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7" r:id="rId4"/>
  </p:sldMasterIdLst>
  <p:notesMasterIdLst>
    <p:notesMasterId r:id="rId107"/>
  </p:notesMasterIdLst>
  <p:sldIdLst>
    <p:sldId id="256" r:id="rId5"/>
    <p:sldId id="257" r:id="rId6"/>
    <p:sldId id="397" r:id="rId7"/>
    <p:sldId id="259" r:id="rId8"/>
    <p:sldId id="398" r:id="rId9"/>
    <p:sldId id="399" r:id="rId10"/>
    <p:sldId id="382" r:id="rId11"/>
    <p:sldId id="400" r:id="rId12"/>
    <p:sldId id="401" r:id="rId13"/>
    <p:sldId id="402" r:id="rId14"/>
    <p:sldId id="403" r:id="rId15"/>
    <p:sldId id="404" r:id="rId16"/>
    <p:sldId id="405" r:id="rId17"/>
    <p:sldId id="267" r:id="rId18"/>
    <p:sldId id="268" r:id="rId19"/>
    <p:sldId id="269" r:id="rId20"/>
    <p:sldId id="270" r:id="rId21"/>
    <p:sldId id="271" r:id="rId22"/>
    <p:sldId id="395" r:id="rId23"/>
    <p:sldId id="272" r:id="rId24"/>
    <p:sldId id="273" r:id="rId25"/>
    <p:sldId id="274" r:id="rId26"/>
    <p:sldId id="275" r:id="rId27"/>
    <p:sldId id="406" r:id="rId28"/>
    <p:sldId id="407" r:id="rId29"/>
    <p:sldId id="408" r:id="rId30"/>
    <p:sldId id="279" r:id="rId31"/>
    <p:sldId id="280" r:id="rId32"/>
    <p:sldId id="281" r:id="rId33"/>
    <p:sldId id="282" r:id="rId34"/>
    <p:sldId id="283"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 id="296" r:id="rId49"/>
    <p:sldId id="422" r:id="rId50"/>
    <p:sldId id="423" r:id="rId51"/>
    <p:sldId id="424" r:id="rId52"/>
    <p:sldId id="425" r:id="rId53"/>
    <p:sldId id="300" r:id="rId54"/>
    <p:sldId id="426" r:id="rId55"/>
    <p:sldId id="427" r:id="rId56"/>
    <p:sldId id="428" r:id="rId57"/>
    <p:sldId id="301" r:id="rId58"/>
    <p:sldId id="302" r:id="rId59"/>
    <p:sldId id="303" r:id="rId60"/>
    <p:sldId id="429" r:id="rId61"/>
    <p:sldId id="430" r:id="rId62"/>
    <p:sldId id="431" r:id="rId63"/>
    <p:sldId id="432" r:id="rId64"/>
    <p:sldId id="433" r:id="rId65"/>
    <p:sldId id="434" r:id="rId66"/>
    <p:sldId id="435" r:id="rId67"/>
    <p:sldId id="436" r:id="rId68"/>
    <p:sldId id="394" r:id="rId69"/>
    <p:sldId id="437" r:id="rId70"/>
    <p:sldId id="438" r:id="rId71"/>
    <p:sldId id="439" r:id="rId72"/>
    <p:sldId id="440" r:id="rId73"/>
    <p:sldId id="441" r:id="rId74"/>
    <p:sldId id="442" r:id="rId75"/>
    <p:sldId id="443" r:id="rId76"/>
    <p:sldId id="444" r:id="rId77"/>
    <p:sldId id="391" r:id="rId78"/>
    <p:sldId id="321" r:id="rId79"/>
    <p:sldId id="445" r:id="rId80"/>
    <p:sldId id="446" r:id="rId81"/>
    <p:sldId id="447" r:id="rId82"/>
    <p:sldId id="448" r:id="rId83"/>
    <p:sldId id="449" r:id="rId84"/>
    <p:sldId id="450" r:id="rId85"/>
    <p:sldId id="451" r:id="rId86"/>
    <p:sldId id="452" r:id="rId87"/>
    <p:sldId id="453" r:id="rId88"/>
    <p:sldId id="454" r:id="rId89"/>
    <p:sldId id="455" r:id="rId90"/>
    <p:sldId id="456" r:id="rId91"/>
    <p:sldId id="457" r:id="rId92"/>
    <p:sldId id="458" r:id="rId93"/>
    <p:sldId id="459" r:id="rId94"/>
    <p:sldId id="460" r:id="rId95"/>
    <p:sldId id="461" r:id="rId96"/>
    <p:sldId id="462" r:id="rId97"/>
    <p:sldId id="341" r:id="rId98"/>
    <p:sldId id="463" r:id="rId99"/>
    <p:sldId id="464" r:id="rId100"/>
    <p:sldId id="465" r:id="rId101"/>
    <p:sldId id="466" r:id="rId102"/>
    <p:sldId id="467" r:id="rId103"/>
    <p:sldId id="468" r:id="rId104"/>
    <p:sldId id="469" r:id="rId105"/>
    <p:sldId id="470" r:id="rId106"/>
  </p:sldIdLst>
  <p:sldSz cx="9144000" cy="5143500" type="screen16x9"/>
  <p:notesSz cx="7315200" cy="9601200"/>
  <p:embeddedFontLst>
    <p:embeddedFont>
      <p:font typeface="Comfortaa" panose="020B0604020202020204" charset="0"/>
      <p:regular r:id="rId108"/>
      <p:bold r:id="rId109"/>
    </p:embeddedFont>
    <p:embeddedFont>
      <p:font typeface="Consolas" panose="020B0609020204030204" pitchFamily="49" charset="0"/>
      <p:regular r:id="rId110"/>
      <p:bold r:id="rId111"/>
      <p:italic r:id="rId112"/>
      <p:boldItalic r:id="rId113"/>
    </p:embeddedFont>
    <p:embeddedFont>
      <p:font typeface="Proxima Nova" panose="020B0604020202020204" charset="0"/>
      <p:regular r:id="rId114"/>
      <p:bold r:id="rId115"/>
      <p:italic r:id="rId116"/>
      <p:boldItalic r:id="rId117"/>
    </p:embeddedFont>
    <p:embeddedFont>
      <p:font typeface="Roboto" panose="02000000000000000000" pitchFamily="2" charset="0"/>
      <p:regular r:id="rId118"/>
      <p:bold r:id="rId119"/>
      <p:italic r:id="rId120"/>
      <p:bold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57" userDrawn="1">
          <p15:clr>
            <a:srgbClr val="747775"/>
          </p15:clr>
        </p15:guide>
        <p15:guide id="2" pos="793" userDrawn="1">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721"/>
    <a:srgbClr val="FF9D01"/>
    <a:srgbClr val="9A0F00"/>
    <a:srgbClr val="591776"/>
    <a:srgbClr val="0A2F5B"/>
    <a:srgbClr val="54B948"/>
    <a:srgbClr val="105D32"/>
    <a:srgbClr val="DDEBF7"/>
    <a:srgbClr val="4C4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F0AE8B-9DB6-45C3-AF5E-E849C001F5B0}">
  <a:tblStyle styleId="{DAF0AE8B-9DB6-45C3-AF5E-E849C001F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5" autoAdjust="0"/>
    <p:restoredTop sz="74090" autoAdjust="0"/>
  </p:normalViewPr>
  <p:slideViewPr>
    <p:cSldViewPr snapToGrid="0">
      <p:cViewPr varScale="1">
        <p:scale>
          <a:sx n="59" d="100"/>
          <a:sy n="59" d="100"/>
        </p:scale>
        <p:origin x="1104" y="44"/>
      </p:cViewPr>
      <p:guideLst>
        <p:guide orient="horz" pos="1257"/>
        <p:guide pos="793"/>
      </p:guideLst>
    </p:cSldViewPr>
  </p:slideViewPr>
  <p:outlineViewPr>
    <p:cViewPr>
      <p:scale>
        <a:sx n="33" d="100"/>
        <a:sy n="33" d="100"/>
      </p:scale>
      <p:origin x="0" y="-85536"/>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9" d="100"/>
          <a:sy n="59" d="100"/>
        </p:scale>
        <p:origin x="1596"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0.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5.fntdata"/><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6.fntdata"/><Relationship Id="rId118" Type="http://schemas.openxmlformats.org/officeDocument/2006/relationships/font" Target="fonts/font11.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font" Target="fonts/font1.fntdata"/><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7.fntdata"/><Relationship Id="rId119" Type="http://schemas.openxmlformats.org/officeDocument/2006/relationships/font" Target="fonts/font12.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3.fntdata"/><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3.fntdata"/><Relationship Id="rId115" Type="http://schemas.openxmlformats.org/officeDocument/2006/relationships/font" Target="fonts/font8.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4.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odenetwork.com/what-to-understand-about-the-power-of-inclusive-hiring/"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150.statcan.gc.ca/n1/pub/89-654-x/89-654-x2024001-fra.htm"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denetwork.com/what-to-understand-about-the-power-of-inclusive-hir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odenetwork.com/what-to-understand-about-the-power-of-inclusive-hiri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pulse/unconscious-bias-3-great-exercises-use-your-training-debra-steven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creativeequitytoolkit.org/topic/organisational-culture/unconscious-bia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inkedin.com/pulse/unconscious-bias-3-great-exercises-use-your-training-debra-steven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reativeequitytoolkit.org/topic/organisational-culture/unconscious-bia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aced.iwh.on.ca/jdapt/organization-fr"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ollandbloorview.zoom.us/rec/play/5NbhK0Cf2YtyomsBnMvNwGUddD7eoINKmA-eftwwiVfW31ybFZjCQl43NAdhmK76pTE2rB9-PA2rRdDo.ZTeEqCpTOd9EE7O9"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ohrc.on.ca/fr/iv-human-rights-issues-all-stages-employment/5-entrevues-et-decisions-dembauche"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accessibleemployers.ca/resource/interviews-what-you-can-cannot-ask/"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ohrc.on.ca/fr/iv-human-rights-issues-all-stages-employment/5-entrevues-et-decisions-dembauche"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accessibleemployers.ca/resource/interviews-what-you-can-cannot-ask/"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optezpourletalent.ca/outils/embauche/item/6-1-les-intentions-de-recrutement-et-les-pratiques-exemplaires-des-employeur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ccessibleemployers.ca/resource/interviews-what-you-can-cannot-ask/"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aced.iwh.on.ca/jdapt/organization-fr" TargetMode="External"/><Relationship Id="rId4" Type="http://schemas.openxmlformats.org/officeDocument/2006/relationships/hyperlink" Target="https://optezpourletalent.ca/outils/embauche/item/6-1-les-intentions-de-recrutement-et-les-pratiques-exemplaires-des-employeurs"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hirefortalent.ca/toolkit/accommodations/item/13-4-onboarding-and-working-with-disability-service-providers"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supportedemployment.ca/fr/hrtoolkit/orientation-onboarding/"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supportedemployment.ca/fr/hrtoolkit/orientation-onboarding/"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urldefense.com/v3/__https:/toolkit.ccrw.org__;!!BbMMD_ACboeKZVGd2WTgY6BZqH0qgYo!la_HQjDAql5EZCiHIdM7NTXS3diquVuNvUQfmn5j05haz1TP_hwsko13MDLO3X3aBz2Ho9PJNy4GOCkHbKJUZi-EVg$"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optezpourletalent.ca/outils/embauche/item/6-1-les-intentions-de-recrutement-et-les-pratiques-exemplaires-des-employeurs"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supportedemployment.ca/fr/hrtoolkit/accommodations/"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optezpourletalent.ca/outils/enjeux-juridiques/item/3-4-une-contrainte-excessive"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supportedemployment.ca/fr/hrtoolkit/accommodations/"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aoda.ca/disclosure-of-disability-in-the-workplac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toolkit.ccrw.org/accommodation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askjan.org/a-to-z.cfm"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optezpourletalent.ca/outils/embauche/item/6-1-les-intentions-de-recrutement-et-les-pratiques-exemplaires-des-employeurs"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urldefense.com/v3/__https:/toolkit.ccrw.org__;!!BbMMD_ACboeKZVGd2WTgY6BZqH0qgYo!la_HQjDAql5EZCiHIdM7NTXS3diquVuNvUQfmn5j05haz1TP_hwsko13MDLO3X3aBz2Ho9PJNy4GOCkHbKJUZi-EVg$" TargetMode="External"/><Relationship Id="rId4" Type="http://schemas.openxmlformats.org/officeDocument/2006/relationships/hyperlink" Target="https://aoda.ca/disclosure-of-disability-in-the-workplace/"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urldefense.com/v3/__https:/toolkit.ccrw.org__;!!BbMMD_ACboeKZVGd2WTgY6BZqH0qgYo!la_HQjDAql5EZCiHIdM7NTXS3diquVuNvUQfmn5j05haz1TP_hwsko13MDLO3X3aBz2Ho9PJNy4GOCkHbKJUZi-EVg$"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ontariotrainingcentre.com/fr/"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urldefense.com/v3/__https:/toolkit.ccrw.org__;!!BbMMD_ACboeKZVGd2WTgY6BZqH0qgYo!la_HQjDAql5EZCiHIdM7NTXS3diquVuNvUQfmn5j05haz1TP_hwsko13MDLO3X3aBz2Ho9PJNy4GOCkHbKJUZi-EVg$"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ontariotrainingcentre.com/fr/"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None/>
            </a:pPr>
            <a:r>
              <a:rPr lang="fr-ca" b="0" i="0" u="none" baseline="0" dirty="0"/>
              <a:t>Supprimez la diapositive avant de commencer la présentation. </a:t>
            </a:r>
          </a:p>
          <a:p>
            <a:pPr marL="0" indent="0" algn="l" rtl="0">
              <a:buNone/>
            </a:pPr>
            <a:endParaRPr lang="fr-ca" dirty="0"/>
          </a:p>
          <a:p>
            <a:pPr marL="0" indent="0" algn="l" rtl="0">
              <a:buNone/>
            </a:pPr>
            <a:r>
              <a:rPr lang="fr-ca" b="0" i="0" u="none" baseline="0" dirty="0"/>
              <a:t>Incluez la diapositive si vous envoyez un diaporama.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2de1cffd16_0_9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32de1cffd16_0_97: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None/>
            </a:pPr>
            <a:r>
              <a:rPr lang="fr-ca" b="1" i="0" u="none" baseline="0" dirty="0">
                <a:solidFill>
                  <a:schemeClr val="dk1"/>
                </a:solidFill>
              </a:rPr>
              <a:t>Autres notes :</a:t>
            </a:r>
            <a:endParaRPr dirty="0"/>
          </a:p>
          <a:p>
            <a:pPr marL="0" lvl="0" indent="0" algn="l" rtl="0">
              <a:lnSpc>
                <a:spcPct val="100000"/>
              </a:lnSpc>
              <a:spcBef>
                <a:spcPts val="0"/>
              </a:spcBef>
              <a:spcAft>
                <a:spcPts val="0"/>
              </a:spcAft>
              <a:buClr>
                <a:schemeClr val="dk1"/>
              </a:buClr>
              <a:buSzPts val="1100"/>
              <a:buNone/>
            </a:pPr>
            <a:r>
              <a:rPr lang="fr-ca" b="0" i="0" u="none" baseline="0" dirty="0">
                <a:solidFill>
                  <a:schemeClr val="dk1"/>
                </a:solidFill>
              </a:rPr>
              <a:t>Fixer des attentes claires quant à la manière dont le groupe participera, contribuera et interagira les uns avec les autres nous aidera à atteindre les buts et objectifs d’aujourd’hui.</a:t>
            </a:r>
            <a:endParaRPr dirty="0"/>
          </a:p>
          <a:p>
            <a:pPr marL="0" lvl="0" indent="0" algn="l" rtl="0">
              <a:lnSpc>
                <a:spcPct val="100000"/>
              </a:lnSpc>
              <a:spcBef>
                <a:spcPts val="0"/>
              </a:spcBef>
              <a:spcAft>
                <a:spcPts val="0"/>
              </a:spcAft>
              <a:buClr>
                <a:schemeClr val="dk1"/>
              </a:buClr>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None/>
            </a:pPr>
            <a:r>
              <a:rPr lang="fr-ca" b="0" i="0" u="none" baseline="0" dirty="0">
                <a:solidFill>
                  <a:schemeClr val="dk1"/>
                </a:solidFill>
              </a:rPr>
              <a:t>N’hésitez pas à apporter des changements en fonction de vos préférences et du format de la formation (virtuel ou en personne).</a:t>
            </a:r>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32e4075aa84_0_7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32e4075aa84_0_72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0" i="0" u="none" baseline="0"/>
              <a:t>Veuillez ajouter le contact organisationnel et le logo sur la diapositive.</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2e4075aa84_0_5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2e4075aa84_0_52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1" i="0" u="none" baseline="0" dirty="0">
                <a:solidFill>
                  <a:schemeClr val="lt1"/>
                </a:solidFill>
              </a:rPr>
              <a:t>Exemple de notes détaillées du conférencier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0" i="0" u="none" baseline="0" dirty="0">
                <a:solidFill>
                  <a:schemeClr val="lt1"/>
                </a:solidFill>
              </a:rPr>
              <a:t>Avant de commencer cette formation, nous tenons à souligner l’engagement de </a:t>
            </a:r>
            <a:r>
              <a:rPr lang="fr-ca" sz="1100" b="0" i="0" u="none" baseline="0" dirty="0">
                <a:solidFill>
                  <a:srgbClr val="FFC000"/>
                </a:solidFill>
                <a:sym typeface="Wingdings" panose="05000000000000000000" pitchFamily="2" charset="2"/>
              </a:rPr>
              <a:t></a:t>
            </a:r>
            <a:r>
              <a:rPr lang="fr-ca" sz="1100" b="0" i="0" u="none" baseline="0" dirty="0">
                <a:solidFill>
                  <a:schemeClr val="lt1"/>
                </a:solidFill>
              </a:rPr>
              <a:t>[L’ORGANISATION] à devenir un employeur plus favorable à l’inclusion des personnes en situation de handicap. Nous avons une vidéo/déclaration de [LEADER].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ca" sz="1100" b="1" dirty="0">
              <a:solidFill>
                <a:schemeClr val="lt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1" i="0" u="none" baseline="0" dirty="0">
                <a:solidFill>
                  <a:schemeClr val="lt1"/>
                </a:solidFill>
              </a:rPr>
              <a:t>Autres notes :</a:t>
            </a:r>
          </a:p>
          <a:p>
            <a:pPr marL="0" lvl="0" indent="0" algn="l" rtl="0">
              <a:spcBef>
                <a:spcPts val="0"/>
              </a:spcBef>
              <a:spcAft>
                <a:spcPts val="0"/>
              </a:spcAft>
              <a:buNone/>
            </a:pPr>
            <a:r>
              <a:rPr lang="fr-ca" sz="1100" b="0" i="0" u="none" baseline="0" dirty="0">
                <a:solidFill>
                  <a:schemeClr val="lt1"/>
                </a:solidFill>
              </a:rPr>
              <a:t>Insérez une déclaration ou une vidéo d’un leader de l’organisation qui parle de l’engagement de votre organisation en faveur de pratiques d’emploi inclusives en matière de handicap en tant que priorité en matière d’équité, de diversité et d’inclusion.</a:t>
            </a:r>
          </a:p>
          <a:p>
            <a:pPr marL="0" lvl="0" indent="0" algn="l" rtl="0">
              <a:spcBef>
                <a:spcPts val="0"/>
              </a:spcBef>
              <a:spcAft>
                <a:spcPts val="0"/>
              </a:spcAft>
              <a:buNone/>
            </a:pPr>
            <a:endParaRPr lang="fr-ca" sz="1100" dirty="0">
              <a:solidFill>
                <a:schemeClr val="lt1"/>
              </a:solidFill>
            </a:endParaRPr>
          </a:p>
          <a:p>
            <a:pPr marL="0" lvl="0" indent="0" algn="l" rtl="0">
              <a:spcBef>
                <a:spcPts val="0"/>
              </a:spcBef>
              <a:spcAft>
                <a:spcPts val="0"/>
              </a:spcAft>
              <a:buNone/>
            </a:pPr>
            <a:r>
              <a:rPr lang="fr-ca" sz="1100" b="0" i="0" u="none" baseline="0" dirty="0">
                <a:solidFill>
                  <a:schemeClr val="lt1"/>
                </a:solidFill>
              </a:rPr>
              <a:t>Nous vous recommandons d’ajouter une référence à un accomplissement à ce jour, le cas échéant, ou de souligner une possibilité future que votre participation au chantier de l’IHTR a inspirée.</a:t>
            </a:r>
          </a:p>
          <a:p>
            <a:pPr marL="0" lvl="0" indent="0" algn="l" rtl="0">
              <a:spcBef>
                <a:spcPts val="0"/>
              </a:spcBef>
              <a:spcAft>
                <a:spcPts val="0"/>
              </a:spcAft>
              <a:buNone/>
            </a:pPr>
            <a:endParaRPr lang="fr-ca" sz="1100" dirty="0">
              <a:solidFill>
                <a:schemeClr val="lt1"/>
              </a:solidFill>
            </a:endParaRPr>
          </a:p>
          <a:p>
            <a:pPr marL="0" lvl="0" indent="0" algn="l" rtl="0">
              <a:spcBef>
                <a:spcPts val="0"/>
              </a:spcBef>
              <a:spcAft>
                <a:spcPts val="0"/>
              </a:spcAft>
              <a:buNone/>
            </a:pPr>
            <a:r>
              <a:rPr lang="fr-ca" sz="1100" b="0" i="0" u="none" baseline="0" dirty="0">
                <a:solidFill>
                  <a:schemeClr val="lt1"/>
                </a:solidFill>
              </a:rPr>
              <a:t>Cette référence peut également être envoyée par écrit, mais il est préférable d’utiliser la vidéo.</a:t>
            </a:r>
            <a:endParaRPr lang="fr-ca" sz="1100" dirty="0">
              <a:solidFill>
                <a:schemeClr val="dk1"/>
              </a:solidFill>
              <a:highlight>
                <a:srgbClr val="FFFF00"/>
              </a:highlight>
            </a:endParaRPr>
          </a:p>
          <a:p>
            <a:pPr marL="0" indent="0" algn="l" rtl="0">
              <a:buClr>
                <a:schemeClr val="dk1"/>
              </a:buClr>
              <a:buNone/>
            </a:pPr>
            <a:endParaRPr lang="fr-ca" dirty="0">
              <a:solidFill>
                <a:schemeClr val="dk1"/>
              </a:solidFill>
            </a:endParaRPr>
          </a:p>
          <a:p>
            <a:pPr marL="0" indent="0" algn="l" rtl="0">
              <a:buClr>
                <a:schemeClr val="dk1"/>
              </a:buClr>
              <a:buNone/>
            </a:pPr>
            <a:r>
              <a:rPr lang="fr-ca" b="0" i="0" u="none" baseline="0" dirty="0">
                <a:solidFill>
                  <a:schemeClr val="dk1"/>
                </a:solidFill>
              </a:rPr>
              <a:t>Des exemples de vidéos sont disponibles à l’adresse suivante : [LIEN]</a:t>
            </a:r>
          </a:p>
          <a:p>
            <a:pPr marL="0" indent="0" algn="l" rtl="0">
              <a:buClr>
                <a:schemeClr val="dk1"/>
              </a:buClr>
              <a:buNone/>
            </a:pPr>
            <a:endParaRPr lang="fr-ca" dirty="0">
              <a:solidFill>
                <a:schemeClr val="dk1"/>
              </a:solidFill>
            </a:endParaRPr>
          </a:p>
          <a:p>
            <a:pPr marL="0" indent="0" algn="l" rtl="0">
              <a:buClr>
                <a:schemeClr val="dk1"/>
              </a:buClr>
              <a:buNone/>
            </a:pPr>
            <a:r>
              <a:rPr lang="fr-ca" b="0" i="0" u="none" baseline="0" dirty="0">
                <a:solidFill>
                  <a:schemeClr val="dk1"/>
                </a:solidFill>
              </a:rPr>
              <a:t>La vidéo peut traiter de l’un ou de l’ensemble des points suivants :</a:t>
            </a:r>
          </a:p>
          <a:p>
            <a:pPr marL="171450" indent="-171450" algn="l" rtl="0">
              <a:buClr>
                <a:schemeClr val="dk1"/>
              </a:buClr>
            </a:pPr>
            <a:r>
              <a:rPr lang="fr-ca" b="0" i="0" u="none" baseline="0" dirty="0">
                <a:solidFill>
                  <a:schemeClr val="dk1"/>
                </a:solidFill>
              </a:rPr>
              <a:t>l’engagement de l’organisation en faveur des priorités et de la stratégie organisationnelle en matière d’équité, de diversité et d’inclusion;</a:t>
            </a:r>
          </a:p>
          <a:p>
            <a:pPr marL="171450" indent="-171450" algn="l" rtl="0">
              <a:buClr>
                <a:schemeClr val="dk1"/>
              </a:buClr>
            </a:pPr>
            <a:r>
              <a:rPr lang="fr-ca" b="0" i="0" u="none" baseline="0" dirty="0">
                <a:solidFill>
                  <a:schemeClr val="dk1"/>
                </a:solidFill>
              </a:rPr>
              <a:t>une référence aux accomplissements pertinents à ce jour (le cas échéant);</a:t>
            </a:r>
          </a:p>
          <a:p>
            <a:pPr marL="171450" indent="-171450" algn="l" rtl="0">
              <a:buClr>
                <a:schemeClr val="dk1"/>
              </a:buClr>
            </a:pPr>
            <a:r>
              <a:rPr lang="fr-ca" b="0" i="0" u="none" baseline="0" dirty="0">
                <a:solidFill>
                  <a:schemeClr val="dk1"/>
                </a:solidFill>
              </a:rPr>
              <a:t>l’inclusion du concept d’intentionnalité – ouverture à la détermination des obstacles avec les communautés/experts en quête d’équité et à la prise de mesures pour lever les obstacles –, afin de souligner qu’il faudra du temps pour atteindre ces objectifs;</a:t>
            </a:r>
          </a:p>
          <a:p>
            <a:pPr marL="171450" indent="-171450" algn="l" rtl="0">
              <a:buClr>
                <a:schemeClr val="dk1"/>
              </a:buClr>
            </a:pPr>
            <a:r>
              <a:rPr lang="fr-ca" b="0" i="0" u="none" baseline="0" dirty="0">
                <a:solidFill>
                  <a:schemeClr val="dk1"/>
                </a:solidFill>
              </a:rPr>
              <a:t>des exemples pertinents sur le plan organisationnel des raisons pour lesquelles l’inclusion des personnes en situation de handicap est importante.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de1cffd16_0_13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32de1cffd16_0_133: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SzPts val="1100"/>
              <a:buNone/>
            </a:pPr>
            <a:r>
              <a:rPr lang="fr-ca" b="1" i="0" u="none" baseline="0" dirty="0">
                <a:solidFill>
                  <a:srgbClr val="444746"/>
                </a:solidFill>
                <a:latin typeface="Roboto"/>
                <a:ea typeface="Roboto"/>
                <a:cs typeface="Roboto"/>
                <a:sym typeface="Roboto"/>
              </a:rPr>
              <a:t>Notes complètes de l’animateur :</a:t>
            </a:r>
            <a:endParaRPr dirty="0">
              <a:solidFill>
                <a:schemeClr val="dk1"/>
              </a:solidFill>
            </a:endParaRPr>
          </a:p>
          <a:p>
            <a:pPr marL="0" lvl="0" indent="0" algn="l" rtl="0">
              <a:spcBef>
                <a:spcPts val="0"/>
              </a:spcBef>
              <a:spcAft>
                <a:spcPts val="0"/>
              </a:spcAft>
              <a:buSzPts val="1100"/>
              <a:buNone/>
            </a:pPr>
            <a:r>
              <a:rPr lang="fr-ca" b="0" i="0" u="none" baseline="0" dirty="0">
                <a:solidFill>
                  <a:schemeClr val="dk1"/>
                </a:solidFill>
              </a:rPr>
              <a:t>Commençons la formation en nous assurant que nous avons tous la même compréhension des termes et des concepts utilisés aujourd’hui.</a:t>
            </a:r>
            <a:endParaRPr dirty="0">
              <a:solidFill>
                <a:schemeClr val="dk1"/>
              </a:solidFill>
            </a:endParaRPr>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b="1" i="0" u="none" baseline="0" dirty="0">
                <a:solidFill>
                  <a:srgbClr val="444746"/>
                </a:solidFill>
                <a:latin typeface="Roboto"/>
                <a:ea typeface="Roboto"/>
                <a:cs typeface="Roboto"/>
                <a:sym typeface="Roboto"/>
              </a:rPr>
              <a:t>Notes complètes de l’animateur :</a:t>
            </a:r>
            <a:endParaRPr lang="fr-FR" dirty="0"/>
          </a:p>
          <a:p>
            <a:pPr marL="0" lvl="0" indent="0" algn="l" rtl="0">
              <a:lnSpc>
                <a:spcPct val="100000"/>
              </a:lnSpc>
              <a:spcBef>
                <a:spcPts val="0"/>
              </a:spcBef>
              <a:spcAft>
                <a:spcPts val="0"/>
              </a:spcAft>
              <a:buSzPts val="1100"/>
              <a:buNone/>
            </a:pPr>
            <a:r>
              <a:rPr lang="fr-FR" b="0" i="0" u="none" baseline="0" dirty="0"/>
              <a:t>La première discussion porte sur la question de savoir de </a:t>
            </a:r>
            <a:r>
              <a:rPr lang="fr-FR" b="0" i="1" u="none" baseline="0" dirty="0"/>
              <a:t>qui</a:t>
            </a:r>
            <a:r>
              <a:rPr lang="fr-FR" b="0" i="0" u="none" baseline="0" dirty="0"/>
              <a:t> nous parlons.</a:t>
            </a:r>
            <a:endParaRPr lang="fr-FR" dirty="0"/>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b="0" i="0" u="none" baseline="0" dirty="0"/>
              <a:t>Lorsqu’on parle de « demandeur d’emploi », on entend une personne qui essaie d’obtenir un emploi. Dans le cas présent, l’accent est mis sur les demandeurs d’emploi en situation de handicap. </a:t>
            </a:r>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b="1" i="0" u="none" baseline="0" dirty="0">
                <a:solidFill>
                  <a:srgbClr val="444746"/>
                </a:solidFill>
                <a:latin typeface="Roboto"/>
                <a:ea typeface="Roboto"/>
                <a:cs typeface="Roboto"/>
                <a:sym typeface="Roboto"/>
              </a:rPr>
              <a:t>Notes complètes de l’animateur :</a:t>
            </a:r>
            <a:endParaRPr lang="fr-FR" dirty="0"/>
          </a:p>
          <a:p>
            <a:pPr marL="0" lvl="0" indent="0" algn="l" rtl="0">
              <a:lnSpc>
                <a:spcPct val="100000"/>
              </a:lnSpc>
              <a:spcBef>
                <a:spcPts val="0"/>
              </a:spcBef>
              <a:spcAft>
                <a:spcPts val="0"/>
              </a:spcAft>
              <a:buSzPts val="1100"/>
              <a:buNone/>
            </a:pPr>
            <a:r>
              <a:rPr lang="fr-FR" b="0" i="0" u="none" baseline="0" dirty="0"/>
              <a:t>Les employés sont des personnes qui travaillent dans une organisation. Il peut s’agir d’un emploi rémunéré, d’un stage ou d’un bénévolat.</a:t>
            </a:r>
            <a:endParaRPr lang="fr-FR" dirty="0"/>
          </a:p>
          <a:p>
            <a:pPr marL="0" lvl="0" indent="0" algn="l" rtl="0">
              <a:lnSpc>
                <a:spcPct val="100000"/>
              </a:lnSpc>
              <a:spcBef>
                <a:spcPts val="0"/>
              </a:spcBef>
              <a:spcAft>
                <a:spcPts val="0"/>
              </a:spcAft>
              <a:buSzPts val="1100"/>
              <a:buNone/>
            </a:pPr>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b="1" i="0" u="none" baseline="0" dirty="0">
                <a:solidFill>
                  <a:srgbClr val="444746"/>
                </a:solidFill>
                <a:latin typeface="Roboto"/>
                <a:ea typeface="Roboto"/>
                <a:cs typeface="Roboto"/>
                <a:sym typeface="Roboto"/>
              </a:rPr>
              <a:t>Notes complètes de l’animateur :</a:t>
            </a:r>
            <a:endParaRPr lang="fr-FR" dirty="0"/>
          </a:p>
          <a:p>
            <a:pPr marL="0" lvl="0" indent="0" algn="l" rtl="0">
              <a:lnSpc>
                <a:spcPct val="100000"/>
              </a:lnSpc>
              <a:spcBef>
                <a:spcPts val="0"/>
              </a:spcBef>
              <a:spcAft>
                <a:spcPts val="0"/>
              </a:spcAft>
              <a:buSzPts val="1100"/>
              <a:buNone/>
            </a:pPr>
            <a:r>
              <a:rPr lang="fr-FR" b="0" i="0" u="none" baseline="0" dirty="0"/>
              <a:t>Les leaders humains, c’est vous, le groupe que nous essayons de sensibiliser avec ces informations. </a:t>
            </a:r>
          </a:p>
          <a:p>
            <a:pPr marL="0" lvl="0" indent="0" algn="l" rtl="0">
              <a:lnSpc>
                <a:spcPct val="100000"/>
              </a:lnSpc>
              <a:spcBef>
                <a:spcPts val="0"/>
              </a:spcBef>
              <a:spcAft>
                <a:spcPts val="0"/>
              </a:spcAft>
              <a:buSzPts val="1100"/>
              <a:buNone/>
            </a:pPr>
            <a:endParaRPr lang="fr-FR" dirty="0"/>
          </a:p>
          <a:p>
            <a:pPr marL="0" lvl="0" indent="0" algn="l" rtl="0">
              <a:lnSpc>
                <a:spcPct val="100000"/>
              </a:lnSpc>
              <a:spcBef>
                <a:spcPts val="0"/>
              </a:spcBef>
              <a:spcAft>
                <a:spcPts val="0"/>
              </a:spcAft>
              <a:buSzPts val="1100"/>
              <a:buNone/>
            </a:pPr>
            <a:r>
              <a:rPr lang="fr-FR" b="0" i="0" u="none" baseline="0" dirty="0"/>
              <a:t>Les leaders humains au sein d’une organisation sont tous ceux qui ont un impact sur l’embauche, la formation et la fidélisation du personnel. Il peut s’agir de chefs d’équipe, de gestionnaires, de directeurs, d’équipes de ressources humaines, de services de santé et de sécurité au travail, de services d’équité, de diversité et d’inclusion, de hauts responsables ou d’autres personnes.</a:t>
            </a:r>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28027c037f_0_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28027c037f_0_5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FR" b="1" i="0" u="none" baseline="0" dirty="0">
                <a:solidFill>
                  <a:srgbClr val="444746"/>
                </a:solidFill>
                <a:latin typeface="Roboto"/>
                <a:ea typeface="Roboto"/>
                <a:cs typeface="Roboto"/>
                <a:sym typeface="Roboto"/>
              </a:rPr>
              <a:t>Notes complètes de l’animateur :</a:t>
            </a: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b="0" i="0" u="none" baseline="0" dirty="0">
                <a:solidFill>
                  <a:schemeClr val="dk1"/>
                </a:solidFill>
              </a:rPr>
              <a:t>Lorsqu’on parle d’« organisation », on entend l’employeur ou l’organe de direction de l’ensemble des employés. </a:t>
            </a:r>
            <a:endParaRPr lang="fr-FR" dirty="0">
              <a:solidFill>
                <a:schemeClr val="dk1"/>
              </a:solidFill>
            </a:endParaRPr>
          </a:p>
          <a:p>
            <a:pPr marL="0" lvl="0" indent="0" algn="l" rtl="0">
              <a:spcBef>
                <a:spcPts val="0"/>
              </a:spcBef>
              <a:spcAft>
                <a:spcPts val="0"/>
              </a:spcAft>
              <a:buClr>
                <a:schemeClr val="dk1"/>
              </a:buClr>
              <a:buSzPts val="1100"/>
              <a:buFont typeface="Arial"/>
              <a:buNone/>
            </a:pP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b="0" i="0" u="none" baseline="0" dirty="0">
                <a:solidFill>
                  <a:schemeClr val="dk1"/>
                </a:solidFill>
              </a:rPr>
              <a:t>Grâce à cette formation, nous travaillons avec des </a:t>
            </a:r>
            <a:r>
              <a:rPr lang="fr-FR" b="1" i="0" u="none" baseline="0" dirty="0">
                <a:solidFill>
                  <a:schemeClr val="dk1"/>
                </a:solidFill>
              </a:rPr>
              <a:t>leaders humains</a:t>
            </a:r>
            <a:r>
              <a:rPr lang="fr-FR" b="0" i="0" u="none" baseline="0" dirty="0">
                <a:solidFill>
                  <a:schemeClr val="dk1"/>
                </a:solidFill>
              </a:rPr>
              <a:t> pour créer des équipes, des pratiques et des </a:t>
            </a:r>
            <a:r>
              <a:rPr lang="fr-FR" b="1" i="0" u="none" baseline="0" dirty="0">
                <a:solidFill>
                  <a:schemeClr val="dk1"/>
                </a:solidFill>
              </a:rPr>
              <a:t>organisations</a:t>
            </a:r>
            <a:r>
              <a:rPr lang="fr-FR" b="0" i="0" u="none" baseline="0" dirty="0">
                <a:solidFill>
                  <a:schemeClr val="dk1"/>
                </a:solidFill>
              </a:rPr>
              <a:t> d’emploi qui sont plus inclusives pour les </a:t>
            </a:r>
            <a:r>
              <a:rPr lang="fr-FR" b="1" i="0" u="none" baseline="0" dirty="0">
                <a:solidFill>
                  <a:schemeClr val="dk1"/>
                </a:solidFill>
              </a:rPr>
              <a:t>demandeurs d’emploi</a:t>
            </a:r>
            <a:r>
              <a:rPr lang="fr-FR" b="0" i="0" u="none" baseline="0" dirty="0">
                <a:solidFill>
                  <a:schemeClr val="dk1"/>
                </a:solidFill>
              </a:rPr>
              <a:t> et les </a:t>
            </a:r>
            <a:r>
              <a:rPr lang="fr-FR" b="1" i="0" u="none" baseline="0" dirty="0">
                <a:solidFill>
                  <a:schemeClr val="dk1"/>
                </a:solidFill>
              </a:rPr>
              <a:t>employés</a:t>
            </a:r>
            <a:r>
              <a:rPr lang="fr-FR" b="0" i="0" u="none" baseline="0" dirty="0">
                <a:solidFill>
                  <a:schemeClr val="dk1"/>
                </a:solidFill>
              </a:rPr>
              <a:t> en situation de handicap. </a:t>
            </a:r>
            <a:endParaRPr lang="fr-FR" dirty="0">
              <a:solidFill>
                <a:schemeClr val="dk1"/>
              </a:solidFill>
            </a:endParaRPr>
          </a:p>
          <a:p>
            <a:pPr marL="0" lvl="0" indent="0" algn="l" rtl="0">
              <a:spcBef>
                <a:spcPts val="0"/>
              </a:spcBef>
              <a:spcAft>
                <a:spcPts val="0"/>
              </a:spcAft>
              <a:buNone/>
            </a:pPr>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28027c037f_0_12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28027c037f_0_12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FR" b="1" i="0" u="none" baseline="0" dirty="0">
                <a:solidFill>
                  <a:srgbClr val="444746"/>
                </a:solidFill>
                <a:latin typeface="Roboto"/>
                <a:ea typeface="Roboto"/>
                <a:cs typeface="Roboto"/>
                <a:sym typeface="Roboto"/>
              </a:rPr>
              <a:t>Notes complètes de l’animateur :</a:t>
            </a:r>
            <a:endParaRPr lang="fr-FR" dirty="0">
              <a:solidFill>
                <a:schemeClr val="dk1"/>
              </a:solidFill>
            </a:endParaRPr>
          </a:p>
          <a:p>
            <a:pPr marL="0" lvl="0" indent="0" algn="l" rtl="0">
              <a:spcBef>
                <a:spcPts val="0"/>
              </a:spcBef>
              <a:spcAft>
                <a:spcPts val="0"/>
              </a:spcAft>
              <a:buClr>
                <a:schemeClr val="dk1"/>
              </a:buClr>
              <a:buSzPts val="1100"/>
              <a:buFont typeface="Arial"/>
              <a:buNone/>
            </a:pPr>
            <a:r>
              <a:rPr lang="fr-FR" b="0" i="0" u="none" baseline="0" dirty="0">
                <a:solidFill>
                  <a:srgbClr val="444746"/>
                </a:solidFill>
                <a:latin typeface="Roboto"/>
                <a:ea typeface="Roboto"/>
                <a:cs typeface="Roboto"/>
                <a:sym typeface="Roboto"/>
              </a:rPr>
              <a:t>Le handicap est un terme qui recouvre de multiples définitions, politiques, faits et émotions.</a:t>
            </a:r>
            <a:endParaRPr lang="fr-F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fr-F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FR" b="0" i="0" u="none" baseline="0" dirty="0">
                <a:solidFill>
                  <a:srgbClr val="444746"/>
                </a:solidFill>
                <a:latin typeface="Roboto"/>
                <a:ea typeface="Roboto"/>
                <a:cs typeface="Roboto"/>
                <a:sym typeface="Roboto"/>
              </a:rPr>
              <a:t>Avant d’entamer cette formation, nous souhaitons préciser ce qui est inclus dans notre discussion sur le handicap dans le contexte professionnel.</a:t>
            </a:r>
            <a:endParaRPr lang="fr-F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fr-F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FR" b="0" i="0" u="none" baseline="0" dirty="0">
                <a:solidFill>
                  <a:srgbClr val="444746"/>
                </a:solidFill>
                <a:latin typeface="Roboto"/>
                <a:ea typeface="Roboto"/>
                <a:cs typeface="Roboto"/>
                <a:sym typeface="Roboto"/>
              </a:rPr>
              <a:t>Il existe un certain nombre de points à examiner… </a:t>
            </a:r>
            <a:endParaRPr lang="fr-F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fr-FR" dirty="0">
              <a:solidFill>
                <a:srgbClr val="444746"/>
              </a:solidFill>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a:extLst>
            <a:ext uri="{FF2B5EF4-FFF2-40B4-BE49-F238E27FC236}">
              <a16:creationId xmlns:a16="http://schemas.microsoft.com/office/drawing/2014/main" id="{9964F6F7-B72D-CF30-A72D-147AD4262B3B}"/>
            </a:ext>
          </a:extLst>
        </p:cNvPr>
        <p:cNvGrpSpPr/>
        <p:nvPr/>
      </p:nvGrpSpPr>
      <p:grpSpPr>
        <a:xfrm>
          <a:off x="0" y="0"/>
          <a:ext cx="0" cy="0"/>
          <a:chOff x="0" y="0"/>
          <a:chExt cx="0" cy="0"/>
        </a:xfrm>
      </p:grpSpPr>
      <p:sp>
        <p:nvSpPr>
          <p:cNvPr id="1154" name="Google Shape;1154;g2877138def5_0_46:notes">
            <a:extLst>
              <a:ext uri="{FF2B5EF4-FFF2-40B4-BE49-F238E27FC236}">
                <a16:creationId xmlns:a16="http://schemas.microsoft.com/office/drawing/2014/main" id="{2B12EFB6-4358-4850-3936-83C482D7633B}"/>
              </a:ext>
            </a:extLst>
          </p:cNvPr>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877138def5_0_46:notes">
            <a:extLst>
              <a:ext uri="{FF2B5EF4-FFF2-40B4-BE49-F238E27FC236}">
                <a16:creationId xmlns:a16="http://schemas.microsoft.com/office/drawing/2014/main" id="{A913361C-E127-98F5-0639-DB6019CC009D}"/>
              </a:ext>
            </a:extLst>
          </p:cNvPr>
          <p:cNvSpPr txBox="1">
            <a:spLocks noGrp="1"/>
          </p:cNvSpPr>
          <p:nvPr>
            <p:ph type="body" idx="1"/>
          </p:nvPr>
        </p:nvSpPr>
        <p:spPr>
          <a:xfrm>
            <a:off x="701040" y="4415790"/>
            <a:ext cx="5608320" cy="4183380"/>
          </a:xfrm>
          <a:prstGeom prst="rect">
            <a:avLst/>
          </a:prstGeom>
        </p:spPr>
        <p:txBody>
          <a:bodyPr spcFirstLastPara="1" wrap="square" lIns="93156" tIns="93156" rIns="93156" bIns="93156" anchor="t" anchorCtr="0">
            <a:noAutofit/>
          </a:bodyPr>
          <a:lstStyle/>
          <a:p>
            <a:pPr marL="0" indent="0" algn="l" rtl="0">
              <a:lnSpc>
                <a:spcPct val="90000"/>
              </a:lnSpc>
              <a:spcBef>
                <a:spcPts val="793"/>
              </a:spcBef>
              <a:buClr>
                <a:schemeClr val="dk1"/>
              </a:buClr>
              <a:buNone/>
            </a:pPr>
            <a:r>
              <a:rPr lang="fr-FR" sz="1300" b="0" i="0" u="none" baseline="0" dirty="0"/>
              <a:t>Maggie parle de la diversité des handicaps et de la nécessité de reconnaître que chaque personne est unique.</a:t>
            </a:r>
            <a:endParaRPr lang="fr-FR" sz="1300" dirty="0"/>
          </a:p>
        </p:txBody>
      </p:sp>
    </p:spTree>
    <p:extLst>
      <p:ext uri="{BB962C8B-B14F-4D97-AF65-F5344CB8AC3E}">
        <p14:creationId xmlns:p14="http://schemas.microsoft.com/office/powerpoint/2010/main" val="2555601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28027c037f_0_18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28027c037f_0_18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b="1" i="0" u="none" baseline="0" dirty="0">
                <a:solidFill>
                  <a:srgbClr val="444746"/>
                </a:solidFill>
                <a:latin typeface="+mn-lt"/>
                <a:ea typeface="Roboto"/>
                <a:cs typeface="Roboto"/>
                <a:sym typeface="Roboto"/>
              </a:rPr>
              <a:t>Notes complètes de l’animateur :</a:t>
            </a:r>
          </a:p>
          <a:p>
            <a:pPr marL="0" indent="0" algn="l" rtl="0">
              <a:buNone/>
            </a:pPr>
            <a:r>
              <a:rPr lang="fr-ca" b="0" i="0" u="none" baseline="0" dirty="0">
                <a:solidFill>
                  <a:srgbClr val="444746"/>
                </a:solidFill>
                <a:latin typeface="+mn-lt"/>
                <a:ea typeface="Roboto"/>
                <a:cs typeface="Roboto"/>
                <a:sym typeface="Roboto"/>
              </a:rPr>
              <a:t>En premier lieu, nous travaillons avec un modèle social du handicap. Dans le modèle biomédical plus traditionnel, un handicap existe à l’intérieur d’un individu, et les symptômes ou les capacités personnelles déterminent sa capacité à participer à son environnement physique, social et productif. </a:t>
            </a:r>
          </a:p>
          <a:p>
            <a:pPr marL="0" indent="0" algn="l" rtl="0">
              <a:buNone/>
            </a:pPr>
            <a:r>
              <a:rPr lang="fr-ca" b="0" i="0" u="none" baseline="0" dirty="0">
                <a:solidFill>
                  <a:srgbClr val="444746"/>
                </a:solidFill>
                <a:latin typeface="+mn-lt"/>
                <a:ea typeface="Roboto"/>
                <a:cs typeface="Roboto"/>
                <a:sym typeface="Roboto"/>
              </a:rPr>
              <a:t>Dans un modèle social du handicap, chaque personne existe dans le monde à sa manière. Ce sont les espaces, les environnements, les attitudes et la discrimination qui sont handicapants en créant des obstacles à leur participation à la vie sociale. Dans ce modèle, plutôt que de se concentrer sur la « réparation » d’un individu, nous cherchons à créer des espaces de travail, de vie et de communauté dans lesquels tout le monde peut s’intégrer.</a:t>
            </a:r>
          </a:p>
          <a:p>
            <a:pPr marL="0" indent="0" algn="l" rtl="0">
              <a:buNone/>
            </a:pPr>
            <a:endParaRPr lang="fr-ca" dirty="0">
              <a:solidFill>
                <a:srgbClr val="444746"/>
              </a:solidFill>
              <a:latin typeface="+mn-lt"/>
              <a:ea typeface="Roboto"/>
              <a:cs typeface="Roboto"/>
              <a:sym typeface="Roboto"/>
            </a:endParaRPr>
          </a:p>
          <a:p>
            <a:pPr marL="0" indent="0" algn="l" rtl="0">
              <a:buNone/>
            </a:pPr>
            <a:r>
              <a:rPr lang="fr-ca" b="1" i="0" u="none" baseline="0" dirty="0">
                <a:solidFill>
                  <a:srgbClr val="444746"/>
                </a:solidFill>
                <a:latin typeface="+mn-lt"/>
                <a:ea typeface="Roboto"/>
                <a:cs typeface="Roboto"/>
                <a:sym typeface="Roboto"/>
              </a:rPr>
              <a:t>Notes du conférencier sous forme de points :</a:t>
            </a:r>
          </a:p>
          <a:p>
            <a:pPr marL="0" indent="0" algn="l" rtl="0">
              <a:buNone/>
            </a:pPr>
            <a:r>
              <a:rPr lang="fr-ca" b="0" i="0" u="none" baseline="0" dirty="0">
                <a:solidFill>
                  <a:srgbClr val="444746"/>
                </a:solidFill>
                <a:latin typeface="+mn-lt"/>
                <a:ea typeface="Roboto"/>
                <a:cs typeface="Roboto"/>
                <a:sym typeface="Roboto"/>
              </a:rPr>
              <a:t>Modèle social du handicap</a:t>
            </a:r>
          </a:p>
          <a:p>
            <a:pPr marL="483306" indent="-312135" algn="l" rtl="0">
              <a:buClr>
                <a:srgbClr val="444746"/>
              </a:buClr>
              <a:buSzPts val="1050"/>
              <a:buFont typeface="Roboto"/>
              <a:buChar char="-"/>
            </a:pPr>
            <a:r>
              <a:rPr lang="fr-ca" b="0" i="0" u="none" baseline="0" dirty="0">
                <a:solidFill>
                  <a:srgbClr val="444746"/>
                </a:solidFill>
                <a:latin typeface="+mn-lt"/>
                <a:ea typeface="Roboto"/>
                <a:cs typeface="Roboto"/>
                <a:sym typeface="Roboto"/>
              </a:rPr>
              <a:t>Chaque personne existe dans le monde à sa manière.</a:t>
            </a:r>
          </a:p>
          <a:p>
            <a:pPr marL="483306" indent="-312135" algn="l" rtl="0">
              <a:buClr>
                <a:srgbClr val="444746"/>
              </a:buClr>
              <a:buSzPts val="1050"/>
              <a:buFont typeface="Roboto"/>
              <a:buChar char="-"/>
            </a:pPr>
            <a:r>
              <a:rPr lang="fr-ca" b="0" i="0" u="none" baseline="0" dirty="0">
                <a:solidFill>
                  <a:srgbClr val="444746"/>
                </a:solidFill>
                <a:latin typeface="+mn-lt"/>
                <a:ea typeface="Roboto"/>
                <a:cs typeface="Roboto"/>
                <a:sym typeface="Roboto"/>
              </a:rPr>
              <a:t>L’environnement, l’espace, les attitudes et les politiques sont autant d’éléments qui peuvent constituer des handicaps pour les personnes en créant des barrières à la participation à la vie sociale.</a:t>
            </a:r>
          </a:p>
          <a:p>
            <a:pPr marL="483306" indent="-312135" algn="l" rtl="0">
              <a:buClr>
                <a:srgbClr val="444746"/>
              </a:buClr>
              <a:buSzPts val="1050"/>
              <a:buFont typeface="Roboto"/>
              <a:buChar char="-"/>
            </a:pPr>
            <a:r>
              <a:rPr lang="fr-ca" b="0" i="0" u="none" baseline="0" dirty="0">
                <a:solidFill>
                  <a:srgbClr val="444746"/>
                </a:solidFill>
                <a:latin typeface="+mn-lt"/>
                <a:ea typeface="Roboto"/>
                <a:cs typeface="Roboto"/>
                <a:sym typeface="Roboto"/>
              </a:rPr>
              <a:t>Plutôt que de « réparer » un individu, nous aspirons à adapter la société afin d’inclure tout le monde.</a:t>
            </a:r>
          </a:p>
          <a:p>
            <a:pPr marL="171171" indent="0" algn="l" rtl="0">
              <a:buClr>
                <a:srgbClr val="444746"/>
              </a:buClr>
              <a:buSzPts val="1050"/>
              <a:buFont typeface="Roboto"/>
              <a:buNone/>
            </a:pPr>
            <a:endParaRPr lang="fr-ca" dirty="0">
              <a:solidFill>
                <a:srgbClr val="444746"/>
              </a:solidFill>
              <a:latin typeface="+mn-lt"/>
              <a:ea typeface="Roboto"/>
              <a:cs typeface="Roboto"/>
              <a:sym typeface="Roboto"/>
            </a:endParaRPr>
          </a:p>
          <a:p>
            <a:pPr marL="0" marR="0" indent="0" algn="l" rtl="0">
              <a:lnSpc>
                <a:spcPct val="100000"/>
              </a:lnSpc>
              <a:spcBef>
                <a:spcPts val="0"/>
              </a:spcBef>
              <a:spcAft>
                <a:spcPts val="0"/>
              </a:spcAft>
              <a:buClr>
                <a:srgbClr val="000000"/>
              </a:buClr>
              <a:buSzPts val="1100"/>
              <a:buFont typeface="Arial"/>
              <a:buNone/>
            </a:pPr>
            <a:r>
              <a:rPr lang="fr-ca" sz="1100" b="1" i="0" u="none" strike="noStrike" cap="none" baseline="0" dirty="0">
                <a:solidFill>
                  <a:srgbClr val="444746"/>
                </a:solidFill>
                <a:latin typeface="+mn-lt"/>
                <a:ea typeface="Roboto"/>
                <a:cs typeface="Roboto"/>
                <a:sym typeface="Roboto"/>
              </a:rPr>
              <a:t>Référence :</a:t>
            </a:r>
          </a:p>
          <a:p>
            <a:pPr marL="0" marR="0" indent="0" algn="l" rtl="0">
              <a:lnSpc>
                <a:spcPct val="100000"/>
              </a:lnSpc>
              <a:spcBef>
                <a:spcPts val="0"/>
              </a:spcBef>
              <a:spcAft>
                <a:spcPts val="0"/>
              </a:spcAft>
              <a:buClr>
                <a:srgbClr val="000000"/>
              </a:buClr>
              <a:buSzPts val="1100"/>
              <a:buFont typeface="Arial"/>
              <a:buNone/>
            </a:pPr>
            <a:r>
              <a:rPr lang="fr-ca" sz="1100" b="0" i="0" u="none" strike="noStrike" cap="none" baseline="0" dirty="0">
                <a:solidFill>
                  <a:srgbClr val="444746"/>
                </a:solidFill>
                <a:latin typeface="+mn-lt"/>
                <a:ea typeface="Roboto"/>
                <a:cs typeface="Roboto"/>
                <a:sym typeface="Roboto"/>
              </a:rPr>
              <a:t>Commission ontarienne des droits de la personne : Politique sur le </a:t>
            </a:r>
            <a:r>
              <a:rPr lang="fr-ca" sz="1100" b="0" i="0" u="none" strike="noStrike" cap="none" baseline="0" dirty="0" err="1">
                <a:solidFill>
                  <a:srgbClr val="444746"/>
                </a:solidFill>
                <a:latin typeface="+mn-lt"/>
                <a:ea typeface="Roboto"/>
                <a:cs typeface="Roboto"/>
                <a:sym typeface="Roboto"/>
              </a:rPr>
              <a:t>capacitisme</a:t>
            </a:r>
            <a:r>
              <a:rPr lang="fr-ca" sz="1100" b="0" i="0" u="none" strike="noStrike" cap="none" baseline="0" dirty="0">
                <a:solidFill>
                  <a:srgbClr val="444746"/>
                </a:solidFill>
                <a:latin typeface="+mn-lt"/>
                <a:ea typeface="Roboto"/>
                <a:cs typeface="Roboto"/>
                <a:sym typeface="Roboto"/>
              </a:rPr>
              <a:t> et la discrimination fondée sur le handicap. (2016). </a:t>
            </a:r>
            <a:r>
              <a:rPr lang="fr-ca" sz="1100" b="0" i="1" u="none" strike="noStrike" cap="none" baseline="0" dirty="0">
                <a:solidFill>
                  <a:srgbClr val="444746"/>
                </a:solidFill>
                <a:latin typeface="+mn-lt"/>
                <a:ea typeface="Roboto"/>
                <a:cs typeface="Roboto"/>
                <a:sym typeface="Roboto"/>
              </a:rPr>
              <a:t>2. Qu’entend-on par handicap? 2.4 Évolution de la définition légale du handicap. </a:t>
            </a:r>
            <a:r>
              <a:rPr lang="fr-ca" sz="1100" b="0" i="0" u="none" strike="noStrike" cap="none" baseline="0" dirty="0">
                <a:solidFill>
                  <a:srgbClr val="444746"/>
                </a:solidFill>
                <a:latin typeface="+mn-lt"/>
                <a:ea typeface="Roboto"/>
                <a:cs typeface="Roboto"/>
                <a:sym typeface="Roboto"/>
              </a:rPr>
              <a:t>Extrait du site Web de la Commission ontarienne des droits de la personne : https://www3.ohrc.on.ca/fr/policy-ableism-and-discrimination-based-disability/2-quentend-par-handicap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2de1cffd16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2de1cffd16_0_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FR" b="0" i="0" u="none" baseline="0" dirty="0">
                <a:solidFill>
                  <a:schemeClr val="dk1"/>
                </a:solidFill>
              </a:rPr>
              <a:t>Ajoutez votre logo, accueillez le groupe dans l’espace.</a:t>
            </a:r>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28027c037f_0_17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28027c037f_0_17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fr-FR" b="1" i="0" u="none" baseline="0" dirty="0">
                <a:solidFill>
                  <a:srgbClr val="444746"/>
                </a:solidFill>
                <a:latin typeface="Roboto"/>
                <a:ea typeface="Roboto"/>
                <a:cs typeface="Roboto"/>
                <a:sym typeface="Roboto"/>
              </a:rPr>
              <a:t>Notes complètes de l’animateur :</a:t>
            </a:r>
            <a:endParaRPr lang="fr-FR" b="1" dirty="0">
              <a:solidFill>
                <a:srgbClr val="444746"/>
              </a:solidFill>
              <a:latin typeface="Roboto"/>
              <a:ea typeface="Roboto"/>
              <a:cs typeface="Roboto"/>
              <a:sym typeface="Roboto"/>
            </a:endParaRPr>
          </a:p>
          <a:p>
            <a:pPr marL="0" lvl="0" indent="0" algn="l" rtl="0">
              <a:spcBef>
                <a:spcPts val="0"/>
              </a:spcBef>
              <a:spcAft>
                <a:spcPts val="0"/>
              </a:spcAft>
              <a:buNone/>
            </a:pPr>
            <a:r>
              <a:rPr lang="fr-FR" b="0" i="0" u="none" baseline="0" dirty="0">
                <a:solidFill>
                  <a:srgbClr val="444746"/>
                </a:solidFill>
                <a:latin typeface="Roboto"/>
                <a:ea typeface="Roboto"/>
                <a:cs typeface="Roboto"/>
                <a:sym typeface="Roboto"/>
              </a:rPr>
              <a:t>Compte tenu du modèle social du handicap, nous pouvons observer qu’il </a:t>
            </a:r>
            <a:r>
              <a:rPr lang="fr-FR" b="0" i="0" u="sng" baseline="0" dirty="0">
                <a:solidFill>
                  <a:srgbClr val="444746"/>
                </a:solidFill>
                <a:latin typeface="Roboto"/>
                <a:ea typeface="Roboto"/>
                <a:cs typeface="Roboto"/>
                <a:sym typeface="Roboto"/>
              </a:rPr>
              <a:t>existe</a:t>
            </a:r>
            <a:r>
              <a:rPr lang="fr-FR" b="0" i="0" u="none" baseline="0" dirty="0">
                <a:solidFill>
                  <a:srgbClr val="444746"/>
                </a:solidFill>
                <a:latin typeface="Roboto"/>
                <a:ea typeface="Roboto"/>
                <a:cs typeface="Roboto"/>
                <a:sym typeface="Roboto"/>
              </a:rPr>
              <a:t> certaines présentations des capacités et du handicap qui peuvent être prises en compte lors de la planification des adaptations et de l’inclusion. Il s’agit d’un large éventail, qui peut inclure les travailleurs à mobilité réduite, les personnes sourdes ou malentendantes, aveugles ou malvoyantes, d’autres handicaps sensoriels, les personnes atteintes de neurodiversité, y compris les déficiences intellectuelles et développementales, les troubles du spectre de l’autisme, les troubles déficitaires de l’attention avec hyperactivité, les problèmes de santé mentale, dont la dépression et l’anxiété, les maladies chroniques telles que le syndrome post-COVID-19 ou la fibromyalgie. </a:t>
            </a:r>
            <a:endParaRPr lang="fr-FR" dirty="0">
              <a:solidFill>
                <a:srgbClr val="444746"/>
              </a:solidFill>
              <a:latin typeface="Roboto"/>
              <a:ea typeface="Roboto"/>
              <a:cs typeface="Roboto"/>
              <a:sym typeface="Roboto"/>
            </a:endParaRPr>
          </a:p>
          <a:p>
            <a:pPr marL="0" lvl="0" indent="0" algn="l" rtl="0">
              <a:spcBef>
                <a:spcPts val="0"/>
              </a:spcBef>
              <a:spcAft>
                <a:spcPts val="0"/>
              </a:spcAft>
              <a:buNone/>
            </a:pPr>
            <a:endParaRPr lang="fr-FR" dirty="0">
              <a:solidFill>
                <a:srgbClr val="444746"/>
              </a:solidFill>
              <a:latin typeface="Roboto"/>
              <a:ea typeface="Roboto"/>
              <a:cs typeface="Roboto"/>
              <a:sym typeface="Roboto"/>
            </a:endParaRPr>
          </a:p>
          <a:p>
            <a:pPr marL="0" lvl="0" indent="0" algn="l" rtl="0">
              <a:spcBef>
                <a:spcPts val="0"/>
              </a:spcBef>
              <a:spcAft>
                <a:spcPts val="0"/>
              </a:spcAft>
              <a:buNone/>
            </a:pPr>
            <a:r>
              <a:rPr lang="fr-FR" b="0" i="0" u="none" baseline="0" dirty="0">
                <a:solidFill>
                  <a:srgbClr val="444746"/>
                </a:solidFill>
                <a:latin typeface="Roboto"/>
                <a:ea typeface="Roboto"/>
                <a:cs typeface="Roboto"/>
                <a:sym typeface="Roboto"/>
              </a:rPr>
              <a:t>Il est important de comprendre que la présentation ou les caractéristiques du handicap d’une personne contribueront à son style de travail, mais nous ne pouvons pas supposer que toutes les personnes ayant une présentation ou un diagnostic similaire auront les mêmes besoins ou les mêmes désirs. </a:t>
            </a:r>
            <a:endParaRPr lang="fr-FR" dirty="0">
              <a:solidFill>
                <a:srgbClr val="444746"/>
              </a:solidFill>
              <a:latin typeface="Roboto"/>
              <a:ea typeface="Roboto"/>
              <a:cs typeface="Roboto"/>
              <a:sym typeface="Roboto"/>
            </a:endParaRPr>
          </a:p>
          <a:p>
            <a:pPr marL="0" lvl="0" indent="0" algn="l" rtl="0">
              <a:spcBef>
                <a:spcPts val="0"/>
              </a:spcBef>
              <a:spcAft>
                <a:spcPts val="0"/>
              </a:spcAft>
              <a:buNone/>
            </a:pPr>
            <a:endParaRPr lang="fr-FR" dirty="0">
              <a:solidFill>
                <a:srgbClr val="444746"/>
              </a:solidFill>
              <a:latin typeface="Roboto"/>
              <a:ea typeface="Roboto"/>
              <a:cs typeface="Roboto"/>
              <a:sym typeface="Roboto"/>
            </a:endParaRPr>
          </a:p>
          <a:p>
            <a:pPr marL="0" lvl="0" indent="0" algn="l" rtl="0">
              <a:spcBef>
                <a:spcPts val="0"/>
              </a:spcBef>
              <a:spcAft>
                <a:spcPts val="0"/>
              </a:spcAft>
              <a:buNone/>
            </a:pPr>
            <a:r>
              <a:rPr lang="fr-FR" b="1" i="0" u="none" baseline="0" dirty="0">
                <a:solidFill>
                  <a:srgbClr val="444746"/>
                </a:solidFill>
                <a:latin typeface="Roboto"/>
                <a:ea typeface="Roboto"/>
                <a:cs typeface="Roboto"/>
                <a:sym typeface="Roboto"/>
              </a:rPr>
              <a:t>Notes du conférencier sous forme de points :</a:t>
            </a:r>
            <a:endParaRPr lang="fr-FR" b="1"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FR" b="0" i="0" u="none" baseline="0" dirty="0">
                <a:solidFill>
                  <a:srgbClr val="444746"/>
                </a:solidFill>
                <a:latin typeface="Roboto"/>
                <a:ea typeface="Roboto"/>
                <a:cs typeface="Roboto"/>
                <a:sym typeface="Roboto"/>
              </a:rPr>
              <a:t>Il </a:t>
            </a:r>
            <a:r>
              <a:rPr lang="fr-FR" b="0" i="0" u="sng" baseline="0" dirty="0">
                <a:solidFill>
                  <a:srgbClr val="444746"/>
                </a:solidFill>
                <a:latin typeface="Roboto"/>
                <a:ea typeface="Roboto"/>
                <a:cs typeface="Roboto"/>
                <a:sym typeface="Roboto"/>
              </a:rPr>
              <a:t>existe</a:t>
            </a:r>
            <a:r>
              <a:rPr lang="fr-FR" b="0" i="0" u="none" baseline="0" dirty="0">
                <a:solidFill>
                  <a:srgbClr val="444746"/>
                </a:solidFill>
                <a:latin typeface="Roboto"/>
                <a:ea typeface="Roboto"/>
                <a:cs typeface="Roboto"/>
                <a:sym typeface="Roboto"/>
              </a:rPr>
              <a:t> certaines présentations des capacités et des handicaps qui peuvent être prises en compte lors de la planification des adaptations et de l’inclusion.</a:t>
            </a:r>
            <a:endParaRPr lang="fr-F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FR" b="0" i="0" u="none" baseline="0" dirty="0">
                <a:solidFill>
                  <a:srgbClr val="444746"/>
                </a:solidFill>
                <a:latin typeface="Roboto"/>
                <a:ea typeface="Roboto"/>
                <a:cs typeface="Roboto"/>
                <a:sym typeface="Roboto"/>
              </a:rPr>
              <a:t>Il peut s’agir d’une atteinte physique, sensorielle, neurologique, développementale, cognitive, mentale et émotionnelle.</a:t>
            </a:r>
            <a:endParaRPr lang="fr-F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FR" b="0" i="0" u="none" baseline="0" dirty="0">
                <a:solidFill>
                  <a:srgbClr val="444746"/>
                </a:solidFill>
                <a:latin typeface="Roboto"/>
                <a:ea typeface="Roboto"/>
                <a:cs typeface="Roboto"/>
                <a:sym typeface="Roboto"/>
              </a:rPr>
              <a:t>Il est important de comprendre que la présentation ou les caractéristiques du handicap d’une personne contribueront à son style de travail, mais nous ne pouvons pas supposer que toutes les personnes ayant une présentation ou un diagnostic similaire auront les mêmes besoins ou les mêmes désirs.</a:t>
            </a:r>
            <a:endParaRPr lang="fr-FR" dirty="0">
              <a:solidFill>
                <a:srgbClr val="444746"/>
              </a:solidFill>
              <a:latin typeface="Roboto"/>
              <a:ea typeface="Roboto"/>
              <a:cs typeface="Roboto"/>
              <a:sym typeface="Roboto"/>
            </a:endParaRPr>
          </a:p>
          <a:p>
            <a:pPr marL="0" lvl="0" indent="0" algn="l" rtl="0">
              <a:spcBef>
                <a:spcPts val="0"/>
              </a:spcBef>
              <a:spcAft>
                <a:spcPts val="0"/>
              </a:spcAft>
              <a:buNone/>
            </a:pPr>
            <a:endParaRPr lang="fr-FR" b="1" dirty="0">
              <a:solidFill>
                <a:srgbClr val="444746"/>
              </a:solidFill>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28027c037f_0_16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28027c037f_0_16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fr-FR" b="1" i="0" u="none" baseline="0" dirty="0">
                <a:solidFill>
                  <a:srgbClr val="444746"/>
                </a:solidFill>
                <a:latin typeface="Roboto"/>
                <a:ea typeface="Roboto"/>
                <a:cs typeface="Roboto"/>
                <a:sym typeface="Roboto"/>
              </a:rPr>
              <a:t>Notes complètes de l’animateur :</a:t>
            </a:r>
            <a:endParaRPr lang="fr-FR" b="1" dirty="0">
              <a:solidFill>
                <a:srgbClr val="444746"/>
              </a:solidFill>
              <a:latin typeface="Roboto"/>
              <a:ea typeface="Roboto"/>
              <a:cs typeface="Roboto"/>
              <a:sym typeface="Roboto"/>
            </a:endParaRPr>
          </a:p>
          <a:p>
            <a:pPr marL="0" lvl="0" indent="0" algn="l" rtl="0">
              <a:spcBef>
                <a:spcPts val="0"/>
              </a:spcBef>
              <a:spcAft>
                <a:spcPts val="0"/>
              </a:spcAft>
              <a:buNone/>
            </a:pPr>
            <a:r>
              <a:rPr lang="fr-FR" b="0" i="0" u="none" baseline="0" dirty="0">
                <a:solidFill>
                  <a:srgbClr val="444746"/>
                </a:solidFill>
                <a:latin typeface="Roboto"/>
                <a:ea typeface="Roboto"/>
                <a:cs typeface="Roboto"/>
                <a:sym typeface="Roboto"/>
              </a:rPr>
              <a:t>Un autre aspect à prendre en compte lorsque l’on travaille avec des employés en situation de handicap est celui de leurs besoins en termes de temps. Certains handicaps sont chroniques ou de longue durée, tandis que d’autres sont épisodiques, avec des besoins qui peuvent fluctuer au fil du temps. Certains employés commencent à travailler avec un handicap qui existe depuis leur naissance, tandis que d’autres peuvent l’avoir acquis avant ou pendant leur emploi. Certains handicaps évolueront avec le temps, tandis que d’autres resteront relativement stables avec des besoins similaires. </a:t>
            </a:r>
            <a:endParaRPr lang="fr-FR" dirty="0">
              <a:solidFill>
                <a:srgbClr val="444746"/>
              </a:solidFill>
              <a:latin typeface="Roboto"/>
              <a:ea typeface="Roboto"/>
              <a:cs typeface="Roboto"/>
              <a:sym typeface="Roboto"/>
            </a:endParaRPr>
          </a:p>
          <a:p>
            <a:pPr marL="0" lvl="0" indent="0" algn="l" rtl="0">
              <a:spcBef>
                <a:spcPts val="0"/>
              </a:spcBef>
              <a:spcAft>
                <a:spcPts val="0"/>
              </a:spcAft>
              <a:buNone/>
            </a:pPr>
            <a:endParaRPr lang="fr-FR" dirty="0">
              <a:solidFill>
                <a:srgbClr val="444746"/>
              </a:solidFill>
              <a:latin typeface="Roboto"/>
              <a:ea typeface="Roboto"/>
              <a:cs typeface="Roboto"/>
              <a:sym typeface="Roboto"/>
            </a:endParaRPr>
          </a:p>
          <a:p>
            <a:pPr marL="0" lvl="0" indent="0" algn="l" rtl="0">
              <a:spcBef>
                <a:spcPts val="0"/>
              </a:spcBef>
              <a:spcAft>
                <a:spcPts val="0"/>
              </a:spcAft>
              <a:buNone/>
            </a:pPr>
            <a:r>
              <a:rPr lang="fr-FR" b="0" i="0" u="none" baseline="0" dirty="0">
                <a:solidFill>
                  <a:srgbClr val="444746"/>
                </a:solidFill>
                <a:latin typeface="Roboto"/>
                <a:ea typeface="Roboto"/>
                <a:cs typeface="Roboto"/>
                <a:sym typeface="Roboto"/>
              </a:rPr>
              <a:t>Le handicap est un phénomène global et il est essentiel de prendre en compte les besoins de l’employé avant d’agir, et non de faire des suppositions sur ce dont il a ou aura besoin, quand et comment il en aura besoin ou envie.</a:t>
            </a:r>
            <a:endParaRPr lang="fr-FR" dirty="0">
              <a:solidFill>
                <a:srgbClr val="444746"/>
              </a:solidFill>
              <a:latin typeface="Roboto"/>
              <a:ea typeface="Roboto"/>
              <a:cs typeface="Roboto"/>
              <a:sym typeface="Roboto"/>
            </a:endParaRPr>
          </a:p>
          <a:p>
            <a:pPr marL="0" lvl="0" indent="0" algn="l" rtl="0">
              <a:spcBef>
                <a:spcPts val="0"/>
              </a:spcBef>
              <a:spcAft>
                <a:spcPts val="0"/>
              </a:spcAft>
              <a:buNone/>
            </a:pPr>
            <a:endParaRPr lang="fr-FR" dirty="0">
              <a:solidFill>
                <a:srgbClr val="444746"/>
              </a:solidFill>
              <a:latin typeface="Roboto"/>
              <a:ea typeface="Roboto"/>
              <a:cs typeface="Roboto"/>
              <a:sym typeface="Roboto"/>
            </a:endParaRPr>
          </a:p>
          <a:p>
            <a:pPr marL="0" lvl="0" indent="0" algn="l" rtl="0">
              <a:spcBef>
                <a:spcPts val="0"/>
              </a:spcBef>
              <a:spcAft>
                <a:spcPts val="0"/>
              </a:spcAft>
              <a:buNone/>
            </a:pPr>
            <a:r>
              <a:rPr lang="fr-FR" b="1" i="0" u="none" baseline="0" dirty="0">
                <a:solidFill>
                  <a:srgbClr val="444746"/>
                </a:solidFill>
                <a:latin typeface="Roboto"/>
                <a:ea typeface="Roboto"/>
                <a:cs typeface="Roboto"/>
                <a:sym typeface="Roboto"/>
              </a:rPr>
              <a:t>Notes du conférencier sous forme de points :</a:t>
            </a:r>
            <a:endParaRPr lang="fr-FR" b="1"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FR" b="0" i="0" u="none" baseline="0" dirty="0">
                <a:solidFill>
                  <a:srgbClr val="444746"/>
                </a:solidFill>
                <a:latin typeface="Roboto"/>
                <a:ea typeface="Roboto"/>
                <a:cs typeface="Roboto"/>
                <a:sym typeface="Roboto"/>
              </a:rPr>
              <a:t>Le handicap peut également obéir à des temporalités différentes. </a:t>
            </a:r>
            <a:endParaRPr lang="fr-F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FR" b="0" i="0" u="none" baseline="0" dirty="0">
                <a:solidFill>
                  <a:srgbClr val="444746"/>
                </a:solidFill>
                <a:latin typeface="Roboto"/>
                <a:ea typeface="Roboto"/>
                <a:cs typeface="Roboto"/>
                <a:sym typeface="Roboto"/>
              </a:rPr>
              <a:t>Il peut être chronique ou à long terme, ou épisodique.</a:t>
            </a:r>
            <a:endParaRPr lang="fr-F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FR" b="0" i="0" u="none" baseline="0" dirty="0">
                <a:solidFill>
                  <a:srgbClr val="444746"/>
                </a:solidFill>
                <a:latin typeface="Roboto"/>
                <a:ea typeface="Roboto"/>
                <a:cs typeface="Roboto"/>
                <a:sym typeface="Roboto"/>
              </a:rPr>
              <a:t>Il peut précéder la prise de poste ou être acquis en cours d’emploi.</a:t>
            </a:r>
            <a:endParaRPr lang="fr-F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FR" b="0" i="0" u="none" baseline="0" dirty="0">
                <a:solidFill>
                  <a:srgbClr val="444746"/>
                </a:solidFill>
                <a:latin typeface="Roboto"/>
                <a:ea typeface="Roboto"/>
                <a:cs typeface="Roboto"/>
                <a:sym typeface="Roboto"/>
              </a:rPr>
              <a:t>Il peut évoluer avec le temps ou rester relativement stable avec des besoins similaires. </a:t>
            </a:r>
            <a:endParaRPr lang="fr-F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FR" b="0" i="0" u="none" baseline="0" dirty="0">
                <a:solidFill>
                  <a:srgbClr val="444746"/>
                </a:solidFill>
                <a:latin typeface="Roboto"/>
                <a:ea typeface="Roboto"/>
                <a:cs typeface="Roboto"/>
                <a:sym typeface="Roboto"/>
              </a:rPr>
              <a:t>Évitez de faire de suppositions sur les besoins.</a:t>
            </a:r>
            <a:endParaRPr lang="fr-FR" dirty="0">
              <a:solidFill>
                <a:srgbClr val="444746"/>
              </a:solidFill>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28027c037f_0_1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28027c037f_0_14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Clr>
                <a:schemeClr val="dk1"/>
              </a:buClr>
              <a:buNone/>
            </a:pPr>
            <a:r>
              <a:rPr lang="fr-ca" b="1" i="0" u="none" baseline="0" dirty="0">
                <a:solidFill>
                  <a:srgbClr val="444746"/>
                </a:solidFill>
                <a:latin typeface="+mn-lt"/>
                <a:ea typeface="Roboto"/>
                <a:cs typeface="Roboto"/>
                <a:sym typeface="Roboto"/>
              </a:rPr>
              <a:t>Notes complètes de l’animateur :</a:t>
            </a:r>
          </a:p>
          <a:p>
            <a:pPr marL="0" indent="0" algn="l" rtl="0">
              <a:buNone/>
            </a:pPr>
            <a:r>
              <a:rPr lang="fr-ca" b="0" i="0" u="none" baseline="0" dirty="0">
                <a:solidFill>
                  <a:srgbClr val="444746"/>
                </a:solidFill>
                <a:latin typeface="+mn-lt"/>
                <a:ea typeface="Roboto"/>
                <a:cs typeface="Roboto"/>
                <a:sym typeface="Roboto"/>
              </a:rPr>
              <a:t>Au vu de tous ces éléments sur la manière dont nous abordons le handicap dans le contexte professionnel, quel est le rôle de l’employeur ou du leader humain? </a:t>
            </a:r>
          </a:p>
          <a:p>
            <a:pPr marL="0" indent="0" algn="l" rtl="0">
              <a:buNone/>
            </a:pPr>
            <a:endParaRPr lang="fr-ca" dirty="0">
              <a:solidFill>
                <a:srgbClr val="444746"/>
              </a:solidFill>
              <a:latin typeface="+mn-lt"/>
              <a:ea typeface="Roboto"/>
              <a:cs typeface="Roboto"/>
              <a:sym typeface="Roboto"/>
            </a:endParaRPr>
          </a:p>
          <a:p>
            <a:pPr marL="0" indent="0" algn="l" rtl="0">
              <a:buNone/>
            </a:pPr>
            <a:r>
              <a:rPr lang="fr-ca" b="0" i="0" u="none" baseline="0" dirty="0">
                <a:solidFill>
                  <a:srgbClr val="444746"/>
                </a:solidFill>
                <a:latin typeface="+mn-lt"/>
                <a:ea typeface="Roboto"/>
                <a:cs typeface="Roboto"/>
                <a:sym typeface="Roboto"/>
              </a:rPr>
              <a:t>Notre rôle n’est pas de poser des diagnostics, de supposer des besoins ou de porter des jugements. Notre rôle, comme le mettra en évidence cette formation, est de travailler avec nos employés pour les aider à donner le meilleur d’eux-mêmes dans le cadre de leurs fonctions. Des adaptations, de la flexibilité et l’exploration de nouvelles façons de faire s’avérer nécessaires pour le plus grand bien de notre équipe!</a:t>
            </a:r>
          </a:p>
          <a:p>
            <a:pPr marL="0" indent="0" algn="l" rtl="0">
              <a:buNone/>
            </a:pPr>
            <a:endParaRPr lang="fr-ca" dirty="0">
              <a:solidFill>
                <a:srgbClr val="444746"/>
              </a:solidFill>
              <a:latin typeface="+mn-lt"/>
              <a:ea typeface="Roboto"/>
              <a:cs typeface="Roboto"/>
              <a:sym typeface="Roboto"/>
            </a:endParaRPr>
          </a:p>
          <a:p>
            <a:pPr marL="0" indent="0" algn="l" rtl="0">
              <a:buClr>
                <a:schemeClr val="dk1"/>
              </a:buClr>
              <a:buNone/>
            </a:pPr>
            <a:r>
              <a:rPr lang="fr-ca" b="1" i="0" u="none" baseline="0" dirty="0">
                <a:solidFill>
                  <a:srgbClr val="444746"/>
                </a:solidFill>
                <a:latin typeface="+mn-lt"/>
                <a:ea typeface="Roboto"/>
                <a:cs typeface="Roboto"/>
                <a:sym typeface="Roboto"/>
              </a:rPr>
              <a:t>Notes du conférencier sous forme de points :</a:t>
            </a:r>
          </a:p>
          <a:p>
            <a:pPr marL="483306" indent="-312135" algn="l" rtl="0">
              <a:buClr>
                <a:srgbClr val="444746"/>
              </a:buClr>
              <a:buSzPts val="1050"/>
              <a:buFont typeface="Roboto"/>
              <a:buChar char="-"/>
            </a:pPr>
            <a:r>
              <a:rPr lang="fr-ca" b="0" i="0" u="none" baseline="0" dirty="0">
                <a:solidFill>
                  <a:srgbClr val="444746"/>
                </a:solidFill>
                <a:latin typeface="+mn-lt"/>
                <a:ea typeface="Roboto"/>
                <a:cs typeface="Roboto"/>
                <a:sym typeface="Roboto"/>
              </a:rPr>
              <a:t>Notre rôle </a:t>
            </a:r>
            <a:r>
              <a:rPr lang="fr-ca" b="1" i="0" u="none" baseline="0" dirty="0">
                <a:solidFill>
                  <a:srgbClr val="444746"/>
                </a:solidFill>
                <a:latin typeface="+mn-lt"/>
                <a:ea typeface="Roboto"/>
                <a:cs typeface="Roboto"/>
                <a:sym typeface="Roboto"/>
              </a:rPr>
              <a:t>n’est pas</a:t>
            </a:r>
            <a:r>
              <a:rPr lang="fr-ca" b="0" i="0" u="none" baseline="0" dirty="0">
                <a:solidFill>
                  <a:srgbClr val="444746"/>
                </a:solidFill>
                <a:latin typeface="+mn-lt"/>
                <a:ea typeface="Roboto"/>
                <a:cs typeface="Roboto"/>
                <a:sym typeface="Roboto"/>
              </a:rPr>
              <a:t> de poser des diagnostics, de supposer des besoins ou de porter des jugements.</a:t>
            </a:r>
          </a:p>
          <a:p>
            <a:pPr marL="483306" indent="-312135" algn="l" rtl="0">
              <a:buClr>
                <a:srgbClr val="444746"/>
              </a:buClr>
              <a:buSzPts val="1050"/>
              <a:buFont typeface="Roboto"/>
              <a:buChar char="-"/>
            </a:pPr>
            <a:r>
              <a:rPr lang="fr-ca" b="0" i="0" u="none" baseline="0" dirty="0">
                <a:solidFill>
                  <a:srgbClr val="444746"/>
                </a:solidFill>
                <a:latin typeface="+mn-lt"/>
                <a:ea typeface="Roboto"/>
                <a:cs typeface="Roboto"/>
                <a:sym typeface="Roboto"/>
              </a:rPr>
              <a:t>Notre rôle est de travailler avec nos employés pour les aider à donner le meilleur d’eux-mêmes dans le cadre de leurs fonctions.</a:t>
            </a:r>
          </a:p>
          <a:p>
            <a:pPr marL="483306" indent="-312135" algn="l" rtl="0">
              <a:buClr>
                <a:srgbClr val="444746"/>
              </a:buClr>
              <a:buSzPts val="1050"/>
              <a:buFont typeface="Roboto"/>
              <a:buChar char="-"/>
            </a:pPr>
            <a:r>
              <a:rPr lang="fr-ca" b="0" i="0" u="none" baseline="0" dirty="0">
                <a:solidFill>
                  <a:srgbClr val="444746"/>
                </a:solidFill>
                <a:latin typeface="+mn-lt"/>
                <a:ea typeface="Roboto"/>
                <a:cs typeface="Roboto"/>
                <a:sym typeface="Roboto"/>
              </a:rPr>
              <a:t>Des adaptations, de la flexibilité et l’exploration de nouvelles façons de faire s’avérer nécessaires.</a:t>
            </a:r>
          </a:p>
          <a:p>
            <a:pPr marL="483306" indent="-312135" algn="l" rtl="0">
              <a:buClr>
                <a:srgbClr val="444746"/>
              </a:buClr>
              <a:buSzPts val="1050"/>
              <a:buFont typeface="Roboto"/>
              <a:buChar char="-"/>
            </a:pPr>
            <a:endParaRPr lang="fr-ca" dirty="0">
              <a:solidFill>
                <a:srgbClr val="444746"/>
              </a:solidFill>
              <a:latin typeface="+mn-lt"/>
              <a:ea typeface="Roboto"/>
              <a:cs typeface="Roboto"/>
              <a:sym typeface="Roboto"/>
            </a:endParaRPr>
          </a:p>
          <a:p>
            <a:pPr marL="0" marR="0" indent="0" algn="l" rtl="0">
              <a:lnSpc>
                <a:spcPct val="100000"/>
              </a:lnSpc>
              <a:spcBef>
                <a:spcPts val="0"/>
              </a:spcBef>
              <a:spcAft>
                <a:spcPts val="0"/>
              </a:spcAft>
              <a:buClr>
                <a:srgbClr val="000000"/>
              </a:buClr>
              <a:buSzPts val="1100"/>
              <a:buFont typeface="Arial"/>
              <a:buNone/>
            </a:pPr>
            <a:r>
              <a:rPr lang="fr-ca" sz="1100" b="1" i="0" u="none" strike="noStrike" cap="none" baseline="0" dirty="0">
                <a:solidFill>
                  <a:srgbClr val="444746"/>
                </a:solidFill>
                <a:latin typeface="+mn-lt"/>
                <a:ea typeface="Roboto"/>
                <a:cs typeface="Roboto"/>
                <a:sym typeface="Roboto"/>
              </a:rPr>
              <a:t>Référence :</a:t>
            </a:r>
          </a:p>
          <a:p>
            <a:pPr marL="0" marR="0" indent="0" algn="l" rtl="0">
              <a:lnSpc>
                <a:spcPct val="100000"/>
              </a:lnSpc>
              <a:spcBef>
                <a:spcPts val="0"/>
              </a:spcBef>
              <a:spcAft>
                <a:spcPts val="0"/>
              </a:spcAft>
              <a:buClr>
                <a:srgbClr val="000000"/>
              </a:buClr>
              <a:buSzPts val="1100"/>
              <a:buFont typeface="Arial"/>
              <a:buNone/>
            </a:pPr>
            <a:r>
              <a:rPr lang="fr-ca" sz="1100" b="0" i="0" u="none" strike="noStrike" cap="none" baseline="0" dirty="0">
                <a:solidFill>
                  <a:srgbClr val="444746"/>
                </a:solidFill>
                <a:latin typeface="+mn-lt"/>
                <a:ea typeface="Roboto"/>
                <a:cs typeface="Roboto"/>
                <a:sym typeface="Roboto"/>
              </a:rPr>
              <a:t>ACSE et </a:t>
            </a:r>
            <a:r>
              <a:rPr lang="fr-ca" sz="1100" b="0" i="0" u="none" strike="noStrike" cap="none" baseline="0" dirty="0" err="1">
                <a:solidFill>
                  <a:srgbClr val="444746"/>
                </a:solidFill>
                <a:latin typeface="+mn-lt"/>
                <a:ea typeface="Roboto"/>
                <a:cs typeface="Roboto"/>
                <a:sym typeface="Roboto"/>
              </a:rPr>
              <a:t>MentorHabiletés</a:t>
            </a:r>
            <a:r>
              <a:rPr lang="fr-ca" sz="1100" b="0" i="0" u="none" strike="noStrike" cap="none" baseline="0" dirty="0">
                <a:solidFill>
                  <a:srgbClr val="444746"/>
                </a:solidFill>
                <a:latin typeface="+mn-lt"/>
                <a:ea typeface="Roboto"/>
                <a:cs typeface="Roboto"/>
                <a:sym typeface="Roboto"/>
              </a:rPr>
              <a:t> Canada. (2020). </a:t>
            </a:r>
            <a:r>
              <a:rPr lang="fr-ca" sz="1100" b="0" i="1" u="none" strike="noStrike" cap="none" baseline="0" dirty="0">
                <a:solidFill>
                  <a:srgbClr val="444746"/>
                </a:solidFill>
                <a:latin typeface="+mn-lt"/>
                <a:ea typeface="Roboto"/>
                <a:cs typeface="Roboto"/>
                <a:sym typeface="Roboto"/>
              </a:rPr>
              <a:t>Trousse d’outils des politiques inclusives en matière de RH</a:t>
            </a:r>
            <a:r>
              <a:rPr lang="fr-ca" sz="1100" b="0" i="0" u="none" strike="noStrike" cap="none" baseline="0" dirty="0">
                <a:solidFill>
                  <a:srgbClr val="444746"/>
                </a:solidFill>
                <a:latin typeface="+mn-lt"/>
                <a:ea typeface="Roboto"/>
                <a:cs typeface="Roboto"/>
                <a:sym typeface="Roboto"/>
              </a:rPr>
              <a:t>. Extrait du site Web de l’ACSE : https://www.supportedemployment.ca/fr/resources/employers/hrtoolkit/ </a:t>
            </a:r>
            <a:endParaRPr lang="fr-ca" dirty="0">
              <a:solidFill>
                <a:srgbClr val="444746"/>
              </a:solidFill>
              <a:latin typeface="+mn-lt"/>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28027c037f_0_19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28027c037f_0_19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b="1" i="0" u="none" baseline="0" dirty="0">
                <a:solidFill>
                  <a:srgbClr val="444746"/>
                </a:solidFill>
                <a:latin typeface="Roboto"/>
                <a:ea typeface="Roboto"/>
                <a:cs typeface="Roboto"/>
                <a:sym typeface="Roboto"/>
              </a:rPr>
              <a:t>Notes complètes de l’animateur :</a:t>
            </a:r>
            <a:endParaRPr b="1"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ca" b="0" i="0" u="none" baseline="0" dirty="0">
                <a:solidFill>
                  <a:srgbClr val="444746"/>
                </a:solidFill>
                <a:latin typeface="Roboto"/>
                <a:ea typeface="Roboto"/>
                <a:cs typeface="Roboto"/>
                <a:sym typeface="Roboto"/>
              </a:rPr>
              <a:t>Il existe de nombreux types de leadership. Nous avons présenté les leaders par les rôles qu’ils occupent, mais il y a d’autres façons de les définir et nous aimerions prendre un moment pour clarifier les différents types de leadership nécessaires à la création d’environnements adoptant des pratiques d’emploi inclusives en matière de handicap.</a:t>
            </a: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ca" b="0" i="0" u="none" baseline="0" dirty="0">
                <a:solidFill>
                  <a:srgbClr val="444746"/>
                </a:solidFill>
                <a:latin typeface="Roboto"/>
                <a:ea typeface="Roboto"/>
                <a:cs typeface="Roboto"/>
                <a:sym typeface="Roboto"/>
              </a:rPr>
              <a:t>Il est plus facile de procéder à des changements d’envergure lorsque les membres de la haute direction donnent le ton. Grâce à leur soutien et à leur investissement, le changement peut être plus facilement intégré dans les politiques et les pratiques.</a:t>
            </a: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ca" b="0" i="0" u="none" baseline="0" dirty="0">
                <a:solidFill>
                  <a:srgbClr val="444746"/>
                </a:solidFill>
                <a:latin typeface="Roboto"/>
                <a:ea typeface="Roboto"/>
                <a:cs typeface="Roboto"/>
                <a:sym typeface="Roboto"/>
              </a:rPr>
              <a:t>Nous reconnaissons également qu’il existe un leadership à plusieurs niveaux et que le partage de points de vue avec un large groupe peut être crucial pour susciter des changements directement au sein de nos équipes et de nos services. Parmi ceux-ci, on peut citer le service des personnes et de la culture, les ressources bénévoles, le service de la formation et de la sensibilisation, le service d’inclusion, de diversité, d’équité, d’accessibilité et d’antiracisme, les chefs d’équipe, les coordonnateurs et d’autres encore. </a:t>
            </a: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ca" b="0" i="0" u="none" baseline="0" dirty="0">
                <a:solidFill>
                  <a:srgbClr val="444746"/>
                </a:solidFill>
                <a:latin typeface="Roboto"/>
                <a:ea typeface="Roboto"/>
                <a:cs typeface="Roboto"/>
                <a:sym typeface="Roboto"/>
              </a:rPr>
              <a:t>Mais l’un des éléments les plus importants du leadership est le leadership par l’action. Les participants à cette formation ont la possibilité d’apporter des changements dans leur pratique, de montrer comment les différences peuvent être faites, et de commencer à créer une dynamique pour l’inclusion des personnes en situation de handicap au sein de l’organisation. Les objectifs d’apprentissage d’aujourd’hui nous amènent à considérer le leadership comme une responsabilité partagée dans l’ensemble de l’hôpital. </a:t>
            </a: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fr-ca" b="1" i="0" u="none" baseline="0" dirty="0">
                <a:solidFill>
                  <a:srgbClr val="444746"/>
                </a:solidFill>
                <a:latin typeface="Roboto"/>
                <a:ea typeface="Roboto"/>
                <a:cs typeface="Roboto"/>
                <a:sym typeface="Roboto"/>
              </a:rPr>
              <a:t>Notes du conférencier sous forme de points :</a:t>
            </a:r>
            <a:endParaRPr b="1"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ca" b="0" i="0" u="none" baseline="0" dirty="0">
                <a:solidFill>
                  <a:srgbClr val="444746"/>
                </a:solidFill>
                <a:latin typeface="Roboto"/>
                <a:ea typeface="Roboto"/>
                <a:cs typeface="Roboto"/>
                <a:sym typeface="Roboto"/>
              </a:rPr>
              <a:t>Il existe plusieurs types de leadership.</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ca" b="0" i="0" u="none" baseline="0" dirty="0">
                <a:solidFill>
                  <a:srgbClr val="444746"/>
                </a:solidFill>
                <a:latin typeface="Roboto"/>
                <a:ea typeface="Roboto"/>
                <a:cs typeface="Roboto"/>
                <a:sym typeface="Roboto"/>
              </a:rPr>
              <a:t>Les membres de la haute direction donnent le ton à l’organisation. Leur participation peut être essentielle à la mise en place de nouvelles politiques et pratiques.</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ca" b="0" i="0" u="none" baseline="0" dirty="0">
                <a:solidFill>
                  <a:srgbClr val="444746"/>
                </a:solidFill>
                <a:latin typeface="Roboto"/>
                <a:ea typeface="Roboto"/>
                <a:cs typeface="Roboto"/>
                <a:sym typeface="Roboto"/>
              </a:rPr>
              <a:t>Les structures de leadership partagées au sein d’une organisation peuvent comprendre les ressources humaines/le service des personnes et de la culture, les ressources bénévoles, le service de la formation et de la sensibilisation, le service d’inclusion, de diversité, d’équité, d’accessibilité et d’antiracisme, les chefs d’équipe, les coordonnateurs et d’autres encore. Celles-ci peuvent concerner les équipes individuelles ou l’ensemble des organisations.</a:t>
            </a:r>
            <a:endParaRPr dirty="0">
              <a:solidFill>
                <a:srgbClr val="444746"/>
              </a:solidFill>
              <a:latin typeface="Roboto"/>
              <a:ea typeface="Roboto"/>
              <a:cs typeface="Roboto"/>
              <a:sym typeface="Roboto"/>
            </a:endParaRPr>
          </a:p>
          <a:p>
            <a:pPr marL="483306" lvl="0" indent="-312135" algn="l" rtl="0">
              <a:spcBef>
                <a:spcPts val="0"/>
              </a:spcBef>
              <a:spcAft>
                <a:spcPts val="0"/>
              </a:spcAft>
              <a:buClr>
                <a:srgbClr val="444746"/>
              </a:buClr>
              <a:buSzPts val="1050"/>
              <a:buFont typeface="Roboto"/>
              <a:buChar char="-"/>
            </a:pPr>
            <a:r>
              <a:rPr lang="fr-ca" b="0" i="0" u="none" baseline="0" dirty="0">
                <a:solidFill>
                  <a:srgbClr val="444746"/>
                </a:solidFill>
                <a:latin typeface="Roboto"/>
                <a:ea typeface="Roboto"/>
                <a:cs typeface="Roboto"/>
                <a:sym typeface="Roboto"/>
              </a:rPr>
              <a:t>Il y a également le leadership par l’action. Les objectifs d’apprentissage d’aujourd’hui nous amènent à considérer le leadership comme une responsabilité partagée dans l’ensemble de l’hôpital. </a:t>
            </a:r>
            <a:endParaRPr dirty="0">
              <a:solidFill>
                <a:srgbClr val="444746"/>
              </a:solidFill>
              <a:latin typeface="Roboto"/>
              <a:ea typeface="Roboto"/>
              <a:cs typeface="Roboto"/>
              <a:sym typeface="Roboto"/>
            </a:endParaRP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2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None/>
            </a:pPr>
            <a:r>
              <a:rPr lang="fr-ca" b="1" i="0" u="none" baseline="0" dirty="0">
                <a:solidFill>
                  <a:srgbClr val="444746"/>
                </a:solidFill>
                <a:latin typeface="Roboto"/>
                <a:ea typeface="Roboto"/>
                <a:cs typeface="Roboto"/>
                <a:sym typeface="Roboto"/>
              </a:rPr>
              <a:t>Notes complètes de l’animateur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fr-ca" b="0" i="0" u="none" baseline="0" dirty="0"/>
              <a:t>Prenez une minute pour réfléchir à cette question : que signifie pour vous l’inclusion au travail? À quoi ressemble-t-elle? Quel est votre sentiment à cet égard? Prenez une minute pour y réfléchir ou pour le formuler par écrit.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fr-ca" b="1" i="0" u="none" baseline="0" dirty="0"/>
              <a:t>Autres notes :</a:t>
            </a:r>
            <a:endParaRPr b="0" dirty="0"/>
          </a:p>
          <a:p>
            <a:pPr marL="171450" lvl="0" indent="-171450" algn="l" rtl="0">
              <a:lnSpc>
                <a:spcPct val="100000"/>
              </a:lnSpc>
              <a:spcBef>
                <a:spcPts val="0"/>
              </a:spcBef>
              <a:spcAft>
                <a:spcPts val="0"/>
              </a:spcAft>
              <a:buSzPts val="1100"/>
              <a:buChar char="●"/>
            </a:pPr>
            <a:r>
              <a:rPr lang="fr-ca" b="0" i="0" u="none" baseline="0" dirty="0"/>
              <a:t>Cette activité peut être réalisée individuellement ou collectivement.</a:t>
            </a:r>
            <a:endParaRPr dirty="0"/>
          </a:p>
          <a:p>
            <a:pPr marL="171450" lvl="0" indent="-171450" algn="l" rtl="0">
              <a:lnSpc>
                <a:spcPct val="100000"/>
              </a:lnSpc>
              <a:spcBef>
                <a:spcPts val="0"/>
              </a:spcBef>
              <a:spcAft>
                <a:spcPts val="0"/>
              </a:spcAft>
              <a:buSzPts val="1100"/>
              <a:buChar char="●"/>
            </a:pPr>
            <a:r>
              <a:rPr lang="fr-ca" b="0" i="0" u="none" baseline="0" dirty="0"/>
              <a:t>Vous pouvez inviter les apprenants à partager leurs exemples s’ils le souhaitent. </a:t>
            </a:r>
            <a:endParaRPr b="1"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de1cffd16_0_15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32de1cffd16_0_156: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b="1" i="0" u="none" baseline="0" dirty="0">
                <a:solidFill>
                  <a:srgbClr val="444746"/>
                </a:solidFill>
                <a:latin typeface="Roboto"/>
                <a:ea typeface="Roboto"/>
                <a:cs typeface="Roboto"/>
                <a:sym typeface="Roboto"/>
              </a:rPr>
              <a:t>Notes complètes de l’animateur :</a:t>
            </a:r>
            <a:endParaRPr dirty="0">
              <a:solidFill>
                <a:schemeClr val="dk1"/>
              </a:solidFill>
            </a:endParaRPr>
          </a:p>
          <a:p>
            <a:pPr marL="0" lvl="0" indent="0" algn="l" rtl="0">
              <a:spcBef>
                <a:spcPts val="0"/>
              </a:spcBef>
              <a:spcAft>
                <a:spcPts val="0"/>
              </a:spcAft>
              <a:buClr>
                <a:schemeClr val="dk1"/>
              </a:buClr>
              <a:buSzPts val="1100"/>
              <a:buFont typeface="Arial"/>
              <a:buNone/>
            </a:pPr>
            <a:r>
              <a:rPr lang="fr-ca" b="0" i="0" u="none" baseline="0" dirty="0">
                <a:solidFill>
                  <a:schemeClr val="dk1"/>
                </a:solidFill>
              </a:rPr>
              <a:t>Commençons par comprendre l’état actuel des pratiques d’emploi inclusives en matière de handicap. </a:t>
            </a:r>
            <a:endParaRPr dirty="0">
              <a:solidFill>
                <a:schemeClr val="dk1"/>
              </a:solidFill>
            </a:endParaRPr>
          </a:p>
          <a:p>
            <a:pPr marL="0" lvl="0" indent="0" algn="l" rtl="0">
              <a:lnSpc>
                <a:spcPct val="100000"/>
              </a:lnSpc>
              <a:spcBef>
                <a:spcPts val="0"/>
              </a:spcBef>
              <a:spcAft>
                <a:spcPts val="0"/>
              </a:spcAft>
              <a:buSzPts val="1100"/>
              <a:buNone/>
            </a:pPr>
            <a:endParaRPr b="1" dirty="0">
              <a:solidFill>
                <a:srgbClr val="444746"/>
              </a:solidFill>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complètes de l’animateur :</a:t>
            </a:r>
          </a:p>
          <a:p>
            <a:pPr marL="0" indent="0" algn="l" rtl="0">
              <a:buNone/>
            </a:pPr>
            <a:r>
              <a:rPr lang="fr-ca" b="0" i="0" u="none" baseline="0" dirty="0">
                <a:latin typeface="+mn-lt"/>
                <a:ea typeface="+mn-lt"/>
                <a:cs typeface="+mn-lt"/>
              </a:rPr>
              <a:t>Il existe de solides arguments économiques en faveur de pratiques d’embauche inclusives en Ontario. Comme l’indique Accessibilité Canada, les avantages sont les suivants :</a:t>
            </a:r>
          </a:p>
          <a:p>
            <a:pPr marL="0" indent="0" algn="l" rtl="0">
              <a:buNone/>
            </a:pPr>
            <a:endParaRPr lang="fr-ca" dirty="0">
              <a:latin typeface="+mn-lt"/>
            </a:endParaRPr>
          </a:p>
          <a:p>
            <a:pPr marL="0" indent="0" algn="l" rtl="0">
              <a:buNone/>
            </a:pPr>
            <a:r>
              <a:rPr lang="fr-ca" b="0" i="0" u="none" baseline="0" dirty="0">
                <a:latin typeface="+mn-lt"/>
                <a:ea typeface="+mn-lt"/>
                <a:cs typeface="+mn-lt"/>
              </a:rPr>
              <a:t>Augmenter votre bassin potentiel de main-d’œuvre. 1 Ontarien sur 4 est en situation de handicap. Ce groupe représente un vaste marché d’employés et de consommateurs de soins de santé. Comprendre les besoins, les compétences et la variabilité de ce groupe peut non seulement élargir notre réserve de personnel dans le domaine de la santé, mais aussi notre capacité à servir au mieux un large segment de la population. </a:t>
            </a:r>
          </a:p>
          <a:p>
            <a:pPr marL="0" indent="0" algn="l" rtl="0">
              <a:buNone/>
            </a:pPr>
            <a:endParaRPr lang="fr-ca" dirty="0">
              <a:latin typeface="+mn-lt"/>
            </a:endParaRPr>
          </a:p>
          <a:p>
            <a:pPr marL="0" indent="0" algn="l" rtl="0">
              <a:buNone/>
            </a:pPr>
            <a:r>
              <a:rPr lang="fr-ca" b="0" i="0" u="none" baseline="0" dirty="0">
                <a:latin typeface="+mn-lt"/>
                <a:ea typeface="+mn-lt"/>
                <a:cs typeface="+mn-lt"/>
              </a:rPr>
              <a:t>Il ne s’agit cependant pas d’un acte de charité. Nous savons également que les personnes en situation de handicap obtiennent des résultats égaux ou supérieurs à la moyenne en matière d’assiduité, de sécurité et de rendement au travail lorsqu’elles bénéficient d’une formation, d’adaptations et d’un soutien appropriés. Dans le secteur des soins de santé, ces compétences sont essentielles chez nos employés.</a:t>
            </a:r>
          </a:p>
          <a:p>
            <a:pPr marL="0" indent="0" algn="l" rtl="0">
              <a:buNone/>
            </a:pPr>
            <a:endParaRPr lang="fr-ca" dirty="0">
              <a:latin typeface="+mn-lt"/>
            </a:endParaRPr>
          </a:p>
          <a:p>
            <a:pPr marL="0" indent="0" algn="l" rtl="0">
              <a:buNone/>
            </a:pPr>
            <a:r>
              <a:rPr lang="fr-ca" b="0" i="0" u="none" baseline="0" dirty="0">
                <a:latin typeface="+mn-lt"/>
                <a:ea typeface="+mn-lt"/>
                <a:cs typeface="+mn-lt"/>
              </a:rPr>
              <a:t>Au-delà de l’embauche directe et du rendement de chaque employé, les entreprises qui ont investi dans des pratiques d’emploi inclusives en matière de handicap – comme vous le faites aujourd’hui – ont rapporté une augmentation des principaux indicateurs de rendement, tels que la satisfaction de la clientèle, la sécurité et le maintien dans l’emploi, l’assiduité et le rendement. </a:t>
            </a:r>
          </a:p>
          <a:p>
            <a:pPr marL="0" indent="0" algn="l" rtl="0">
              <a:buNone/>
            </a:pPr>
            <a:endParaRPr lang="fr-ca" dirty="0">
              <a:latin typeface="+mn-lt"/>
            </a:endParaRPr>
          </a:p>
          <a:p>
            <a:pPr marL="0" indent="0" algn="l" rtl="0">
              <a:buNone/>
            </a:pPr>
            <a:r>
              <a:rPr lang="fr-ca" b="0" i="0" u="none" baseline="0" dirty="0">
                <a:latin typeface="+mn-lt"/>
                <a:ea typeface="+mn-lt"/>
                <a:cs typeface="+mn-lt"/>
              </a:rPr>
              <a:t>La formation d’aujourd’hui n’a pas pour but de vous convaincre de compromettre la qualité du rendement de votre équipe ou de votre organisation pour une cause, mais de vous montrer comment vous pouvez intégrer des pratiques qui apporteront un bénéfice universel à vos employés et – comme vous pouvez le voir dans les chiffres affichés à l’écran – à votre organisation. </a:t>
            </a:r>
          </a:p>
          <a:p>
            <a:pPr marL="0" indent="0" algn="l" rtl="0">
              <a:buNone/>
            </a:pP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du conférencier sous forme de points :</a:t>
            </a:r>
          </a:p>
          <a:p>
            <a:pPr marL="171450" indent="-171450" algn="l" rtl="0"/>
            <a:r>
              <a:rPr lang="fr-ca" b="0" i="0" u="none" baseline="0" dirty="0">
                <a:latin typeface="+mn-lt"/>
                <a:ea typeface="+mn-lt"/>
                <a:cs typeface="+mn-lt"/>
              </a:rPr>
              <a:t>Il existe de solides arguments économiques en faveur de pratiques d’embauche inclusives en Ontario.</a:t>
            </a:r>
          </a:p>
          <a:p>
            <a:pPr marL="171450" indent="-171450" algn="l" rtl="0"/>
            <a:r>
              <a:rPr lang="fr-ca" b="0" i="0" u="none" baseline="0" dirty="0">
                <a:latin typeface="+mn-lt"/>
                <a:ea typeface="+mn-lt"/>
                <a:cs typeface="+mn-lt"/>
              </a:rPr>
              <a:t>Vous pouvez augmenter votre bassin potentiel de main-d’œuvre.</a:t>
            </a:r>
          </a:p>
          <a:p>
            <a:pPr marL="628650" lvl="1" indent="-171450" algn="l" rtl="0"/>
            <a:r>
              <a:rPr lang="fr-ca" b="0" i="0" u="none" baseline="0" dirty="0">
                <a:latin typeface="+mn-lt"/>
                <a:ea typeface="+mn-lt"/>
                <a:cs typeface="+mn-lt"/>
              </a:rPr>
              <a:t>1 Ontarien sur 5 est en situation de handicap.</a:t>
            </a:r>
          </a:p>
          <a:p>
            <a:pPr marL="628650" lvl="1" indent="-171450" algn="l" rtl="0"/>
            <a:r>
              <a:rPr lang="fr-ca" b="0" i="0" u="none" baseline="0" dirty="0">
                <a:latin typeface="+mn-lt"/>
                <a:ea typeface="+mn-lt"/>
                <a:cs typeface="+mn-lt"/>
              </a:rPr>
              <a:t>Ce groupe représente un vaste marché d’employés et de consommateurs de soins de santé.</a:t>
            </a:r>
          </a:p>
          <a:p>
            <a:pPr marL="171450" indent="-171450" algn="l" rtl="0"/>
            <a:r>
              <a:rPr lang="fr-ca" b="0" i="0" u="none" baseline="0" dirty="0">
                <a:latin typeface="+mn-lt"/>
                <a:ea typeface="+mn-lt"/>
                <a:cs typeface="+mn-lt"/>
              </a:rPr>
              <a:t>Lorsqu’elles bénéficient d’une formation, d’adaptations et d’un soutien appropriés, les personnes en situation de handicap obtiennent des résultats égaux ou supérieurs à la moyenne en matière de : </a:t>
            </a:r>
          </a:p>
          <a:p>
            <a:pPr marL="628650" lvl="1" indent="-171450" algn="l" rtl="0"/>
            <a:r>
              <a:rPr lang="fr-ca" b="0" i="0" u="none" baseline="0" dirty="0">
                <a:latin typeface="+mn-lt"/>
                <a:ea typeface="+mn-lt"/>
                <a:cs typeface="+mn-lt"/>
              </a:rPr>
              <a:t>assiduité;</a:t>
            </a:r>
          </a:p>
          <a:p>
            <a:pPr marL="628650" lvl="1" indent="-171450" algn="l" rtl="0"/>
            <a:r>
              <a:rPr lang="fr-ca" b="0" i="0" u="none" baseline="0" dirty="0">
                <a:latin typeface="+mn-lt"/>
                <a:ea typeface="+mn-lt"/>
                <a:cs typeface="+mn-lt"/>
              </a:rPr>
              <a:t>la sécurité;</a:t>
            </a:r>
          </a:p>
          <a:p>
            <a:pPr marL="628650" lvl="1" indent="-171450" algn="l" rtl="0"/>
            <a:r>
              <a:rPr lang="fr-ca" b="0" i="0" u="none" baseline="0" dirty="0">
                <a:latin typeface="+mn-lt"/>
                <a:ea typeface="+mn-lt"/>
                <a:cs typeface="+mn-lt"/>
              </a:rPr>
              <a:t>rendement au travail.</a:t>
            </a:r>
          </a:p>
          <a:p>
            <a:pPr marL="171450" indent="-171450" algn="l" rtl="0"/>
            <a:r>
              <a:rPr lang="fr-ca" b="0" i="0" u="none" baseline="0" dirty="0">
                <a:latin typeface="+mn-lt"/>
                <a:ea typeface="+mn-lt"/>
                <a:cs typeface="+mn-lt"/>
              </a:rPr>
              <a:t>Les entreprises qui ont investi dans des pratiques d’emploi inclusives en matière de handicap ont rapporté une augmentation des principaux indicateurs de rendement, tels que :</a:t>
            </a:r>
          </a:p>
          <a:p>
            <a:pPr marL="628650" lvl="1" indent="-171450" algn="l" rtl="0"/>
            <a:r>
              <a:rPr lang="fr-ca" b="0" i="0" u="none" baseline="0" dirty="0">
                <a:latin typeface="+mn-lt"/>
                <a:ea typeface="+mn-lt"/>
                <a:cs typeface="+mn-lt"/>
              </a:rPr>
              <a:t>la satisfaction de la clientèle;</a:t>
            </a:r>
          </a:p>
          <a:p>
            <a:pPr marL="628650" lvl="1" indent="-171450" algn="l" rtl="0"/>
            <a:r>
              <a:rPr lang="fr-ca" b="0" i="0" u="none" baseline="0" dirty="0">
                <a:latin typeface="+mn-lt"/>
                <a:ea typeface="+mn-lt"/>
                <a:cs typeface="+mn-lt"/>
              </a:rPr>
              <a:t>la sécurité;</a:t>
            </a:r>
          </a:p>
          <a:p>
            <a:pPr marL="628650" lvl="1" indent="-171450" algn="l" rtl="0"/>
            <a:r>
              <a:rPr lang="fr-ca" b="0" i="0" u="none" baseline="0" dirty="0">
                <a:latin typeface="+mn-lt"/>
                <a:ea typeface="+mn-lt"/>
                <a:cs typeface="+mn-lt"/>
              </a:rPr>
              <a:t>le maintien dans l’emploi, l’assiduité et le rendement. </a:t>
            </a:r>
          </a:p>
          <a:p>
            <a:pPr marL="628650" lvl="1" indent="-171450" algn="l" rtl="0"/>
            <a:endParaRPr lang="fr-ca" dirty="0">
              <a:latin typeface="+mn-lt"/>
            </a:endParaRPr>
          </a:p>
          <a:p>
            <a:pPr marL="0" lvl="0" indent="0" algn="l" rtl="0">
              <a:buNone/>
            </a:pPr>
            <a:r>
              <a:rPr lang="fr-ca" b="1" i="0" u="none" baseline="0" dirty="0">
                <a:latin typeface="+mn-lt"/>
                <a:ea typeface="+mn-lt"/>
                <a:cs typeface="+mn-lt"/>
              </a:rPr>
              <a:t>Référence : </a:t>
            </a:r>
          </a:p>
          <a:p>
            <a:pPr marL="0" lvl="0" indent="0" algn="l" rtl="0">
              <a:buNone/>
            </a:pPr>
            <a:r>
              <a:rPr lang="fr-ca" b="0" i="0" u="none" baseline="0" dirty="0">
                <a:latin typeface="+mn-lt"/>
                <a:ea typeface="+mn-lt"/>
                <a:cs typeface="+mn-lt"/>
              </a:rPr>
              <a:t>Accessibilité Canada (2016). </a:t>
            </a:r>
            <a:r>
              <a:rPr lang="fr-ca" b="0" i="1" u="none" baseline="0" dirty="0">
                <a:latin typeface="+mn-lt"/>
                <a:ea typeface="+mn-lt"/>
                <a:cs typeface="+mn-lt"/>
              </a:rPr>
              <a:t>Business </a:t>
            </a:r>
            <a:r>
              <a:rPr lang="fr-ca" b="0" i="1" u="none" baseline="0" dirty="0" err="1">
                <a:latin typeface="+mn-lt"/>
                <a:ea typeface="+mn-lt"/>
                <a:cs typeface="+mn-lt"/>
              </a:rPr>
              <a:t>Benefits</a:t>
            </a:r>
            <a:r>
              <a:rPr lang="fr-ca" b="0" i="1" u="none" baseline="0" dirty="0">
                <a:latin typeface="+mn-lt"/>
                <a:ea typeface="+mn-lt"/>
                <a:cs typeface="+mn-lt"/>
              </a:rPr>
              <a:t> of </a:t>
            </a:r>
            <a:r>
              <a:rPr lang="fr-ca" b="0" i="1" u="none" baseline="0" dirty="0" err="1">
                <a:latin typeface="+mn-lt"/>
                <a:ea typeface="+mn-lt"/>
                <a:cs typeface="+mn-lt"/>
              </a:rPr>
              <a:t>Accessibility</a:t>
            </a:r>
            <a:r>
              <a:rPr lang="fr-ca" b="0" i="1" u="none" baseline="0" dirty="0">
                <a:latin typeface="+mn-lt"/>
                <a:ea typeface="+mn-lt"/>
                <a:cs typeface="+mn-lt"/>
              </a:rPr>
              <a:t> (</a:t>
            </a:r>
            <a:r>
              <a:rPr lang="fr-ca" b="0" i="1" u="none" baseline="0" dirty="0" err="1">
                <a:latin typeface="+mn-lt"/>
                <a:ea typeface="+mn-lt"/>
                <a:cs typeface="+mn-lt"/>
              </a:rPr>
              <a:t>InfoGraphic</a:t>
            </a:r>
            <a:r>
              <a:rPr lang="fr-ca" b="0" i="1" u="none" baseline="0" dirty="0">
                <a:latin typeface="+mn-lt"/>
                <a:ea typeface="+mn-lt"/>
                <a:cs typeface="+mn-lt"/>
              </a:rPr>
              <a:t>) </a:t>
            </a:r>
            <a:r>
              <a:rPr lang="fr-ca" b="0" i="0" u="none" baseline="0" dirty="0">
                <a:latin typeface="+mn-lt"/>
                <a:ea typeface="+mn-lt"/>
                <a:cs typeface="+mn-lt"/>
              </a:rPr>
              <a:t>(Avantages de l’accessibilité pour les entreprises [infographie]). Extrait du site Web d’Accessibilité Canada : https://accessibilitycanada.ca/get-help/resources/business-benefits-of-accessibility-infographic/   </a:t>
            </a:r>
          </a:p>
          <a:p>
            <a:pPr marL="0" lvl="0" indent="0">
              <a:buNone/>
            </a:pPr>
            <a:endParaRPr lang="en-US" dirty="0">
              <a:latin typeface="+mn-lt"/>
            </a:endParaRPr>
          </a:p>
          <a:p>
            <a:pPr marL="0" lvl="0" indent="0">
              <a:buNone/>
            </a:pPr>
            <a:r>
              <a:rPr lang="en-US" dirty="0">
                <a:latin typeface="+mn-lt"/>
              </a:rPr>
              <a:t>Statistics Canada. (2023). </a:t>
            </a:r>
            <a:r>
              <a:rPr lang="en-US" i="1" dirty="0">
                <a:latin typeface="+mn-lt"/>
              </a:rPr>
              <a:t>New Data on Disability in Canada, 2022</a:t>
            </a:r>
            <a:r>
              <a:rPr lang="en-US" i="0" dirty="0">
                <a:latin typeface="+mn-lt"/>
              </a:rPr>
              <a:t>. Retrieved from Statistics Canada website: https://www150.statcan.gc.ca/n1/pub/11-627-m/11-627-m2023063-eng.htm </a:t>
            </a:r>
            <a:r>
              <a:rPr lang="en-US" dirty="0">
                <a:latin typeface="+mn-lt"/>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2e4075aa84_0_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2e4075aa84_0_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complètes de l’animateur :</a:t>
            </a:r>
          </a:p>
          <a:p>
            <a:pPr marL="0" indent="0" algn="l" rtl="0">
              <a:buNone/>
            </a:pPr>
            <a:r>
              <a:rPr lang="fr-ca" b="0" i="0" u="none" baseline="0" dirty="0">
                <a:latin typeface="+mn-lt"/>
                <a:ea typeface="+mn-lt"/>
                <a:cs typeface="+mn-lt"/>
              </a:rPr>
              <a:t>Malgré des arguments économiques clairs et solides en faveur de la promotion d’environnements de travail inclusifs en matière de handicap, un certain nombre d’idées fausses sur les employés en situation de handicap sont encore omniprésentes dans la pensée </a:t>
            </a:r>
            <a:r>
              <a:rPr lang="fr-ca" b="0" i="0" u="none" baseline="0" dirty="0" err="1">
                <a:latin typeface="+mn-lt"/>
                <a:ea typeface="+mn-lt"/>
                <a:cs typeface="+mn-lt"/>
              </a:rPr>
              <a:t>capacitiste</a:t>
            </a:r>
            <a:r>
              <a:rPr lang="fr-ca" b="0" i="0" u="none" baseline="0" dirty="0">
                <a:latin typeface="+mn-lt"/>
                <a:ea typeface="+mn-lt"/>
                <a:cs typeface="+mn-lt"/>
              </a:rPr>
              <a:t> et constituent des obstacles systémiques à la mise en place de milieux de travail pleinement inclusifs.</a:t>
            </a:r>
          </a:p>
          <a:p>
            <a:pPr marL="0" indent="0" algn="l" rtl="0">
              <a:buNone/>
            </a:pPr>
            <a:endParaRPr lang="fr-ca" dirty="0">
              <a:latin typeface="+mn-lt"/>
            </a:endParaRPr>
          </a:p>
          <a:p>
            <a:pPr marL="0" indent="0" algn="l" rtl="0">
              <a:buNone/>
            </a:pPr>
            <a:r>
              <a:rPr lang="fr-ca" b="0" i="0" u="none" baseline="0" dirty="0">
                <a:latin typeface="+mn-lt"/>
                <a:ea typeface="+mn-lt"/>
                <a:cs typeface="+mn-lt"/>
              </a:rPr>
              <a:t>Avant d’aborder la question de l’embauche, de la formation et du maintien dans l’emploi de notre personnel en situation de handicap, mettons les choses au clair.  </a:t>
            </a:r>
          </a:p>
          <a:p>
            <a:pPr marL="0" indent="0" algn="l" rtl="0">
              <a:buNone/>
            </a:pPr>
            <a:endParaRPr lang="fr-ca" dirty="0">
              <a:latin typeface="+mn-lt"/>
            </a:endParaRPr>
          </a:p>
          <a:p>
            <a:pPr marL="0" indent="0" algn="l" rtl="0">
              <a:buNone/>
            </a:pPr>
            <a:r>
              <a:rPr lang="fr-ca" b="0" i="0" u="none" baseline="0" dirty="0">
                <a:latin typeface="+mn-lt"/>
                <a:ea typeface="+mn-lt"/>
                <a:cs typeface="+mn-lt"/>
              </a:rPr>
              <a:t>Coût des adaptations : </a:t>
            </a:r>
          </a:p>
          <a:p>
            <a:pPr marL="0" indent="0" algn="l" rtl="0">
              <a:buNone/>
            </a:pPr>
            <a:endParaRPr lang="fr-ca" dirty="0">
              <a:latin typeface="+mn-lt"/>
            </a:endParaRPr>
          </a:p>
          <a:p>
            <a:pPr marL="0" indent="0" algn="l" rtl="0">
              <a:buNone/>
            </a:pPr>
            <a:r>
              <a:rPr lang="fr-ca" b="0" i="0" u="none" baseline="0" dirty="0">
                <a:latin typeface="+mn-lt"/>
                <a:ea typeface="+mn-lt"/>
                <a:cs typeface="+mn-lt"/>
              </a:rPr>
              <a:t>[Vote à main levée ou sondage par Zoom]</a:t>
            </a:r>
          </a:p>
          <a:p>
            <a:pPr marL="0" indent="0" algn="l" rtl="0">
              <a:buNone/>
            </a:pPr>
            <a:endParaRPr lang="fr-ca" dirty="0">
              <a:latin typeface="+mn-lt"/>
            </a:endParaRPr>
          </a:p>
          <a:p>
            <a:pPr marL="0" indent="0" algn="l" rtl="0">
              <a:buNone/>
            </a:pPr>
            <a:r>
              <a:rPr lang="fr-ca" b="0" i="0" u="none" baseline="0" dirty="0">
                <a:latin typeface="+mn-lt"/>
                <a:ea typeface="+mn-lt"/>
                <a:cs typeface="+mn-lt"/>
              </a:rPr>
              <a:t>Levez la main et maintenez-la en l’air : qui pense qu’une adaptation coûte en moyenne 5000 $?</a:t>
            </a:r>
          </a:p>
          <a:p>
            <a:pPr marL="0" indent="0" algn="l" rtl="0">
              <a:buNone/>
            </a:pPr>
            <a:endParaRPr lang="fr-ca" dirty="0">
              <a:latin typeface="+mn-lt"/>
            </a:endParaRPr>
          </a:p>
          <a:p>
            <a:pPr marL="0" indent="0" algn="l" rtl="0">
              <a:buNone/>
            </a:pPr>
            <a:r>
              <a:rPr lang="fr-ca" b="0" i="0" u="none" baseline="0" dirty="0">
                <a:latin typeface="+mn-lt"/>
                <a:ea typeface="+mn-lt"/>
                <a:cs typeface="+mn-lt"/>
              </a:rPr>
              <a:t>1000 $?</a:t>
            </a:r>
          </a:p>
          <a:p>
            <a:pPr marL="0" indent="0" algn="l" rtl="0">
              <a:buNone/>
            </a:pPr>
            <a:endParaRPr lang="fr-ca" dirty="0">
              <a:latin typeface="+mn-lt"/>
            </a:endParaRPr>
          </a:p>
          <a:p>
            <a:pPr marL="0" indent="0" algn="l" rtl="0">
              <a:buNone/>
            </a:pPr>
            <a:r>
              <a:rPr lang="fr-ca" b="0" i="0" u="none" baseline="0" dirty="0">
                <a:latin typeface="+mn-lt"/>
                <a:ea typeface="+mn-lt"/>
                <a:cs typeface="+mn-lt"/>
              </a:rPr>
              <a:t>500 $?</a:t>
            </a:r>
          </a:p>
          <a:p>
            <a:pPr marL="0" indent="0" algn="l" rtl="0">
              <a:buNone/>
            </a:pPr>
            <a:endParaRPr lang="fr-ca" dirty="0">
              <a:latin typeface="+mn-lt"/>
            </a:endParaRPr>
          </a:p>
          <a:p>
            <a:pPr marL="0" indent="0" algn="l" rtl="0">
              <a:buNone/>
            </a:pPr>
            <a:r>
              <a:rPr lang="fr-ca" b="0" i="0" u="none" baseline="0" dirty="0">
                <a:latin typeface="+mn-lt"/>
                <a:ea typeface="+mn-lt"/>
                <a:cs typeface="+mn-lt"/>
              </a:rPr>
              <a:t>Gratuit?</a:t>
            </a:r>
          </a:p>
          <a:p>
            <a:pPr marL="0" indent="0" algn="l" rtl="0">
              <a:buNone/>
            </a:pPr>
            <a:endParaRPr lang="fr-ca" dirty="0">
              <a:latin typeface="+mn-lt"/>
            </a:endParaRPr>
          </a:p>
          <a:p>
            <a:pPr marL="0" indent="0" algn="l" rtl="0">
              <a:buNone/>
            </a:pPr>
            <a:r>
              <a:rPr lang="fr-ca" b="0" i="0" u="none" baseline="0" dirty="0">
                <a:latin typeface="+mn-lt"/>
                <a:ea typeface="+mn-lt"/>
                <a:cs typeface="+mn-lt"/>
              </a:rPr>
              <a:t>Beaucoup de gens entendent le mot « adaptation » et se disent « oh là </a:t>
            </a:r>
            <a:r>
              <a:rPr lang="fr-ca" b="0" i="0" u="none" baseline="0" dirty="0" err="1">
                <a:latin typeface="+mn-lt"/>
                <a:ea typeface="+mn-lt"/>
                <a:cs typeface="+mn-lt"/>
              </a:rPr>
              <a:t>là</a:t>
            </a:r>
            <a:r>
              <a:rPr lang="fr-ca" b="0" i="0" u="none" baseline="0" dirty="0">
                <a:latin typeface="+mn-lt"/>
                <a:ea typeface="+mn-lt"/>
                <a:cs typeface="+mn-lt"/>
              </a:rPr>
              <a:t>! Mon équipe ne peut pas se le permettre! »  Nous tenons à souligner que la plupart des adaptations coûtent moins de 500 $ et qu’il s’agit généralement d’un investissement ponctuel. De nombreuses adaptations reposent sur la gestion des flux de travail ou du temps et ne vous coûteront rien – elles peuvent même s’avérer bénéfiques pour le reste de votre équipe! S’il y a un coût, vous pouvez avoir accès à des fonds publics ou à des fonds d’organisation pour vous aider à l’assumer. </a:t>
            </a:r>
          </a:p>
          <a:p>
            <a:pPr marL="0" indent="0" algn="l" rtl="0">
              <a:buNone/>
            </a:pPr>
            <a:endParaRPr lang="fr-ca" dirty="0">
              <a:latin typeface="+mn-lt"/>
            </a:endParaRPr>
          </a:p>
          <a:p>
            <a:pPr marL="0" indent="0" algn="l" rtl="0">
              <a:buNone/>
            </a:pP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du conférencier sous forme de points :</a:t>
            </a:r>
          </a:p>
          <a:p>
            <a:pPr marL="171450" indent="-171450" algn="l" rtl="0"/>
            <a:r>
              <a:rPr lang="fr-ca" b="0" i="0" u="none" baseline="0" dirty="0">
                <a:latin typeface="+mn-lt"/>
                <a:ea typeface="+mn-lt"/>
                <a:cs typeface="+mn-lt"/>
              </a:rPr>
              <a:t>Le coût des adaptations du milieu de travail est en moyenne inférieur 500 $. </a:t>
            </a:r>
          </a:p>
          <a:p>
            <a:pPr marL="171450" indent="-171450" algn="l" rtl="0"/>
            <a:r>
              <a:rPr lang="fr-ca" b="0" i="0" u="none" baseline="0" dirty="0">
                <a:latin typeface="+mn-lt"/>
                <a:ea typeface="+mn-lt"/>
                <a:cs typeface="+mn-lt"/>
              </a:rPr>
              <a:t>Il s’agit généralement d’un investissement ponctuel.</a:t>
            </a:r>
          </a:p>
          <a:p>
            <a:pPr marL="171450" indent="-171450" algn="l" rtl="0"/>
            <a:r>
              <a:rPr lang="fr-ca" b="0" i="0" u="none" baseline="0" dirty="0">
                <a:latin typeface="+mn-lt"/>
                <a:ea typeface="+mn-lt"/>
                <a:cs typeface="+mn-lt"/>
              </a:rPr>
              <a:t>La plupart sont gratuites et reposent sur la gestion des flux de travail et du temps.</a:t>
            </a:r>
          </a:p>
          <a:p>
            <a:pPr marL="628650" lvl="1" indent="-171450" algn="l" rtl="0"/>
            <a:endParaRPr lang="fr-ca" dirty="0">
              <a:latin typeface="+mn-lt"/>
            </a:endParaRPr>
          </a:p>
          <a:p>
            <a:pPr marL="0" lvl="0" indent="0" algn="l" rtl="0">
              <a:buNone/>
            </a:pPr>
            <a:r>
              <a:rPr lang="fr-ca" b="1" i="0" u="none" baseline="0" dirty="0">
                <a:latin typeface="+mn-lt"/>
                <a:ea typeface="+mn-lt"/>
                <a:cs typeface="+mn-lt"/>
              </a:rPr>
              <a:t>Référence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0" i="0" u="none" baseline="0" dirty="0"/>
              <a:t>Commission ontarienne des droits de la personne. (2016). Politique et directives concernant le handicap et l’obligation d’accommodement, section </a:t>
            </a:r>
            <a:r>
              <a:rPr lang="fr-ca" b="0" i="0" u="none" baseline="0" dirty="0">
                <a:solidFill>
                  <a:srgbClr val="FFFFFF"/>
                </a:solidFill>
                <a:effectLst/>
                <a:latin typeface="Arial" panose="020B0604020202020204" pitchFamily="34" charset="0"/>
                <a:ea typeface="Arial" panose="020B0604020202020204" pitchFamily="34" charset="0"/>
                <a:cs typeface="Arial" panose="020B0604020202020204" pitchFamily="34" charset="0"/>
              </a:rPr>
              <a:t>5 : Préjudice injustifié. Extrait de :</a:t>
            </a:r>
          </a:p>
          <a:p>
            <a:pPr marL="0" lvl="0" indent="0" algn="l" rtl="0">
              <a:buNone/>
            </a:pPr>
            <a:r>
              <a:rPr lang="fr-ca" b="0" i="0" u="none" baseline="0" dirty="0"/>
              <a:t> https://www.ohrc.on.ca/fr/policy-and-guidelines-disability-and-duty-accommodate/5-prejudice-injustifie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26: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None/>
            </a:pPr>
            <a:r>
              <a:rPr lang="fr-ca" b="1" i="0" u="none" baseline="0" dirty="0">
                <a:latin typeface="+mn-lt"/>
                <a:ea typeface="+mn-lt"/>
                <a:cs typeface="+mn-lt"/>
              </a:rPr>
              <a:t>Notes complètes de l’animateur :</a:t>
            </a:r>
          </a:p>
          <a:p>
            <a:pPr marL="0" indent="0" algn="l" rtl="0">
              <a:buNone/>
            </a:pPr>
            <a:r>
              <a:rPr lang="fr-ca" b="0" i="0" u="none" baseline="0" dirty="0">
                <a:latin typeface="+mn-lt"/>
                <a:ea typeface="+mn-lt"/>
                <a:cs typeface="+mn-lt"/>
              </a:rPr>
              <a:t>Les employés en situation de handicap peuvent-ils faire le « vrai » travail?</a:t>
            </a:r>
          </a:p>
          <a:p>
            <a:pPr marL="0" indent="0" algn="l" rtl="0">
              <a:buNone/>
            </a:pPr>
            <a:endParaRPr lang="fr-ca" dirty="0">
              <a:latin typeface="+mn-lt"/>
            </a:endParaRPr>
          </a:p>
          <a:p>
            <a:pPr marL="0" indent="0" algn="l" rtl="0">
              <a:buNone/>
            </a:pPr>
            <a:r>
              <a:rPr lang="fr-ca" b="0" i="0" u="none" baseline="0" dirty="0">
                <a:latin typeface="+mn-lt"/>
                <a:ea typeface="+mn-lt"/>
                <a:cs typeface="+mn-lt"/>
              </a:rPr>
              <a:t>Les adaptations vous aident-elles à embaucher des personnes sous-qualifiées afin de diversifier votre main-d’œuvre?</a:t>
            </a:r>
          </a:p>
          <a:p>
            <a:pPr marL="0" indent="0" algn="l" rtl="0">
              <a:buNone/>
            </a:pPr>
            <a:endParaRPr lang="fr-ca" dirty="0">
              <a:latin typeface="+mn-lt"/>
            </a:endParaRPr>
          </a:p>
          <a:p>
            <a:pPr marL="0" indent="0" algn="l" rtl="0">
              <a:buNone/>
            </a:pPr>
            <a:r>
              <a:rPr lang="fr-ca" b="0" i="0" u="none" baseline="0" dirty="0">
                <a:latin typeface="+mn-lt"/>
                <a:ea typeface="+mn-lt"/>
                <a:cs typeface="+mn-lt"/>
              </a:rPr>
              <a:t> Il est de votre responsabilité d’embaucher une personne que vous estimez capable de remplir les fonctions essentielles du poste. Les pratiques d’embauche inclusives en matière de handicap ne consistent pas à embaucher des personnes sous-qualifiées, bien qu’il puisse être utile à votre équipe de réfléchir à la signification réelle de la notion d’« aspects essentiels ». Ne vous en faites pas, nous y reviendrons plus tard. Tous les membres du personnel peuvent demander des adaptations raisonnables et font l’objet d’une gestion du rendement. </a:t>
            </a:r>
          </a:p>
          <a:p>
            <a:pPr marL="0" indent="0" algn="l" rtl="0">
              <a:buNone/>
            </a:pPr>
            <a:endParaRPr lang="fr-ca" dirty="0">
              <a:latin typeface="+mn-lt"/>
            </a:endParaRPr>
          </a:p>
          <a:p>
            <a:pPr marL="0" indent="0" algn="l" rtl="0">
              <a:buNone/>
            </a:pP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du conférencier sous forme de points :</a:t>
            </a:r>
          </a:p>
          <a:p>
            <a:pPr marL="171450" indent="-171450" algn="l" rtl="0"/>
            <a:r>
              <a:rPr lang="fr-ca" b="0" i="0" u="none" baseline="0" dirty="0">
                <a:latin typeface="+mn-lt"/>
                <a:ea typeface="+mn-lt"/>
                <a:cs typeface="+mn-lt"/>
              </a:rPr>
              <a:t>Tout candidat approuvé doit être en mesure de satisfaire aux exigences réelles ou essentielles du poste.</a:t>
            </a:r>
          </a:p>
          <a:p>
            <a:pPr marL="171450" indent="-171450" algn="l" rtl="0"/>
            <a:r>
              <a:rPr lang="fr-ca" b="0" i="0" u="none" baseline="0" dirty="0">
                <a:latin typeface="+mn-lt"/>
                <a:ea typeface="+mn-lt"/>
                <a:cs typeface="+mn-lt"/>
              </a:rPr>
              <a:t>L’embauche d’une personne en situation de handicap ne doit pas compromettre le rendement ou l’intégrité du poste.</a:t>
            </a:r>
          </a:p>
          <a:p>
            <a:pPr marL="171450" indent="-171450" algn="l" rtl="0"/>
            <a:r>
              <a:rPr lang="fr-ca" b="0" i="0" u="none" baseline="0" dirty="0">
                <a:latin typeface="+mn-lt"/>
                <a:ea typeface="+mn-lt"/>
                <a:cs typeface="+mn-lt"/>
              </a:rPr>
              <a:t>Demander des adaptations aide les employés à effectuer les tâches qui leur incombent.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27: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None/>
            </a:pPr>
            <a:r>
              <a:rPr lang="fr-ca" b="1" i="0" u="none" baseline="0" dirty="0">
                <a:latin typeface="+mn-lt"/>
                <a:ea typeface="+mn-lt"/>
                <a:cs typeface="+mn-lt"/>
              </a:rPr>
              <a:t>Notes complètes de l’animateur :</a:t>
            </a:r>
          </a:p>
          <a:p>
            <a:pPr marL="0" indent="0" algn="l" rtl="0">
              <a:buNone/>
            </a:pPr>
            <a:r>
              <a:rPr lang="fr-ca" b="0" i="0" u="none" baseline="0" dirty="0">
                <a:latin typeface="+mn-lt"/>
                <a:ea typeface="+mn-lt"/>
                <a:cs typeface="+mn-lt"/>
              </a:rPr>
              <a:t>Avez-vous le droit de congédier une personne qui bénéficie d’une adaptation?</a:t>
            </a:r>
          </a:p>
          <a:p>
            <a:pPr marL="0" indent="0" algn="l" rtl="0">
              <a:buNone/>
            </a:pPr>
            <a:endParaRPr lang="fr-ca" dirty="0">
              <a:latin typeface="+mn-lt"/>
            </a:endParaRPr>
          </a:p>
          <a:p>
            <a:pPr marL="0" indent="0" algn="l" rtl="0">
              <a:buNone/>
            </a:pPr>
            <a:r>
              <a:rPr lang="fr-ca" b="0" i="0" u="none" baseline="0" dirty="0">
                <a:latin typeface="+mn-lt"/>
                <a:ea typeface="+mn-lt"/>
                <a:cs typeface="+mn-lt"/>
              </a:rPr>
              <a:t>Comme nous venons de le dire, tous les employés doivent satisfaire aux exigences de leur poste et sont soumis à la gestion du rendement. Certains handicaps peuvent être épisodiques ou évoluer avec le temps. Même si des adaptations doivent être envisagées, un employé en situation de handicap n’en reste pas moins un employé. Ne laissez pas l’idée de ne pas pouvoir congédier une personne en situation de handicap vous empêcher de l’embaucher.</a:t>
            </a:r>
          </a:p>
          <a:p>
            <a:pPr marL="0" indent="0" algn="l" rtl="0">
              <a:buNone/>
            </a:pPr>
            <a:endParaRPr lang="fr-ca" dirty="0">
              <a:latin typeface="+mn-lt"/>
            </a:endParaRPr>
          </a:p>
          <a:p>
            <a:pPr marL="0" indent="0" algn="l" rtl="0">
              <a:buNone/>
            </a:pP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du conférencier sous forme de points :</a:t>
            </a:r>
          </a:p>
          <a:p>
            <a:pPr marL="171450" indent="-171450" algn="l" rtl="0"/>
            <a:r>
              <a:rPr lang="fr-ca" b="0" i="0" u="none" baseline="0" dirty="0">
                <a:latin typeface="+mn-lt"/>
                <a:ea typeface="+mn-lt"/>
                <a:cs typeface="+mn-lt"/>
              </a:rPr>
              <a:t>Tous les employés sont tenus de satisfaire aux exigences essentielles du poste.</a:t>
            </a:r>
          </a:p>
          <a:p>
            <a:pPr marL="171450" indent="-171450" algn="l" rtl="0"/>
            <a:r>
              <a:rPr lang="fr-ca" b="0" i="0" u="none" baseline="0" dirty="0">
                <a:latin typeface="+mn-lt"/>
                <a:ea typeface="+mn-lt"/>
                <a:cs typeface="+mn-lt"/>
              </a:rPr>
              <a:t>En tant que leader humain, vous continuez à gérer le rendement et à fournir des rétroactions.</a:t>
            </a:r>
          </a:p>
          <a:p>
            <a:pPr marL="171450" indent="-171450" algn="l" rtl="0"/>
            <a:r>
              <a:rPr lang="fr-ca" b="0" i="0" u="none" baseline="0" dirty="0">
                <a:latin typeface="+mn-lt"/>
                <a:ea typeface="+mn-lt"/>
                <a:cs typeface="+mn-lt"/>
              </a:rPr>
              <a:t>Ne laissez pas la crainte de ne pas pouvoir congédier quelqu’un vous empêcher de l’embaucher.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fr-ca" b="1" i="0" u="none" baseline="0" dirty="0"/>
              <a:t>Autres notes :</a:t>
            </a:r>
            <a:endParaRPr dirty="0"/>
          </a:p>
          <a:p>
            <a:pPr marL="0" lvl="0" indent="0" algn="l" rtl="0">
              <a:lnSpc>
                <a:spcPct val="100000"/>
              </a:lnSpc>
              <a:spcBef>
                <a:spcPts val="0"/>
              </a:spcBef>
              <a:spcAft>
                <a:spcPts val="0"/>
              </a:spcAft>
              <a:buSzPts val="1100"/>
              <a:buNone/>
            </a:pPr>
            <a:r>
              <a:rPr lang="fr-ca" b="0" i="0" u="none" baseline="0" dirty="0"/>
              <a:t>Veuillez remercier les personnes qui ont contribué au projet par une déclaration telle que la suivante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fr-ca" b="0" i="0" u="none" baseline="0" dirty="0"/>
              <a:t>« Nous tenons à remercier les organisations qui ont contribué à la création de cette formation.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fr-ca" b="0" i="0" u="none" baseline="0" dirty="0"/>
              <a:t>Inutile de citer toutes les organisations.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28: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None/>
            </a:pPr>
            <a:r>
              <a:rPr lang="fr-ca" b="1" i="0" u="none" baseline="0" dirty="0">
                <a:latin typeface="+mn-lt"/>
                <a:ea typeface="+mn-lt"/>
                <a:cs typeface="+mn-lt"/>
              </a:rPr>
              <a:t>Notes complètes de l’animateur :</a:t>
            </a:r>
          </a:p>
          <a:p>
            <a:pPr marL="0" indent="0" algn="l" rtl="0">
              <a:buNone/>
            </a:pPr>
            <a:r>
              <a:rPr lang="fr-ca" b="0" i="0" u="none" baseline="0" dirty="0">
                <a:latin typeface="+mn-lt"/>
                <a:ea typeface="+mn-lt"/>
                <a:cs typeface="+mn-lt"/>
              </a:rPr>
              <a:t>C’est un secteur où la vie et la mort sont en jeu : nous savons que les organismes de santé visent l’excellence en matière de sécurité, de qualité et d’efficacité. Nous répétons que tous les employés doivent être en mesure de remplir leurs fonctions moyennant des adaptations raisonnables. Les employés doivent se conformer aux spécificités du poste, mais les </a:t>
            </a:r>
            <a:r>
              <a:rPr lang="fr-ca" b="0" i="0" u="sng" baseline="0" dirty="0">
                <a:latin typeface="+mn-lt"/>
                <a:ea typeface="+mn-lt"/>
                <a:cs typeface="+mn-lt"/>
              </a:rPr>
              <a:t>employeurs</a:t>
            </a:r>
            <a:r>
              <a:rPr lang="fr-ca" b="0" i="0" u="none" baseline="0" dirty="0">
                <a:latin typeface="+mn-lt"/>
                <a:ea typeface="+mn-lt"/>
                <a:cs typeface="+mn-lt"/>
              </a:rPr>
              <a:t> ne peuvent pas supposer qu’une personne est incapable de travailler en raison d’un handicap. </a:t>
            </a:r>
          </a:p>
          <a:p>
            <a:pPr marL="0" indent="0" algn="l" rtl="0">
              <a:buNone/>
            </a:pPr>
            <a:endParaRPr lang="fr-ca" dirty="0">
              <a:latin typeface="+mn-lt"/>
            </a:endParaRPr>
          </a:p>
          <a:p>
            <a:pPr marL="0" indent="0" algn="l" rtl="0">
              <a:buNone/>
            </a:pPr>
            <a:r>
              <a:rPr lang="fr-ca" b="0" i="0" u="none" baseline="0" dirty="0">
                <a:latin typeface="+mn-lt"/>
                <a:ea typeface="+mn-lt"/>
                <a:cs typeface="+mn-lt"/>
              </a:rPr>
              <a:t>Je tiens également à rappeler que les entreprises qui recrutent davantage de travailleurs en situation de handicap affichent de meilleurs résultats en matière de sécurité.</a:t>
            </a:r>
          </a:p>
          <a:p>
            <a:pPr marL="0" indent="0" algn="l" rtl="0">
              <a:buNone/>
            </a:pPr>
            <a:endParaRPr lang="fr-ca" dirty="0">
              <a:latin typeface="+mn-lt"/>
            </a:endParaRPr>
          </a:p>
          <a:p>
            <a:pPr marL="0" indent="0" algn="l" rtl="0">
              <a:buNone/>
            </a:pPr>
            <a:r>
              <a:rPr lang="fr-ca" b="0" i="0" u="none" baseline="0" dirty="0">
                <a:latin typeface="+mn-lt"/>
                <a:ea typeface="+mn-lt"/>
                <a:cs typeface="+mn-lt"/>
              </a:rPr>
              <a:t>Il existe de nombreux mythes et idées reçues sur l’embauche des personnes en situation de handicap qui – consciemment ou non – influencent nos décisions d’embauche et s’alignent sur les pratiques discriminatoires. La formation d’aujourd’hui fournira des informations et des ressources concrètes pour vous aider, vous et votre organisation, à prendre des mesures en faveur d’un environnement de travail inclusif en matière de handicap.</a:t>
            </a:r>
          </a:p>
          <a:p>
            <a:pPr marL="0" indent="0" algn="l" rtl="0">
              <a:buNone/>
            </a:pPr>
            <a:endParaRPr lang="fr-ca" dirty="0">
              <a:latin typeface="+mn-lt"/>
            </a:endParaRPr>
          </a:p>
          <a:p>
            <a:pPr marL="0" indent="0" algn="l" rtl="0">
              <a:buNone/>
            </a:pP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du conférencier sous forme de points :</a:t>
            </a:r>
          </a:p>
          <a:p>
            <a:pPr marL="171450" indent="-171450" algn="l" rtl="0"/>
            <a:r>
              <a:rPr lang="fr-ca" b="0" i="0" u="none" baseline="0" dirty="0">
                <a:latin typeface="+mn-lt"/>
                <a:ea typeface="+mn-lt"/>
                <a:cs typeface="+mn-lt"/>
              </a:rPr>
              <a:t>Les employés doivent effectuer des tâches conformes aux spécificités du poste. </a:t>
            </a:r>
          </a:p>
          <a:p>
            <a:pPr marL="171450" indent="-171450" algn="l" rtl="0"/>
            <a:r>
              <a:rPr lang="fr-ca" b="0" i="0" u="none" baseline="0" dirty="0">
                <a:latin typeface="+mn-lt"/>
                <a:ea typeface="+mn-lt"/>
                <a:cs typeface="+mn-lt"/>
              </a:rPr>
              <a:t>Les employeurs ne doivent pas supposer qu’un employé en situation de handicap sera inefficace ou exposé à des risques sans en avoir une compréhension claire de sa situation.</a:t>
            </a:r>
          </a:p>
          <a:p>
            <a:pPr marL="171450" indent="-171450" algn="l" rtl="0"/>
            <a:r>
              <a:rPr lang="fr-ca" b="0" i="0" u="none" baseline="0" dirty="0">
                <a:latin typeface="+mn-lt"/>
                <a:ea typeface="+mn-lt"/>
                <a:cs typeface="+mn-lt"/>
              </a:rPr>
              <a:t>Les entreprises qui ont augmenté leur taux d’embauche de personnes en situation de handicap ont amélioré leurs résultats en matière de sécurité.</a:t>
            </a:r>
          </a:p>
          <a:p>
            <a:pPr marL="171450" indent="-171450" algn="l" rtl="0"/>
            <a:r>
              <a:rPr lang="fr-ca" b="0" i="0" u="none" baseline="0" dirty="0">
                <a:latin typeface="+mn-lt"/>
                <a:ea typeface="+mn-lt"/>
                <a:cs typeface="+mn-lt"/>
              </a:rPr>
              <a:t>Ces idées fausses et d’autres encore influencent nos décisions d’embauche et conduisent à des pratiques discriminatoires.</a:t>
            </a:r>
          </a:p>
          <a:p>
            <a:pPr marL="171450" indent="-171450" algn="l" rtl="0"/>
            <a:r>
              <a:rPr lang="fr-ca" b="0" i="0" u="none" baseline="0" dirty="0">
                <a:latin typeface="+mn-lt"/>
                <a:ea typeface="+mn-lt"/>
                <a:cs typeface="+mn-lt"/>
              </a:rPr>
              <a:t>La formation d’aujourd’hui fournit des ressources et des informations pour soutenir un environnement de travail inclusif en matière de handicap.</a:t>
            </a:r>
            <a:endParaRPr lang="fr-ca" dirty="0">
              <a:latin typeface="+mn-l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2e4075aa84_0_1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2e4075aa84_0_15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complètes de l’animateur :</a:t>
            </a:r>
          </a:p>
          <a:p>
            <a:pPr marL="0" indent="0" algn="l" rtl="0">
              <a:lnSpc>
                <a:spcPct val="90000"/>
              </a:lnSpc>
              <a:spcBef>
                <a:spcPts val="793"/>
              </a:spcBef>
              <a:buClr>
                <a:schemeClr val="dk1"/>
              </a:buClr>
              <a:buNone/>
            </a:pPr>
            <a:r>
              <a:rPr lang="fr-ca" sz="1100" b="0" i="0" u="none" baseline="0" dirty="0">
                <a:solidFill>
                  <a:srgbClr val="4C4C4E"/>
                </a:solidFill>
                <a:latin typeface="+mn-lt"/>
                <a:ea typeface="+mn-lt"/>
                <a:cs typeface="+mn-lt"/>
              </a:rPr>
              <a:t>En gardant à l’esprit ces solides arguments économiques, penchons-nous sur le potentiel des pratiques d’emploi inclusives en matière de handicap dans le secteur des soins de santé de l’Ontario en examinant ce qui se passe dans notre industrie médicale et avec nos demandeurs d’emploi et nos employés en situation de handicap.</a:t>
            </a:r>
          </a:p>
          <a:p>
            <a:pPr marL="0" indent="0" algn="l" rtl="0">
              <a:lnSpc>
                <a:spcPct val="90000"/>
              </a:lnSpc>
              <a:spcBef>
                <a:spcPts val="793"/>
              </a:spcBef>
              <a:buClr>
                <a:schemeClr val="dk1"/>
              </a:buClr>
              <a:buNone/>
            </a:pPr>
            <a:r>
              <a:rPr lang="fr-ca" sz="1100" b="0" i="0" u="none" baseline="0" dirty="0">
                <a:solidFill>
                  <a:srgbClr val="4C4C4E"/>
                </a:solidFill>
                <a:latin typeface="+mn-lt"/>
                <a:ea typeface="+mn-lt"/>
                <a:cs typeface="+mn-lt"/>
              </a:rPr>
              <a:t>Au Canada, le secteur des soins de santé est confronté à des </a:t>
            </a:r>
            <a:r>
              <a:rPr lang="fr-ca" sz="1100" b="1" i="0" u="none" baseline="0" dirty="0">
                <a:solidFill>
                  <a:srgbClr val="F16122"/>
                </a:solidFill>
                <a:latin typeface="+mn-lt"/>
                <a:ea typeface="+mn-lt"/>
                <a:cs typeface="+mn-lt"/>
              </a:rPr>
              <a:t>pénuries de main-d’œuvre</a:t>
            </a:r>
            <a:r>
              <a:rPr lang="fr-ca" sz="1100" b="0" i="0" u="none" baseline="0" dirty="0">
                <a:solidFill>
                  <a:srgbClr val="F16122"/>
                </a:solidFill>
                <a:latin typeface="+mn-lt"/>
                <a:ea typeface="+mn-lt"/>
                <a:cs typeface="+mn-lt"/>
              </a:rPr>
              <a:t> </a:t>
            </a:r>
            <a:r>
              <a:rPr lang="fr-ca" sz="1100" b="0" i="0" u="none" baseline="0" dirty="0">
                <a:solidFill>
                  <a:srgbClr val="4C4C4E"/>
                </a:solidFill>
                <a:latin typeface="+mn-lt"/>
                <a:ea typeface="+mn-lt"/>
                <a:cs typeface="+mn-lt"/>
              </a:rPr>
              <a:t>et à un fort roulement du personnel.</a:t>
            </a:r>
          </a:p>
          <a:p>
            <a:pPr marL="0" indent="0" algn="l" rtl="0">
              <a:lnSpc>
                <a:spcPct val="90000"/>
              </a:lnSpc>
              <a:spcBef>
                <a:spcPts val="793"/>
              </a:spcBef>
              <a:buNone/>
            </a:pPr>
            <a:r>
              <a:rPr lang="fr-ca" sz="1100" b="0" i="0" u="none" baseline="0" dirty="0">
                <a:solidFill>
                  <a:srgbClr val="4C4C4E"/>
                </a:solidFill>
                <a:latin typeface="+mn-lt"/>
                <a:ea typeface="+mn-lt"/>
                <a:cs typeface="+mn-lt"/>
              </a:rPr>
              <a:t>Nous avons également environ </a:t>
            </a:r>
            <a:r>
              <a:rPr lang="fr-ca" sz="1100" b="0" i="0" u="none" baseline="0" dirty="0">
                <a:solidFill>
                  <a:srgbClr val="000000"/>
                </a:solidFill>
                <a:effectLst/>
                <a:latin typeface="+mn-lt"/>
                <a:ea typeface="Times New Roman" panose="02020603050405020304" pitchFamily="18" charset="0"/>
                <a:cs typeface="Aptos" panose="020B0004020202020204" pitchFamily="34" charset="0"/>
              </a:rPr>
              <a:t>741 000</a:t>
            </a:r>
            <a:r>
              <a:rPr lang="fr-ca" sz="1100" b="0" i="0" u="none" baseline="0" dirty="0">
                <a:solidFill>
                  <a:srgbClr val="4C4C4E"/>
                </a:solidFill>
                <a:latin typeface="+mn-lt"/>
                <a:ea typeface="+mn-lt"/>
                <a:cs typeface="+mn-lt"/>
              </a:rPr>
              <a:t>  Canadiens âgés de 15 à 64 ans qui </a:t>
            </a:r>
            <a:r>
              <a:rPr lang="fr-ca" sz="1100" b="1" i="0" u="none" baseline="0" dirty="0">
                <a:solidFill>
                  <a:srgbClr val="F16122"/>
                </a:solidFill>
                <a:latin typeface="+mn-lt"/>
                <a:ea typeface="+mn-lt"/>
                <a:cs typeface="+mn-lt"/>
              </a:rPr>
              <a:t>ont le potentiel de travailler</a:t>
            </a:r>
            <a:r>
              <a:rPr lang="fr-ca" sz="1100" b="0" i="0" u="none" baseline="0" dirty="0">
                <a:solidFill>
                  <a:srgbClr val="4C4C4E"/>
                </a:solidFill>
                <a:latin typeface="+mn-lt"/>
                <a:ea typeface="+mn-lt"/>
                <a:cs typeface="+mn-lt"/>
              </a:rPr>
              <a:t> et ne sont actuellement ni scolarisés ni employés.</a:t>
            </a:r>
          </a:p>
          <a:p>
            <a:pPr marL="0" indent="0" algn="l" rtl="0">
              <a:buNone/>
            </a:pPr>
            <a:endParaRPr lang="fr-ca" dirty="0">
              <a:latin typeface="+mn-lt"/>
            </a:endParaRPr>
          </a:p>
          <a:p>
            <a:pPr marL="0" indent="0" algn="l" rtl="0">
              <a:buNone/>
            </a:pP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du conférencier sous forme de points :</a:t>
            </a:r>
          </a:p>
          <a:p>
            <a:pPr marL="171450" indent="-171450" algn="l" rtl="0"/>
            <a:r>
              <a:rPr lang="fr-ca" b="0" i="0" u="none" baseline="0" dirty="0">
                <a:latin typeface="+mn-lt"/>
                <a:ea typeface="+mn-lt"/>
                <a:cs typeface="+mn-lt"/>
              </a:rPr>
              <a:t>Au Canada, le secteur des soins de santé est confronté à des pénuries de main-d’œuvre et à un fort roulement du personnel.</a:t>
            </a:r>
          </a:p>
          <a:p>
            <a:pPr marL="171450" indent="-171450" algn="l" rtl="0"/>
            <a:r>
              <a:rPr lang="fr-ca" b="0" i="0" u="none" baseline="0" dirty="0">
                <a:latin typeface="+mn-lt"/>
                <a:ea typeface="+mn-lt"/>
                <a:cs typeface="+mn-lt"/>
              </a:rPr>
              <a:t>Le Canada compte également environ 741 000 Canadiens âgés de 15 à 64 ans qui ont le potentiel de travailler et ne sont actuellement ni scolarisés ni employés.</a:t>
            </a:r>
          </a:p>
          <a:p>
            <a:pPr marL="628650" lvl="1" indent="-171450" algn="l" rtl="0"/>
            <a:endParaRPr lang="fr-ca" dirty="0">
              <a:latin typeface="+mn-lt"/>
            </a:endParaRPr>
          </a:p>
          <a:p>
            <a:pPr marL="0" lvl="0" indent="0" algn="l" rtl="0">
              <a:buNone/>
            </a:pPr>
            <a:r>
              <a:rPr lang="fr-ca" b="1" i="0" u="none" baseline="0" dirty="0">
                <a:latin typeface="+mn-lt"/>
                <a:ea typeface="+mn-lt"/>
                <a:cs typeface="+mn-lt"/>
              </a:rPr>
              <a:t>Référence :</a:t>
            </a:r>
          </a:p>
          <a:p>
            <a:pPr marL="0" lvl="0" indent="0" algn="l" rtl="0">
              <a:buNone/>
            </a:pPr>
            <a:r>
              <a:rPr lang="fr-ca" b="0" i="0" u="none" baseline="0" dirty="0">
                <a:latin typeface="+mn-lt"/>
                <a:ea typeface="+mn-lt"/>
                <a:cs typeface="+mn-lt"/>
              </a:rPr>
              <a:t>Ontario </a:t>
            </a:r>
            <a:r>
              <a:rPr lang="fr-ca" b="0" i="0" u="none" baseline="0" dirty="0" err="1">
                <a:latin typeface="+mn-lt"/>
                <a:ea typeface="+mn-lt"/>
                <a:cs typeface="+mn-lt"/>
              </a:rPr>
              <a:t>Disability</a:t>
            </a:r>
            <a:r>
              <a:rPr lang="fr-ca" b="0" i="0" u="none" baseline="0" dirty="0">
                <a:latin typeface="+mn-lt"/>
                <a:ea typeface="+mn-lt"/>
                <a:cs typeface="+mn-lt"/>
              </a:rPr>
              <a:t> </a:t>
            </a:r>
            <a:r>
              <a:rPr lang="fr-ca" b="0" i="0" u="none" baseline="0" dirty="0" err="1">
                <a:latin typeface="+mn-lt"/>
                <a:ea typeface="+mn-lt"/>
                <a:cs typeface="+mn-lt"/>
              </a:rPr>
              <a:t>Employment</a:t>
            </a:r>
            <a:r>
              <a:rPr lang="fr-ca" b="0" i="0" u="none" baseline="0" dirty="0">
                <a:latin typeface="+mn-lt"/>
                <a:ea typeface="+mn-lt"/>
                <a:cs typeface="+mn-lt"/>
              </a:rPr>
              <a:t> Network (Réseau ontarien pour l’emploi des personnes en situation de handicap). (s.d.) </a:t>
            </a:r>
            <a:r>
              <a:rPr lang="fr-ca" b="0" i="0" u="none" baseline="0" dirty="0" err="1">
                <a:latin typeface="+mn-lt"/>
                <a:ea typeface="+mn-lt"/>
                <a:cs typeface="+mn-lt"/>
              </a:rPr>
              <a:t>What</a:t>
            </a:r>
            <a:r>
              <a:rPr lang="fr-ca" b="0" i="0" u="none" baseline="0" dirty="0">
                <a:latin typeface="+mn-lt"/>
                <a:ea typeface="+mn-lt"/>
                <a:cs typeface="+mn-lt"/>
              </a:rPr>
              <a:t> to </a:t>
            </a:r>
            <a:r>
              <a:rPr lang="fr-ca" b="0" i="0" u="none" baseline="0" dirty="0" err="1">
                <a:latin typeface="+mn-lt"/>
                <a:ea typeface="+mn-lt"/>
                <a:cs typeface="+mn-lt"/>
              </a:rPr>
              <a:t>understand</a:t>
            </a:r>
            <a:r>
              <a:rPr lang="fr-ca" b="0" i="0" u="none" baseline="0" dirty="0">
                <a:latin typeface="+mn-lt"/>
                <a:ea typeface="+mn-lt"/>
                <a:cs typeface="+mn-lt"/>
              </a:rPr>
              <a:t> about the power of inclusive </a:t>
            </a:r>
            <a:r>
              <a:rPr lang="fr-ca" b="0" i="0" u="none" baseline="0" dirty="0" err="1">
                <a:latin typeface="+mn-lt"/>
                <a:ea typeface="+mn-lt"/>
                <a:cs typeface="+mn-lt"/>
              </a:rPr>
              <a:t>hiring</a:t>
            </a:r>
            <a:r>
              <a:rPr lang="fr-ca" b="0" i="0" u="none" baseline="0" dirty="0">
                <a:latin typeface="+mn-lt"/>
                <a:ea typeface="+mn-lt"/>
                <a:cs typeface="+mn-lt"/>
              </a:rPr>
              <a:t> (Ce qu’il faut comprendre sur le pouvoir de l’embauche inclusive). Extrait de</a:t>
            </a:r>
            <a:r>
              <a:rPr lang="fr-ca" sz="1100" b="0" i="0" u="none" baseline="0" dirty="0">
                <a:solidFill>
                  <a:schemeClr val="dk2"/>
                </a:solidFill>
              </a:rPr>
              <a:t> : </a:t>
            </a:r>
            <a:r>
              <a:rPr lang="fr-ca" sz="1100" b="0" i="0" u="sng" baseline="0" dirty="0">
                <a:solidFill>
                  <a:schemeClr val="hlink"/>
                </a:solidFill>
                <a:hlinkClick r:id="rId3"/>
              </a:rPr>
              <a:t>https://www.odenetwork.com/what-to-understand-about-the-power-of-inclusive-hiring/</a:t>
            </a:r>
            <a:r>
              <a:rPr lang="fr-ca" sz="1100" b="0" i="0" u="none" baseline="0" dirty="0">
                <a:solidFill>
                  <a:schemeClr val="accent1"/>
                </a:solidFill>
              </a:rPr>
              <a:t> </a:t>
            </a:r>
            <a:endParaRPr lang="fr-ca" b="1" dirty="0">
              <a:latin typeface="+mn-lt"/>
            </a:endParaRPr>
          </a:p>
          <a:p>
            <a:pPr marL="0" lvl="0" indent="0" algn="l" rtl="0">
              <a:buNone/>
            </a:pPr>
            <a:r>
              <a:rPr lang="fr-ca" b="0" i="0" u="none" baseline="0" dirty="0">
                <a:latin typeface="+mn-lt"/>
                <a:ea typeface="+mn-lt"/>
                <a:cs typeface="+mn-lt"/>
              </a:rPr>
              <a:t>Hébert, B.P., </a:t>
            </a:r>
            <a:r>
              <a:rPr lang="fr-ca" b="0" i="0" u="none" baseline="0" dirty="0" err="1">
                <a:latin typeface="+mn-lt"/>
                <a:ea typeface="+mn-lt"/>
                <a:cs typeface="+mn-lt"/>
              </a:rPr>
              <a:t>Kevins</a:t>
            </a:r>
            <a:r>
              <a:rPr lang="fr-ca" b="0" i="0" u="none" baseline="0" dirty="0">
                <a:latin typeface="+mn-lt"/>
                <a:ea typeface="+mn-lt"/>
                <a:cs typeface="+mn-lt"/>
              </a:rPr>
              <a:t>, C., </a:t>
            </a:r>
            <a:r>
              <a:rPr lang="fr-ca" b="0" i="0" u="none" baseline="0" dirty="0" err="1">
                <a:latin typeface="+mn-lt"/>
                <a:ea typeface="+mn-lt"/>
                <a:cs typeface="+mn-lt"/>
              </a:rPr>
              <a:t>Mofidi</a:t>
            </a:r>
            <a:r>
              <a:rPr lang="fr-ca" b="0" i="0" u="none" baseline="0" dirty="0">
                <a:latin typeface="+mn-lt"/>
                <a:ea typeface="+mn-lt"/>
                <a:cs typeface="+mn-lt"/>
              </a:rPr>
              <a:t>, A., Morris, S., </a:t>
            </a:r>
            <a:r>
              <a:rPr lang="fr-ca" b="0" i="0" u="none" baseline="0" dirty="0" err="1">
                <a:latin typeface="+mn-lt"/>
                <a:ea typeface="+mn-lt"/>
                <a:cs typeface="+mn-lt"/>
              </a:rPr>
              <a:t>Simionescu</a:t>
            </a:r>
            <a:r>
              <a:rPr lang="fr-ca" b="0" i="0" u="none" baseline="0" dirty="0">
                <a:latin typeface="+mn-lt"/>
                <a:ea typeface="+mn-lt"/>
                <a:cs typeface="+mn-lt"/>
              </a:rPr>
              <a:t>, D., et </a:t>
            </a:r>
            <a:r>
              <a:rPr lang="fr-ca" b="0" i="0" u="none" baseline="0" dirty="0" err="1">
                <a:latin typeface="+mn-lt"/>
                <a:ea typeface="+mn-lt"/>
                <a:cs typeface="+mn-lt"/>
              </a:rPr>
              <a:t>Thicke</a:t>
            </a:r>
            <a:r>
              <a:rPr lang="fr-ca" b="0" i="0" u="none" baseline="0" dirty="0">
                <a:latin typeface="+mn-lt"/>
                <a:ea typeface="+mn-lt"/>
                <a:cs typeface="+mn-lt"/>
              </a:rPr>
              <a:t>, M. (28 mai 2024</a:t>
            </a:r>
            <a:r>
              <a:rPr lang="fr-ca" sz="1100" b="0" i="0" u="none" strike="noStrike" cap="none" baseline="0" dirty="0">
                <a:solidFill>
                  <a:srgbClr val="000000"/>
                </a:solidFill>
                <a:latin typeface="+mn-lt"/>
                <a:cs typeface="Arial"/>
                <a:sym typeface="Arial"/>
              </a:rPr>
              <a:t>). </a:t>
            </a:r>
            <a:r>
              <a:rPr lang="fr-ca" sz="1100" b="0" i="0" u="none" strike="noStrike" cap="none" baseline="0" dirty="0">
                <a:solidFill>
                  <a:srgbClr val="000000"/>
                </a:solidFill>
                <a:latin typeface="+mn-lt"/>
                <a:ea typeface="Times New Roman" panose="02020603050405020304" pitchFamily="18" charset="0"/>
                <a:cs typeface="Arial"/>
                <a:sym typeface="Arial"/>
                <a:hlinkClick r:id="rId4">
                  <a:extLst>
                    <a:ext uri="{A12FA001-AC4F-418D-AE19-62706E023703}">
                      <ahyp:hlinkClr xmlns:ahyp="http://schemas.microsoft.com/office/drawing/2018/hyperlinkcolor" val="tx"/>
                    </a:ext>
                  </a:extLst>
                </a:hlinkClick>
              </a:rPr>
              <a:t>Profil démographique, d’emploi et de revenu des personnes ayant une incapacité âgées de 15 ans et plus au Canada, 2022</a:t>
            </a:r>
            <a:r>
              <a:rPr lang="fr-ca" sz="1100" b="0" i="0" u="none" strike="noStrike" cap="none" baseline="0" dirty="0">
                <a:solidFill>
                  <a:srgbClr val="000000"/>
                </a:solidFill>
                <a:latin typeface="+mn-lt"/>
                <a:ea typeface="Times New Roman" panose="02020603050405020304" pitchFamily="18" charset="0"/>
                <a:cs typeface="Arial"/>
                <a:sym typeface="Arial"/>
              </a:rPr>
              <a:t>. Extrait de : https://www150.statcan.gc.ca/n1/pub/89-654-x/89-654-x2024001-fra.htm </a:t>
            </a:r>
            <a:endParaRPr lang="fr-ca" sz="1100" b="0" i="0" u="none" strike="noStrike" cap="none" dirty="0">
              <a:solidFill>
                <a:srgbClr val="000000"/>
              </a:solidFill>
              <a:latin typeface="+mn-lt"/>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2eac53c4fa_0_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2eac53c4fa_0_36: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793"/>
              </a:spcBef>
              <a:buNone/>
            </a:pPr>
            <a:r>
              <a:rPr lang="fr-ca" sz="1300" b="1" i="0" u="none" baseline="0" dirty="0">
                <a:solidFill>
                  <a:srgbClr val="4C4C4E"/>
                </a:solidFill>
              </a:rPr>
              <a:t>Notes complètes de l’animateur :</a:t>
            </a:r>
          </a:p>
          <a:p>
            <a:pPr marL="0" indent="0" algn="l" rtl="0">
              <a:lnSpc>
                <a:spcPct val="90000"/>
              </a:lnSpc>
              <a:spcBef>
                <a:spcPts val="793"/>
              </a:spcBef>
              <a:buNone/>
            </a:pPr>
            <a:r>
              <a:rPr lang="fr-ca" sz="1300" b="0" i="0" u="none" baseline="0" dirty="0">
                <a:solidFill>
                  <a:srgbClr val="4C4C4E"/>
                </a:solidFill>
              </a:rPr>
              <a:t>Attirer les talents et les maintenir dans l’emploi est essentiel pour la santé et le bien-être des Ontariens. </a:t>
            </a:r>
            <a:br>
              <a:rPr lang="fr-ca" sz="1300" dirty="0">
                <a:solidFill>
                  <a:srgbClr val="4C4C4E"/>
                </a:solidFill>
              </a:rPr>
            </a:br>
            <a:endParaRPr lang="fr-ca" sz="1300" dirty="0">
              <a:solidFill>
                <a:srgbClr val="4C4C4E"/>
              </a:solidFill>
            </a:endParaRPr>
          </a:p>
          <a:p>
            <a:pPr marL="0" indent="0" algn="l" rtl="0">
              <a:lnSpc>
                <a:spcPct val="90000"/>
              </a:lnSpc>
              <a:spcBef>
                <a:spcPts val="793"/>
              </a:spcBef>
              <a:buNone/>
            </a:pPr>
            <a:r>
              <a:rPr lang="fr-ca" sz="1300" b="0" i="0" u="none" baseline="0" dirty="0">
                <a:solidFill>
                  <a:srgbClr val="4C4C4E"/>
                </a:solidFill>
              </a:rPr>
              <a:t>Dans le même temps, l’obtention d’un emploi et son maintien ont des effets positifs sur les personnes en situation de handicap et sur leur communauté.  </a:t>
            </a:r>
          </a:p>
          <a:p>
            <a:pPr marL="457200" lvl="1" indent="0" algn="l" rtl="0">
              <a:buNone/>
            </a:pPr>
            <a:endParaRPr lang="fr-ca" dirty="0">
              <a:latin typeface="+mn-lt"/>
            </a:endParaRPr>
          </a:p>
          <a:p>
            <a:pPr marL="0" lvl="0" indent="0" algn="l" rtl="0">
              <a:buNone/>
            </a:pPr>
            <a:r>
              <a:rPr lang="fr-ca" b="1" i="0" u="none" baseline="0" dirty="0">
                <a:latin typeface="+mn-lt"/>
                <a:ea typeface="+mn-lt"/>
                <a:cs typeface="+mn-lt"/>
              </a:rPr>
              <a:t>Référence :</a:t>
            </a:r>
          </a:p>
          <a:p>
            <a:pPr marL="0" lvl="0" indent="0" algn="l" rtl="0">
              <a:buNone/>
            </a:pPr>
            <a:r>
              <a:rPr lang="fr-ca" b="0" i="0" u="none" baseline="0" dirty="0">
                <a:latin typeface="+mn-lt"/>
                <a:ea typeface="+mn-lt"/>
                <a:cs typeface="+mn-lt"/>
              </a:rPr>
              <a:t>Ontario </a:t>
            </a:r>
            <a:r>
              <a:rPr lang="fr-ca" b="0" i="0" u="none" baseline="0" dirty="0" err="1">
                <a:latin typeface="+mn-lt"/>
                <a:ea typeface="+mn-lt"/>
                <a:cs typeface="+mn-lt"/>
              </a:rPr>
              <a:t>Disability</a:t>
            </a:r>
            <a:r>
              <a:rPr lang="fr-ca" b="0" i="0" u="none" baseline="0" dirty="0">
                <a:latin typeface="+mn-lt"/>
                <a:ea typeface="+mn-lt"/>
                <a:cs typeface="+mn-lt"/>
              </a:rPr>
              <a:t> </a:t>
            </a:r>
            <a:r>
              <a:rPr lang="fr-ca" b="0" i="0" u="none" baseline="0" dirty="0" err="1">
                <a:latin typeface="+mn-lt"/>
                <a:ea typeface="+mn-lt"/>
                <a:cs typeface="+mn-lt"/>
              </a:rPr>
              <a:t>Employment</a:t>
            </a:r>
            <a:r>
              <a:rPr lang="fr-ca" b="0" i="0" u="none" baseline="0" dirty="0">
                <a:latin typeface="+mn-lt"/>
                <a:ea typeface="+mn-lt"/>
                <a:cs typeface="+mn-lt"/>
              </a:rPr>
              <a:t> Network (Réseau ontarien pour l’emploi des personnes en situation de handicap). (s.d.) </a:t>
            </a:r>
            <a:r>
              <a:rPr lang="fr-ca" b="0" i="0" u="none" baseline="0" dirty="0" err="1">
                <a:latin typeface="+mn-lt"/>
                <a:ea typeface="+mn-lt"/>
                <a:cs typeface="+mn-lt"/>
              </a:rPr>
              <a:t>What</a:t>
            </a:r>
            <a:r>
              <a:rPr lang="fr-ca" b="0" i="0" u="none" baseline="0" dirty="0">
                <a:latin typeface="+mn-lt"/>
                <a:ea typeface="+mn-lt"/>
                <a:cs typeface="+mn-lt"/>
              </a:rPr>
              <a:t> to </a:t>
            </a:r>
            <a:r>
              <a:rPr lang="fr-ca" b="0" i="0" u="none" baseline="0" dirty="0" err="1">
                <a:latin typeface="+mn-lt"/>
                <a:ea typeface="+mn-lt"/>
                <a:cs typeface="+mn-lt"/>
              </a:rPr>
              <a:t>understand</a:t>
            </a:r>
            <a:r>
              <a:rPr lang="fr-ca" b="0" i="0" u="none" baseline="0" dirty="0">
                <a:latin typeface="+mn-lt"/>
                <a:ea typeface="+mn-lt"/>
                <a:cs typeface="+mn-lt"/>
              </a:rPr>
              <a:t> about the power of inclusive </a:t>
            </a:r>
            <a:r>
              <a:rPr lang="fr-ca" b="0" i="0" u="none" baseline="0" dirty="0" err="1">
                <a:latin typeface="+mn-lt"/>
                <a:ea typeface="+mn-lt"/>
                <a:cs typeface="+mn-lt"/>
              </a:rPr>
              <a:t>hiring</a:t>
            </a:r>
            <a:r>
              <a:rPr lang="fr-ca" b="0" i="0" u="none" baseline="0" dirty="0">
                <a:latin typeface="+mn-lt"/>
                <a:ea typeface="+mn-lt"/>
                <a:cs typeface="+mn-lt"/>
              </a:rPr>
              <a:t> (Ce qu’il faut comprendre sur le pouvoir de l’embauche inclusive). Extrait de </a:t>
            </a:r>
            <a:r>
              <a:rPr lang="fr-ca" sz="1100" b="0" i="0" u="none" baseline="0" dirty="0">
                <a:solidFill>
                  <a:schemeClr val="dk2"/>
                </a:solidFill>
              </a:rPr>
              <a:t>: </a:t>
            </a:r>
            <a:r>
              <a:rPr lang="fr-ca" sz="1100" b="0" i="0" u="sng" baseline="0" dirty="0">
                <a:solidFill>
                  <a:schemeClr val="hlink"/>
                </a:solidFill>
                <a:hlinkClick r:id="rId3"/>
              </a:rPr>
              <a:t>https://www.odenetwork.com/what-to-understand-about-the-power-of-inclusive-hiring/</a:t>
            </a:r>
            <a:r>
              <a:rPr lang="fr-ca" sz="1100" b="0" i="0" u="none" baseline="0" dirty="0">
                <a:solidFill>
                  <a:schemeClr val="accent1"/>
                </a:solidFill>
              </a:rPr>
              <a:t> </a:t>
            </a:r>
            <a:endParaRPr lang="fr-ca" b="1" dirty="0">
              <a:latin typeface="+mn-lt"/>
            </a:endParaRPr>
          </a:p>
          <a:p>
            <a:pPr marL="0" lvl="0" indent="0" algn="l" rtl="0">
              <a:spcBef>
                <a:spcPts val="0"/>
              </a:spcBef>
              <a:spcAft>
                <a:spcPts val="0"/>
              </a:spcAft>
              <a:buNone/>
            </a:pPr>
            <a:endParaRPr sz="1300" dirty="0">
              <a:solidFill>
                <a:srgbClr val="4C4C4E"/>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2eac53c4fa_0_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2eac53c4fa_0_1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90000"/>
              </a:lnSpc>
              <a:spcBef>
                <a:spcPts val="793"/>
              </a:spcBef>
              <a:spcAft>
                <a:spcPts val="0"/>
              </a:spcAft>
              <a:buClr>
                <a:srgbClr val="000000"/>
              </a:buClr>
              <a:buSzPts val="1100"/>
              <a:buFont typeface="Arial"/>
              <a:buNone/>
              <a:tabLst/>
              <a:defRPr/>
            </a:pPr>
            <a:r>
              <a:rPr lang="fr-ca" sz="1400" b="1" i="0" u="none" baseline="0" dirty="0">
                <a:solidFill>
                  <a:srgbClr val="444746"/>
                </a:solidFill>
                <a:latin typeface="+mn-lt"/>
                <a:ea typeface="Roboto"/>
                <a:cs typeface="Roboto"/>
                <a:sym typeface="Roboto"/>
              </a:rPr>
              <a:t>Notes complètes de l’animateur :</a:t>
            </a:r>
          </a:p>
          <a:p>
            <a:pPr marL="0" indent="0" algn="l" rtl="0">
              <a:lnSpc>
                <a:spcPct val="90000"/>
              </a:lnSpc>
              <a:spcBef>
                <a:spcPts val="793"/>
              </a:spcBef>
              <a:buNone/>
            </a:pPr>
            <a:r>
              <a:rPr lang="fr-ca" sz="1300" b="0" i="0" u="none" baseline="0" dirty="0">
                <a:solidFill>
                  <a:srgbClr val="4C4C4E"/>
                </a:solidFill>
              </a:rPr>
              <a:t>De nombreux organismes de santé veulent promouvoir des pratiques d’emploi inclusives en matière de handicap dans le cadre de leur engagement en faveur de la diversité, de l’équité et de l’inclusion, mais ont besoin de « repères » pour savoir comment s’y prendre.</a:t>
            </a:r>
          </a:p>
          <a:p>
            <a:pPr marL="0" indent="0" algn="l" rtl="0">
              <a:lnSpc>
                <a:spcPct val="90000"/>
              </a:lnSpc>
              <a:spcBef>
                <a:spcPts val="793"/>
              </a:spcBef>
              <a:buNone/>
            </a:pPr>
            <a:endParaRPr lang="fr-ca" sz="1300" dirty="0">
              <a:solidFill>
                <a:srgbClr val="4C4C4E"/>
              </a:solidFill>
            </a:endParaRPr>
          </a:p>
          <a:p>
            <a:pPr marL="0" indent="0" algn="l" rtl="0">
              <a:lnSpc>
                <a:spcPct val="90000"/>
              </a:lnSpc>
              <a:spcBef>
                <a:spcPts val="793"/>
              </a:spcBef>
              <a:buNone/>
            </a:pPr>
            <a:r>
              <a:rPr lang="fr-ca" sz="1300" b="0" i="0" u="none" baseline="0" dirty="0">
                <a:solidFill>
                  <a:srgbClr val="4C4C4E"/>
                </a:solidFill>
              </a:rPr>
              <a:t>Les demandeurs d’emploi et les employés en situation de handicap sont confrontés à des obstacles qui les empêchent d’entrer sur le marché du travail et notamment :</a:t>
            </a:r>
          </a:p>
          <a:p>
            <a:pPr marL="966612" lvl="1" indent="-322204" algn="l" rtl="0">
              <a:lnSpc>
                <a:spcPct val="90000"/>
              </a:lnSpc>
              <a:spcBef>
                <a:spcPts val="396"/>
              </a:spcBef>
              <a:buClr>
                <a:srgbClr val="4C4C4E"/>
              </a:buClr>
              <a:buSzPts val="1200"/>
              <a:buChar char="•"/>
            </a:pPr>
            <a:r>
              <a:rPr lang="fr-ca" sz="1300" b="0" i="0" u="none" baseline="0" dirty="0">
                <a:solidFill>
                  <a:srgbClr val="4C4C4E"/>
                </a:solidFill>
              </a:rPr>
              <a:t>la façon dont les postes sont annoncés;</a:t>
            </a:r>
          </a:p>
          <a:p>
            <a:pPr marL="966612" lvl="1" indent="-322204" algn="l" rtl="0">
              <a:lnSpc>
                <a:spcPct val="90000"/>
              </a:lnSpc>
              <a:spcBef>
                <a:spcPts val="396"/>
              </a:spcBef>
              <a:buClr>
                <a:srgbClr val="4C4C4E"/>
              </a:buClr>
              <a:buSzPts val="1200"/>
              <a:buChar char="•"/>
            </a:pPr>
            <a:r>
              <a:rPr lang="fr-ca" sz="1300" b="0" i="0" u="none" baseline="0" dirty="0">
                <a:solidFill>
                  <a:srgbClr val="4C4C4E"/>
                </a:solidFill>
              </a:rPr>
              <a:t>le recensement des candidats pour les entrevues;</a:t>
            </a:r>
          </a:p>
          <a:p>
            <a:pPr marL="966612" lvl="1" indent="-322204" algn="l" rtl="0">
              <a:lnSpc>
                <a:spcPct val="90000"/>
              </a:lnSpc>
              <a:spcBef>
                <a:spcPts val="396"/>
              </a:spcBef>
              <a:buClr>
                <a:srgbClr val="4C4C4E"/>
              </a:buClr>
              <a:buSzPts val="1200"/>
              <a:buChar char="•"/>
            </a:pPr>
            <a:r>
              <a:rPr lang="fr-ca" sz="1300" b="0" i="0" u="none" baseline="0" dirty="0">
                <a:solidFill>
                  <a:srgbClr val="4C4C4E"/>
                </a:solidFill>
              </a:rPr>
              <a:t>les processus de sélection;</a:t>
            </a:r>
          </a:p>
          <a:p>
            <a:pPr marL="966612" lvl="1" indent="-322204" algn="l" rtl="0">
              <a:lnSpc>
                <a:spcPct val="90000"/>
              </a:lnSpc>
              <a:spcBef>
                <a:spcPts val="396"/>
              </a:spcBef>
              <a:buClr>
                <a:srgbClr val="4C4C4E"/>
              </a:buClr>
              <a:buSzPts val="1200"/>
              <a:buChar char="•"/>
            </a:pPr>
            <a:r>
              <a:rPr lang="fr-ca" sz="1300" b="0" i="0" u="none" baseline="0" dirty="0">
                <a:solidFill>
                  <a:srgbClr val="4C4C4E"/>
                </a:solidFill>
              </a:rPr>
              <a:t>la formation et l’avancement professionnel.</a:t>
            </a:r>
          </a:p>
          <a:p>
            <a:pPr marL="644408" lvl="1" indent="0" algn="l" rtl="0">
              <a:lnSpc>
                <a:spcPct val="90000"/>
              </a:lnSpc>
              <a:spcBef>
                <a:spcPts val="396"/>
              </a:spcBef>
              <a:buClr>
                <a:srgbClr val="4C4C4E"/>
              </a:buClr>
              <a:buSzPts val="1200"/>
              <a:buNone/>
            </a:pPr>
            <a:endParaRPr lang="fr-ca" sz="1300" dirty="0">
              <a:solidFill>
                <a:srgbClr val="4C4C4E"/>
              </a:solidFill>
            </a:endParaRPr>
          </a:p>
          <a:p>
            <a:pPr marL="0" indent="0" algn="l" rtl="0">
              <a:buNone/>
            </a:pP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du conférencier sous forme de points :</a:t>
            </a:r>
          </a:p>
          <a:p>
            <a:pPr marL="171450" indent="-171450" algn="l" rtl="0"/>
            <a:r>
              <a:rPr lang="fr-ca" b="0" i="0" u="none" baseline="0" dirty="0">
                <a:latin typeface="+mn-lt"/>
                <a:ea typeface="+mn-lt"/>
                <a:cs typeface="+mn-lt"/>
              </a:rPr>
              <a:t>Les organismes de santé ne savent pas comment promouvoir des pratiques d’emploi inclusives en matière de handicap dans le cadre de leur engagement en faveur de la diversité, de l’équité et de l’inclusion.</a:t>
            </a:r>
          </a:p>
          <a:p>
            <a:pPr marL="171450" indent="-171450" algn="l" rtl="0"/>
            <a:r>
              <a:rPr lang="fr-ca" sz="1300" b="0" i="0" u="none" baseline="0" dirty="0">
                <a:solidFill>
                  <a:srgbClr val="4C4C4E"/>
                </a:solidFill>
              </a:rPr>
              <a:t>Les demandeurs d’emploi et les employés en situation de handicap sont limités par des obstacles tels que :</a:t>
            </a:r>
          </a:p>
          <a:p>
            <a:pPr marL="966612" lvl="1" indent="-322204" algn="l" rtl="0">
              <a:lnSpc>
                <a:spcPct val="90000"/>
              </a:lnSpc>
              <a:spcBef>
                <a:spcPts val="396"/>
              </a:spcBef>
              <a:buClr>
                <a:srgbClr val="4C4C4E"/>
              </a:buClr>
              <a:buSzPts val="1200"/>
              <a:buChar char="•"/>
            </a:pPr>
            <a:r>
              <a:rPr lang="fr-ca" sz="1300" b="0" i="0" u="none" baseline="0" dirty="0">
                <a:solidFill>
                  <a:srgbClr val="4C4C4E"/>
                </a:solidFill>
              </a:rPr>
              <a:t>la façon dont les postes sont annoncés;</a:t>
            </a:r>
          </a:p>
          <a:p>
            <a:pPr marL="966612" lvl="1" indent="-322204" algn="l" rtl="0">
              <a:lnSpc>
                <a:spcPct val="90000"/>
              </a:lnSpc>
              <a:spcBef>
                <a:spcPts val="396"/>
              </a:spcBef>
              <a:buClr>
                <a:srgbClr val="4C4C4E"/>
              </a:buClr>
              <a:buSzPts val="1200"/>
              <a:buChar char="•"/>
            </a:pPr>
            <a:r>
              <a:rPr lang="fr-ca" sz="1300" b="0" i="0" u="none" baseline="0" dirty="0">
                <a:solidFill>
                  <a:srgbClr val="4C4C4E"/>
                </a:solidFill>
              </a:rPr>
              <a:t>le recensement des candidats pour les entrevues;</a:t>
            </a:r>
          </a:p>
          <a:p>
            <a:pPr marL="966612" lvl="1" indent="-322204" algn="l" rtl="0">
              <a:lnSpc>
                <a:spcPct val="90000"/>
              </a:lnSpc>
              <a:spcBef>
                <a:spcPts val="396"/>
              </a:spcBef>
              <a:buClr>
                <a:srgbClr val="4C4C4E"/>
              </a:buClr>
              <a:buSzPts val="1200"/>
              <a:buChar char="•"/>
            </a:pPr>
            <a:r>
              <a:rPr lang="fr-ca" sz="1300" b="0" i="0" u="none" baseline="0" dirty="0">
                <a:solidFill>
                  <a:srgbClr val="4C4C4E"/>
                </a:solidFill>
              </a:rPr>
              <a:t>les processus de sélection;</a:t>
            </a:r>
          </a:p>
          <a:p>
            <a:pPr marL="966612" lvl="1" indent="-322204" algn="l" rtl="0">
              <a:lnSpc>
                <a:spcPct val="90000"/>
              </a:lnSpc>
              <a:spcBef>
                <a:spcPts val="396"/>
              </a:spcBef>
              <a:buClr>
                <a:srgbClr val="4C4C4E"/>
              </a:buClr>
              <a:buSzPts val="1200"/>
              <a:buChar char="•"/>
            </a:pPr>
            <a:r>
              <a:rPr lang="fr-ca" sz="1300" b="0" i="0" u="none" baseline="0" dirty="0">
                <a:solidFill>
                  <a:srgbClr val="4C4C4E"/>
                </a:solidFill>
              </a:rPr>
              <a:t>la formation et l’avancement professionnel.</a:t>
            </a:r>
          </a:p>
          <a:p>
            <a:pPr marL="644408" lvl="1" indent="0" algn="l" rtl="0">
              <a:lnSpc>
                <a:spcPct val="90000"/>
              </a:lnSpc>
              <a:spcBef>
                <a:spcPts val="396"/>
              </a:spcBef>
              <a:buClr>
                <a:srgbClr val="4C4C4E"/>
              </a:buClr>
              <a:buSzPts val="1200"/>
              <a:buNone/>
            </a:pPr>
            <a:endParaRPr lang="fr-ca" dirty="0">
              <a:latin typeface="+mn-lt"/>
            </a:endParaRPr>
          </a:p>
          <a:p>
            <a:pPr marL="0" lvl="0" indent="0" algn="l" rtl="0">
              <a:buNone/>
            </a:pPr>
            <a:r>
              <a:rPr lang="fr-ca" b="1" i="0" u="none" baseline="0" dirty="0">
                <a:latin typeface="+mn-lt"/>
                <a:ea typeface="+mn-lt"/>
                <a:cs typeface="+mn-lt"/>
              </a:rPr>
              <a:t>Référence :</a:t>
            </a:r>
          </a:p>
          <a:p>
            <a:pPr marL="0" lvl="0" indent="0" algn="l" rtl="0">
              <a:buNone/>
            </a:pPr>
            <a:r>
              <a:rPr lang="fr-ca" b="0" i="0" u="none" baseline="0" dirty="0">
                <a:latin typeface="+mn-lt"/>
                <a:ea typeface="+mn-lt"/>
                <a:cs typeface="+mn-lt"/>
              </a:rPr>
              <a:t>Ontario </a:t>
            </a:r>
            <a:r>
              <a:rPr lang="fr-ca" b="0" i="0" u="none" baseline="0" dirty="0" err="1">
                <a:latin typeface="+mn-lt"/>
                <a:ea typeface="+mn-lt"/>
                <a:cs typeface="+mn-lt"/>
              </a:rPr>
              <a:t>Disability</a:t>
            </a:r>
            <a:r>
              <a:rPr lang="fr-ca" b="0" i="0" u="none" baseline="0" dirty="0">
                <a:latin typeface="+mn-lt"/>
                <a:ea typeface="+mn-lt"/>
                <a:cs typeface="+mn-lt"/>
              </a:rPr>
              <a:t> </a:t>
            </a:r>
            <a:r>
              <a:rPr lang="fr-ca" b="0" i="0" u="none" baseline="0" dirty="0" err="1">
                <a:latin typeface="+mn-lt"/>
                <a:ea typeface="+mn-lt"/>
                <a:cs typeface="+mn-lt"/>
              </a:rPr>
              <a:t>Employment</a:t>
            </a:r>
            <a:r>
              <a:rPr lang="fr-ca" b="0" i="0" u="none" baseline="0" dirty="0">
                <a:latin typeface="+mn-lt"/>
                <a:ea typeface="+mn-lt"/>
                <a:cs typeface="+mn-lt"/>
              </a:rPr>
              <a:t> Network (Réseau ontarien pour l’emploi des personnes en situation de handicap). (s.d.) </a:t>
            </a:r>
            <a:r>
              <a:rPr lang="fr-ca" b="0" i="0" u="none" baseline="0" dirty="0" err="1">
                <a:latin typeface="+mn-lt"/>
                <a:ea typeface="+mn-lt"/>
                <a:cs typeface="+mn-lt"/>
              </a:rPr>
              <a:t>What</a:t>
            </a:r>
            <a:r>
              <a:rPr lang="fr-ca" b="0" i="0" u="none" baseline="0" dirty="0">
                <a:latin typeface="+mn-lt"/>
                <a:ea typeface="+mn-lt"/>
                <a:cs typeface="+mn-lt"/>
              </a:rPr>
              <a:t> to </a:t>
            </a:r>
            <a:r>
              <a:rPr lang="fr-ca" b="0" i="0" u="none" baseline="0" dirty="0" err="1">
                <a:latin typeface="+mn-lt"/>
                <a:ea typeface="+mn-lt"/>
                <a:cs typeface="+mn-lt"/>
              </a:rPr>
              <a:t>understand</a:t>
            </a:r>
            <a:r>
              <a:rPr lang="fr-ca" b="0" i="0" u="none" baseline="0" dirty="0">
                <a:latin typeface="+mn-lt"/>
                <a:ea typeface="+mn-lt"/>
                <a:cs typeface="+mn-lt"/>
              </a:rPr>
              <a:t> about the power of inclusive </a:t>
            </a:r>
            <a:r>
              <a:rPr lang="fr-ca" b="0" i="0" u="none" baseline="0" dirty="0" err="1">
                <a:latin typeface="+mn-lt"/>
                <a:ea typeface="+mn-lt"/>
                <a:cs typeface="+mn-lt"/>
              </a:rPr>
              <a:t>hiring</a:t>
            </a:r>
            <a:r>
              <a:rPr lang="fr-ca" b="0" i="0" u="none" baseline="0" dirty="0">
                <a:latin typeface="+mn-lt"/>
                <a:ea typeface="+mn-lt"/>
                <a:cs typeface="+mn-lt"/>
              </a:rPr>
              <a:t> (Ce qu’il faut comprendre sur le pouvoir de l’embauche inclusive). Extrait de </a:t>
            </a:r>
            <a:r>
              <a:rPr lang="fr-ca" sz="1100" b="0" i="0" u="none" baseline="0" dirty="0">
                <a:solidFill>
                  <a:schemeClr val="dk2"/>
                </a:solidFill>
              </a:rPr>
              <a:t>: </a:t>
            </a:r>
            <a:r>
              <a:rPr lang="fr-ca" sz="1100" b="0" i="0" u="sng" baseline="0" dirty="0">
                <a:solidFill>
                  <a:schemeClr val="hlink"/>
                </a:solidFill>
                <a:hlinkClick r:id="rId3"/>
              </a:rPr>
              <a:t>https://www.odenetwork.com/what-to-understand-about-the-power-of-inclusive-hiring/</a:t>
            </a:r>
            <a:r>
              <a:rPr lang="fr-ca" sz="1100" b="0" i="0" u="none" baseline="0" dirty="0">
                <a:solidFill>
                  <a:schemeClr val="accent1"/>
                </a:solidFill>
              </a:rPr>
              <a:t> </a:t>
            </a:r>
            <a:endParaRPr lang="fr-ca" b="1" dirty="0">
              <a:latin typeface="+mn-l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3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None/>
            </a:pPr>
            <a:r>
              <a:rPr lang="fr-ca" b="1" i="0" u="none" baseline="0" dirty="0">
                <a:solidFill>
                  <a:schemeClr val="dk1"/>
                </a:solidFill>
                <a:latin typeface="+mn-lt"/>
                <a:ea typeface="+mn-lt"/>
                <a:cs typeface="+mn-lt"/>
              </a:rPr>
              <a:t>Notes complètes de l’animateur :</a:t>
            </a:r>
          </a:p>
          <a:p>
            <a:pPr marL="0" indent="0" algn="l" rtl="0">
              <a:buNone/>
            </a:pPr>
            <a:r>
              <a:rPr lang="fr-ca" b="0" i="0" u="none" baseline="0" dirty="0">
                <a:solidFill>
                  <a:schemeClr val="dk1"/>
                </a:solidFill>
                <a:latin typeface="+mn-lt"/>
                <a:ea typeface="+mn-lt"/>
                <a:cs typeface="+mn-lt"/>
              </a:rPr>
              <a:t>Les employés en situation de handicap peuvent constituer un atout inestimable pour les organismes de santé.</a:t>
            </a:r>
          </a:p>
          <a:p>
            <a:pPr marL="0" indent="0" algn="l" rtl="0">
              <a:buNone/>
            </a:pPr>
            <a:endParaRPr lang="fr-ca" dirty="0">
              <a:solidFill>
                <a:schemeClr val="dk1"/>
              </a:solidFill>
              <a:latin typeface="+mn-lt"/>
            </a:endParaRPr>
          </a:p>
          <a:p>
            <a:pPr marL="0" indent="0" algn="l" rtl="0">
              <a:buNone/>
            </a:pPr>
            <a:r>
              <a:rPr lang="fr-ca" b="0" i="0" u="none" baseline="0" dirty="0">
                <a:solidFill>
                  <a:schemeClr val="dk1"/>
                </a:solidFill>
                <a:latin typeface="+mn-lt"/>
                <a:ea typeface="+mn-lt"/>
                <a:cs typeface="+mn-lt"/>
              </a:rPr>
              <a:t>Prenons un moment pour examiner les types de rôles dans le secteur des soins de santé pour lesquels une expérience vécue du handicap pourrait s’avérer utile. </a:t>
            </a:r>
          </a:p>
          <a:p>
            <a:pPr marL="0" indent="0" algn="l" rtl="0">
              <a:buNone/>
            </a:pPr>
            <a:endParaRPr lang="fr-ca" dirty="0">
              <a:solidFill>
                <a:schemeClr val="dk1"/>
              </a:solidFill>
              <a:latin typeface="+mn-lt"/>
            </a:endParaRPr>
          </a:p>
          <a:p>
            <a:pPr marL="0" indent="0" algn="l" rtl="0">
              <a:buNone/>
            </a:pPr>
            <a:r>
              <a:rPr lang="fr-ca" b="0" i="0" u="none" baseline="0" dirty="0">
                <a:solidFill>
                  <a:schemeClr val="dk1"/>
                </a:solidFill>
                <a:latin typeface="+mn-lt"/>
                <a:ea typeface="+mn-lt"/>
                <a:cs typeface="+mn-lt"/>
              </a:rPr>
              <a:t>Citez simplement un rôle. Cela peut être, par exemple, les coordonnateurs des relations avec les patients.</a:t>
            </a:r>
          </a:p>
          <a:p>
            <a:pPr marL="0" indent="0" algn="l" rtl="0">
              <a:buNone/>
            </a:pPr>
            <a:endParaRPr lang="fr-ca" dirty="0">
              <a:solidFill>
                <a:schemeClr val="dk1"/>
              </a:solidFill>
              <a:latin typeface="+mn-lt"/>
            </a:endParaRPr>
          </a:p>
          <a:p>
            <a:pPr marL="0" indent="0" algn="l" rtl="0">
              <a:buNone/>
            </a:pPr>
            <a:r>
              <a:rPr lang="fr-ca" b="0" i="0" u="none" baseline="0" dirty="0">
                <a:solidFill>
                  <a:schemeClr val="dk1"/>
                </a:solidFill>
                <a:latin typeface="+mn-lt"/>
                <a:ea typeface="+mn-lt"/>
                <a:cs typeface="+mn-lt"/>
              </a:rPr>
              <a:t>&lt;Accordez aux participants du temps pour cette activité (environ 90 secondes).&gt;</a:t>
            </a:r>
          </a:p>
          <a:p>
            <a:pPr marL="0" indent="0" algn="l" rtl="0">
              <a:buNone/>
            </a:pPr>
            <a:endParaRPr lang="fr-ca" dirty="0">
              <a:solidFill>
                <a:schemeClr val="dk1"/>
              </a:solidFill>
              <a:latin typeface="+mn-lt"/>
            </a:endParaRPr>
          </a:p>
          <a:p>
            <a:pPr marL="0" indent="0" algn="l" rtl="0">
              <a:buNone/>
            </a:pPr>
            <a:r>
              <a:rPr lang="fr-ca" b="0" i="0" u="none" baseline="0" dirty="0">
                <a:solidFill>
                  <a:schemeClr val="dk1"/>
                </a:solidFill>
                <a:latin typeface="+mn-lt"/>
                <a:ea typeface="+mn-lt"/>
                <a:cs typeface="+mn-lt"/>
              </a:rPr>
              <a:t>En réalité, cette perspective est pertinente dans </a:t>
            </a:r>
            <a:r>
              <a:rPr lang="fr-ca" b="0" i="1" u="none" baseline="0" dirty="0">
                <a:solidFill>
                  <a:schemeClr val="dk1"/>
                </a:solidFill>
                <a:latin typeface="+mn-lt"/>
                <a:ea typeface="+mn-lt"/>
                <a:cs typeface="+mn-lt"/>
              </a:rPr>
              <a:t>n’importe quel</a:t>
            </a:r>
            <a:r>
              <a:rPr lang="fr-ca" b="0" i="0" u="none" baseline="0" dirty="0">
                <a:solidFill>
                  <a:schemeClr val="dk1"/>
                </a:solidFill>
                <a:latin typeface="+mn-lt"/>
                <a:ea typeface="+mn-lt"/>
                <a:cs typeface="+mn-lt"/>
              </a:rPr>
              <a:t> rôle et peut favoriser la représentation, l’échange et la compréhension des clients. </a:t>
            </a:r>
          </a:p>
          <a:p>
            <a:pPr marL="0" indent="0" algn="l" rtl="0">
              <a:buNone/>
            </a:pPr>
            <a:endParaRPr lang="fr-ca" i="0" dirty="0">
              <a:solidFill>
                <a:schemeClr val="dk1"/>
              </a:solidFill>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rgbClr val="444746"/>
                </a:solidFill>
                <a:latin typeface="+mn-lt"/>
                <a:ea typeface="Roboto"/>
                <a:cs typeface="Roboto"/>
                <a:sym typeface="Roboto"/>
              </a:rPr>
              <a:t>Notes du conférencier sous forme de points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ca" b="0" i="0" u="none" baseline="0" dirty="0">
                <a:solidFill>
                  <a:schemeClr val="dk1"/>
                </a:solidFill>
                <a:latin typeface="+mn-lt"/>
                <a:ea typeface="+mn-lt"/>
                <a:cs typeface="+mn-lt"/>
              </a:rPr>
              <a:t>Les employés en situation de handicap sont un atout inestimable pour les organismes de santé.</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ca" b="0" i="0" u="none" baseline="0" dirty="0">
                <a:solidFill>
                  <a:schemeClr val="dk1"/>
                </a:solidFill>
                <a:latin typeface="+mn-lt"/>
                <a:ea typeface="+mn-lt"/>
                <a:cs typeface="+mn-lt"/>
              </a:rPr>
              <a:t>Posez la question sur la diapositive et accordez 90 secondes pour les réponses.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ca" b="0" i="0" u="none" baseline="0" dirty="0">
                <a:solidFill>
                  <a:schemeClr val="dk1"/>
                </a:solidFill>
                <a:latin typeface="+mn-lt"/>
                <a:ea typeface="+mn-lt"/>
                <a:cs typeface="+mn-lt"/>
              </a:rPr>
              <a:t>Réponse : cette perspective est précieuse dans tous les rôles.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fr-ca" dirty="0">
              <a:solidFill>
                <a:schemeClr val="dk1"/>
              </a:solidFill>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solidFill>
                  <a:schemeClr val="dk1"/>
                </a:solidFill>
                <a:latin typeface="+mn-lt"/>
                <a:ea typeface="+mn-lt"/>
                <a:cs typeface="+mn-lt"/>
              </a:rPr>
              <a:t>Exemples de rôles :</a:t>
            </a:r>
          </a:p>
          <a:p>
            <a:pPr marL="0" indent="0" algn="l" rtl="0">
              <a:buClr>
                <a:schemeClr val="dk1"/>
              </a:buClr>
              <a:buNone/>
            </a:pPr>
            <a:r>
              <a:rPr lang="fr-ca" b="0" i="0" u="none" baseline="0" dirty="0">
                <a:solidFill>
                  <a:schemeClr val="dk1"/>
                </a:solidFill>
                <a:latin typeface="+mn-lt"/>
                <a:ea typeface="+mn-lt"/>
                <a:cs typeface="+mn-lt"/>
              </a:rPr>
              <a:t>mentor entre pairs;</a:t>
            </a:r>
          </a:p>
          <a:p>
            <a:pPr marL="0" indent="0" algn="l" rtl="0">
              <a:buClr>
                <a:schemeClr val="dk1"/>
              </a:buClr>
              <a:buNone/>
            </a:pPr>
            <a:r>
              <a:rPr lang="fr-ca" b="0" i="0" u="none" baseline="0" dirty="0">
                <a:solidFill>
                  <a:schemeClr val="dk1"/>
                </a:solidFill>
                <a:latin typeface="+mn-lt"/>
                <a:ea typeface="+mn-lt"/>
                <a:cs typeface="+mn-lt"/>
              </a:rPr>
              <a:t>intervenant-pivot;</a:t>
            </a:r>
          </a:p>
          <a:p>
            <a:pPr marL="0" indent="0" algn="l" rtl="0">
              <a:buClr>
                <a:schemeClr val="dk1"/>
              </a:buClr>
              <a:buNone/>
            </a:pPr>
            <a:r>
              <a:rPr lang="fr-ca" b="0" i="0" u="none" baseline="0" dirty="0">
                <a:solidFill>
                  <a:schemeClr val="dk1"/>
                </a:solidFill>
                <a:latin typeface="+mn-lt"/>
                <a:ea typeface="+mn-lt"/>
                <a:cs typeface="+mn-lt"/>
              </a:rPr>
              <a:t>infirmier en santé du travail;</a:t>
            </a:r>
          </a:p>
          <a:p>
            <a:pPr marL="0" indent="0" algn="l" rtl="0">
              <a:buClr>
                <a:schemeClr val="dk1"/>
              </a:buClr>
              <a:buNone/>
            </a:pPr>
            <a:r>
              <a:rPr lang="fr-ca" b="0" i="0" u="none" baseline="0" dirty="0">
                <a:solidFill>
                  <a:schemeClr val="dk1"/>
                </a:solidFill>
                <a:latin typeface="+mn-lt"/>
                <a:ea typeface="+mn-lt"/>
                <a:cs typeface="+mn-lt"/>
              </a:rPr>
              <a:t>travailleur social;</a:t>
            </a:r>
          </a:p>
          <a:p>
            <a:pPr marL="0" indent="0" algn="l" rtl="0">
              <a:buClr>
                <a:schemeClr val="dk1"/>
              </a:buClr>
              <a:buNone/>
            </a:pPr>
            <a:r>
              <a:rPr lang="fr-ca" b="0" i="0" u="none" baseline="0" dirty="0">
                <a:solidFill>
                  <a:schemeClr val="dk1"/>
                </a:solidFill>
                <a:latin typeface="+mn-lt"/>
                <a:ea typeface="+mn-lt"/>
                <a:cs typeface="+mn-lt"/>
              </a:rPr>
              <a:t>docteur;</a:t>
            </a:r>
          </a:p>
          <a:p>
            <a:pPr marL="0" indent="0" algn="l" rtl="0">
              <a:buClr>
                <a:schemeClr val="dk1"/>
              </a:buClr>
              <a:buNone/>
            </a:pPr>
            <a:r>
              <a:rPr lang="fr-ca" b="0" i="0" u="none" baseline="0" dirty="0">
                <a:solidFill>
                  <a:schemeClr val="dk1"/>
                </a:solidFill>
                <a:latin typeface="+mn-lt"/>
                <a:ea typeface="+mn-lt"/>
                <a:cs typeface="+mn-lt"/>
              </a:rPr>
              <a:t>directeur; </a:t>
            </a:r>
          </a:p>
          <a:p>
            <a:pPr marL="0" indent="0" algn="l" rtl="0">
              <a:buClr>
                <a:schemeClr val="dk1"/>
              </a:buClr>
              <a:buNone/>
            </a:pPr>
            <a:r>
              <a:rPr lang="fr-ca" b="0" i="0" u="none" baseline="0" dirty="0">
                <a:solidFill>
                  <a:schemeClr val="dk1"/>
                </a:solidFill>
                <a:latin typeface="+mn-lt"/>
                <a:ea typeface="+mn-lt"/>
                <a:cs typeface="+mn-lt"/>
              </a:rPr>
              <a:t>technicien de maintenance; </a:t>
            </a:r>
          </a:p>
          <a:p>
            <a:pPr marL="0" indent="0" algn="l" rtl="0">
              <a:buClr>
                <a:schemeClr val="dk1"/>
              </a:buClr>
              <a:buNone/>
            </a:pPr>
            <a:r>
              <a:rPr lang="fr-ca" b="0" i="0" u="none" baseline="0" dirty="0">
                <a:solidFill>
                  <a:schemeClr val="dk1"/>
                </a:solidFill>
                <a:latin typeface="+mn-lt"/>
                <a:ea typeface="+mn-lt"/>
                <a:cs typeface="+mn-lt"/>
              </a:rPr>
              <a:t>tous!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3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None/>
            </a:pPr>
            <a:r>
              <a:rPr lang="fr-ca" b="1" i="0" u="none" baseline="0" dirty="0"/>
              <a:t>Notes complètes de l’animateur :</a:t>
            </a:r>
          </a:p>
          <a:p>
            <a:pPr marL="0" indent="0" algn="l" rtl="0">
              <a:buNone/>
            </a:pPr>
            <a:r>
              <a:rPr lang="fr-ca" b="0" i="0" u="none" baseline="0" dirty="0"/>
              <a:t>Avant d’aller plus loin, prenons le temps de parler des préjugés inconscients. Comme nous l’avons vu dans l’activité précédente, nous avons des idées préconçues sur « la place » des différentes catégories de personnes – en particulier sur la manière dont les personnes en situation de handicap pourraient « trouver leur place » dans une organisation donnée. Il est naturel d’avoir des pensées ou des réactions immédiates, mais il est important de reconnaître et de questionner ces réactions.</a:t>
            </a:r>
          </a:p>
          <a:p>
            <a:pPr marL="0" indent="0" algn="l" rtl="0">
              <a:buNone/>
            </a:pPr>
            <a:endParaRPr lang="fr-ca" dirty="0"/>
          </a:p>
          <a:p>
            <a:pPr marL="0" indent="0" algn="l" rtl="0">
              <a:buNone/>
            </a:pPr>
            <a:r>
              <a:rPr lang="fr-ca" b="0" i="0" u="none" baseline="0" dirty="0"/>
              <a:t>Les préjugés inconscients sont un vaste sujet qui pourrait nécessiter une formation à part entière. Chez </a:t>
            </a:r>
            <a:r>
              <a:rPr lang="fr-ca" b="0" i="0" u="none" baseline="0" dirty="0">
                <a:solidFill>
                  <a:srgbClr val="FFC000"/>
                </a:solidFill>
                <a:sym typeface="Wingdings" panose="05000000000000000000" pitchFamily="2" charset="2"/>
              </a:rPr>
              <a:t></a:t>
            </a:r>
            <a:r>
              <a:rPr lang="fr-ca" b="0" i="0" u="none" baseline="0" dirty="0">
                <a:highlight>
                  <a:schemeClr val="accent4"/>
                </a:highlight>
              </a:rPr>
              <a:t>[</a:t>
            </a:r>
            <a:r>
              <a:rPr lang="fr-ca" b="1" i="0" u="none" baseline="0" dirty="0">
                <a:highlight>
                  <a:schemeClr val="accent4"/>
                </a:highlight>
              </a:rPr>
              <a:t>ORGANISATION</a:t>
            </a:r>
            <a:r>
              <a:rPr lang="fr-ca" b="0" i="0" u="none" baseline="0" dirty="0">
                <a:highlight>
                  <a:schemeClr val="accent4"/>
                </a:highlight>
              </a:rPr>
              <a:t>]</a:t>
            </a:r>
            <a:r>
              <a:rPr lang="fr-ca" b="0" i="0" u="none" baseline="0" dirty="0"/>
              <a:t>, d’autres ressources sont disponibles sur </a:t>
            </a:r>
            <a:r>
              <a:rPr lang="fr-ca" b="1" i="0" u="none" baseline="0" dirty="0"/>
              <a:t>[insérez l’emplacement ici]</a:t>
            </a:r>
            <a:r>
              <a:rPr lang="fr-ca" b="0" i="0" u="none" baseline="0" dirty="0"/>
              <a:t>.</a:t>
            </a:r>
          </a:p>
          <a:p>
            <a:pPr marL="0" indent="0" algn="l" rtl="0">
              <a:buNone/>
            </a:pPr>
            <a:endParaRPr lang="fr-ca" dirty="0"/>
          </a:p>
          <a:p>
            <a:pPr marL="0" indent="0" algn="l" rtl="0">
              <a:buNone/>
            </a:pPr>
            <a:r>
              <a:rPr lang="fr-ca" b="0" i="0" u="none" baseline="0" dirty="0"/>
              <a:t>Les préjugés inconscients consistent à catégoriser instinctivement des personnes ou des choses sans en être conscient.</a:t>
            </a:r>
          </a:p>
          <a:p>
            <a:pPr marL="0" indent="0" algn="l" rtl="0">
              <a:buNone/>
            </a:pPr>
            <a:endParaRPr lang="fr-ca" dirty="0"/>
          </a:p>
          <a:p>
            <a:pPr marL="0" indent="0" algn="l" rtl="0">
              <a:buNone/>
            </a:pPr>
            <a:r>
              <a:rPr lang="fr-ca" b="0" i="0" u="none" baseline="0" dirty="0"/>
              <a:t>Ils peuvent provenir d’expériences passées, de messages omniprésents ou d’autres sources. </a:t>
            </a:r>
          </a:p>
          <a:p>
            <a:pPr marL="0" indent="0" algn="l" rtl="0">
              <a:buNone/>
            </a:pPr>
            <a:endParaRPr lang="fr-ca" dirty="0"/>
          </a:p>
          <a:p>
            <a:pPr marL="0" indent="0" algn="l" rtl="0">
              <a:buNone/>
            </a:pPr>
            <a:r>
              <a:rPr lang="fr-ca" b="0" i="0" u="none" baseline="0" dirty="0"/>
              <a:t>Il n’existe pas de personne « sans préjugé » – ce n’est pas l’objectif. L’objectif est d’essayer d’utiliser des stratégies ciblées pour interrompre les préjugés avant qu’ils ne perturbent le processus d’embauche ou la relation de travail.</a:t>
            </a:r>
          </a:p>
          <a:p>
            <a:pPr marL="0" indent="0" algn="l" rtl="0">
              <a:buNone/>
            </a:pPr>
            <a:endParaRPr lang="fr-ca" dirty="0"/>
          </a:p>
          <a:p>
            <a:pPr marL="0" indent="0" algn="l" rtl="0">
              <a:buNone/>
            </a:pPr>
            <a:r>
              <a:rPr lang="fr-ca" b="1" i="1" u="none" baseline="0" dirty="0"/>
              <a:t>[Consultez l’activité sur la diapositive suivante ou passez les deux diapositives suivantes]</a:t>
            </a:r>
          </a:p>
          <a:p>
            <a:pPr marL="0" indent="0" algn="l" rtl="0">
              <a:buNone/>
            </a:pPr>
            <a:endParaRPr lang="fr-ca" b="1" dirty="0"/>
          </a:p>
          <a:p>
            <a:pPr marL="0" indent="0" algn="l" rtl="0">
              <a:buNone/>
            </a:pPr>
            <a:r>
              <a:rPr lang="fr-ca" b="1" i="0" u="none" baseline="0" dirty="0"/>
              <a:t>Notes du conférencier sous forme de points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ca" b="0" i="0" u="none" baseline="0" dirty="0"/>
              <a:t>Les préjugés inconscients consistent à catégoriser instinctivement des personnes ou des choses sans en être conscient.</a:t>
            </a:r>
          </a:p>
          <a:p>
            <a:pPr marL="171450" indent="-171450" algn="l" rtl="0"/>
            <a:r>
              <a:rPr lang="fr-ca" b="0" i="0" u="none" baseline="0" dirty="0"/>
              <a:t>Tout le monde a des préjugés inconscients, ils sont naturels.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ca" b="0" i="0" u="none" baseline="0" dirty="0"/>
              <a:t>Notre objectif est d’essayer d’utiliser des stratégies ciblées pour interrompre les préjugés avant qu’ils ne perturbent le processus d’embauche ou la relation de travail.</a:t>
            </a:r>
          </a:p>
          <a:p>
            <a:pPr marL="171450" indent="-171450" algn="l" rtl="0"/>
            <a:r>
              <a:rPr lang="fr-ca" b="0" i="0" u="none" baseline="0" dirty="0"/>
              <a:t>Chez </a:t>
            </a:r>
            <a:r>
              <a:rPr lang="fr-ca" b="0" i="0" u="none" baseline="0" dirty="0">
                <a:solidFill>
                  <a:srgbClr val="FFC000"/>
                </a:solidFill>
                <a:sym typeface="Wingdings" panose="05000000000000000000" pitchFamily="2" charset="2"/>
              </a:rPr>
              <a:t></a:t>
            </a:r>
            <a:r>
              <a:rPr lang="fr-ca" b="1" i="0" u="none" baseline="0" dirty="0">
                <a:highlight>
                  <a:schemeClr val="accent4"/>
                </a:highlight>
              </a:rPr>
              <a:t>[insérez votre organisation]</a:t>
            </a:r>
            <a:r>
              <a:rPr lang="fr-ca" b="0" i="0" u="none" baseline="0" dirty="0"/>
              <a:t>, des ressources supplémentaires sont disponibles sur </a:t>
            </a:r>
            <a:r>
              <a:rPr lang="fr-ca" b="1" i="0" u="none" baseline="0" dirty="0"/>
              <a:t>[insérez l’emplacement ici]</a:t>
            </a:r>
            <a:r>
              <a:rPr lang="fr-ca" b="0" i="0" u="none" baseline="0" dirty="0"/>
              <a:t>.</a:t>
            </a:r>
          </a:p>
          <a:p>
            <a:pPr marL="171450" indent="-171450" algn="l" rtl="0"/>
            <a:endParaRPr lang="fr-ca" b="0" dirty="0"/>
          </a:p>
          <a:p>
            <a:pPr marL="0" indent="0" algn="l" rtl="0">
              <a:buNone/>
            </a:pPr>
            <a:endParaRPr lang="fr-ca" b="1" dirty="0"/>
          </a:p>
          <a:p>
            <a:pPr marL="0" indent="0" algn="l" rtl="0">
              <a:buNone/>
            </a:pPr>
            <a:r>
              <a:rPr lang="fr-ca" b="1" i="0" u="none" baseline="0" dirty="0"/>
              <a:t>Références :</a:t>
            </a:r>
          </a:p>
          <a:p>
            <a:pPr marL="0" indent="0" algn="l" rtl="0">
              <a:buNone/>
            </a:pPr>
            <a:r>
              <a:rPr lang="fr-ca" b="0" i="0" u="none" baseline="0" dirty="0"/>
              <a:t>Tiré de : </a:t>
            </a:r>
            <a:r>
              <a:rPr lang="fr-ca" b="0" i="0" u="sng" baseline="0" dirty="0">
                <a:solidFill>
                  <a:schemeClr val="hlink"/>
                </a:solidFill>
                <a:highlight>
                  <a:schemeClr val="accent4"/>
                </a:highlight>
                <a:hlinkClick r:id="rId3"/>
              </a:rPr>
              <a:t>https://www.linkedin.com/pulse/unconscious-bias-3-great-exercises-use-your-training-debra-stevens/</a:t>
            </a:r>
            <a:r>
              <a:rPr lang="fr-ca" b="0" i="0" u="none" baseline="0" dirty="0">
                <a:highlight>
                  <a:schemeClr val="accent4"/>
                </a:highlight>
              </a:rPr>
              <a:t> </a:t>
            </a:r>
          </a:p>
          <a:p>
            <a:pPr marL="0" indent="0" algn="l" rtl="0">
              <a:buNone/>
            </a:pPr>
            <a:endParaRPr lang="fr-ca" b="1" dirty="0"/>
          </a:p>
          <a:p>
            <a:pPr marL="0" indent="0" algn="l" rtl="0">
              <a:buNone/>
            </a:pPr>
            <a:r>
              <a:rPr lang="fr-ca" b="0" i="0" u="none" baseline="0" dirty="0"/>
              <a:t>Ressources externes : </a:t>
            </a:r>
            <a:r>
              <a:rPr lang="fr-ca" b="0" i="0" u="sng" baseline="0" dirty="0">
                <a:solidFill>
                  <a:schemeClr val="hlink"/>
                </a:solidFill>
                <a:hlinkClick r:id="rId4"/>
              </a:rPr>
              <a:t>https://creativeequitytoolkit.org/topic/organisational-culture/unconscious-bias/</a:t>
            </a:r>
            <a:r>
              <a:rPr lang="fr-ca" b="0" i="0" u="none" baseline="0" dirty="0"/>
              <a:t> Collection australienne de ressources sur le thème et réflexions autour des préjugés inconscients. </a:t>
            </a:r>
          </a:p>
          <a:p>
            <a:pPr marL="0" indent="0" algn="l" rtl="0">
              <a:buClr>
                <a:schemeClr val="dk1"/>
              </a:buClr>
              <a:buNone/>
            </a:pPr>
            <a:endParaRPr lang="fr-ca" dirty="0"/>
          </a:p>
          <a:p>
            <a:pPr marL="0" indent="0" algn="l" rtl="0">
              <a:buClr>
                <a:schemeClr val="dk1"/>
              </a:buClr>
              <a:buNone/>
            </a:pPr>
            <a:r>
              <a:rPr lang="fr-ca" b="0" i="0" u="none" baseline="0" dirty="0"/>
              <a:t>Ressource organisationnelle : référence si vous avez </a:t>
            </a:r>
            <a:r>
              <a:rPr lang="fr-ca" b="0" i="0" u="none" baseline="0" dirty="0">
                <a:solidFill>
                  <a:srgbClr val="FFC000"/>
                </a:solidFill>
                <a:sym typeface="Wingdings" panose="05000000000000000000" pitchFamily="2" charset="2"/>
              </a:rPr>
              <a:t></a:t>
            </a:r>
            <a:r>
              <a:rPr lang="fr-ca" b="0" i="0" u="none" baseline="0" dirty="0"/>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p3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Clr>
                <a:schemeClr val="dk1"/>
              </a:buClr>
              <a:buNone/>
            </a:pPr>
            <a:r>
              <a:rPr lang="fr-ca" b="1" i="0" u="none" baseline="0" dirty="0">
                <a:solidFill>
                  <a:schemeClr val="dk1"/>
                </a:solidFill>
              </a:rPr>
              <a:t>ACTIVITÉ FACULTATIVE</a:t>
            </a:r>
            <a:endParaRPr lang="fr-ca" dirty="0">
              <a:solidFill>
                <a:schemeClr val="dk1"/>
              </a:solidFill>
            </a:endParaRPr>
          </a:p>
          <a:p>
            <a:pPr marL="0" indent="0" algn="l" rtl="0">
              <a:buNone/>
            </a:pPr>
            <a:endParaRPr lang="fr-ca" dirty="0">
              <a:solidFill>
                <a:schemeClr val="dk1"/>
              </a:solidFill>
            </a:endParaRPr>
          </a:p>
          <a:p>
            <a:pPr marL="0" indent="0" algn="l" rtl="0">
              <a:buNone/>
            </a:pPr>
            <a:r>
              <a:rPr lang="fr-ca" b="1" i="0" u="none" baseline="0" dirty="0">
                <a:solidFill>
                  <a:schemeClr val="dk1"/>
                </a:solidFill>
              </a:rPr>
              <a:t>Notes complètes de l’animateur :</a:t>
            </a:r>
          </a:p>
          <a:p>
            <a:pPr marL="0" indent="0" algn="l" rtl="0">
              <a:buClr>
                <a:schemeClr val="dk1"/>
              </a:buClr>
              <a:buNone/>
            </a:pPr>
            <a:r>
              <a:rPr lang="fr-ca" b="0" i="0" u="none" baseline="0" dirty="0">
                <a:solidFill>
                  <a:schemeClr val="dk1"/>
                </a:solidFill>
              </a:rPr>
              <a:t>Faisons une petite activité. </a:t>
            </a:r>
          </a:p>
          <a:p>
            <a:pPr marL="0" indent="0" algn="l" rtl="0">
              <a:buClr>
                <a:schemeClr val="dk1"/>
              </a:buClr>
              <a:buNone/>
            </a:pPr>
            <a:endParaRPr lang="fr-ca" dirty="0">
              <a:solidFill>
                <a:schemeClr val="dk1"/>
              </a:solidFill>
            </a:endParaRPr>
          </a:p>
          <a:p>
            <a:pPr marL="0" indent="0" algn="l" rtl="0">
              <a:buClr>
                <a:schemeClr val="dk1"/>
              </a:buClr>
              <a:buNone/>
            </a:pPr>
            <a:r>
              <a:rPr lang="fr-ca" b="0" i="0" u="none" baseline="0" dirty="0">
                <a:solidFill>
                  <a:schemeClr val="dk1"/>
                </a:solidFill>
              </a:rPr>
              <a:t>Lorsqu’on vous a dit que vous participiez aujourd’hui à une formation sur les pratiques d’emploi inclusives en matière de handicap, comment imaginiez-vous ce que vous alliez apprendre? </a:t>
            </a:r>
          </a:p>
          <a:p>
            <a:pPr marL="0" indent="0" algn="l" rtl="0">
              <a:buClr>
                <a:schemeClr val="dk1"/>
              </a:buClr>
              <a:buNone/>
            </a:pPr>
            <a:endParaRPr lang="fr-ca" dirty="0">
              <a:solidFill>
                <a:schemeClr val="dk1"/>
              </a:solidFill>
            </a:endParaRPr>
          </a:p>
          <a:p>
            <a:pPr marL="0" indent="0" algn="l" rtl="0">
              <a:buClr>
                <a:schemeClr val="dk1"/>
              </a:buClr>
              <a:buNone/>
            </a:pPr>
            <a:r>
              <a:rPr lang="fr-ca" b="0" i="0" u="none" baseline="0" dirty="0">
                <a:solidFill>
                  <a:schemeClr val="dk1"/>
                </a:solidFill>
              </a:rPr>
              <a:t>– Notez une peur que vous avez eue (rationnelle ou irrationnelle).</a:t>
            </a:r>
          </a:p>
          <a:p>
            <a:pPr marL="0" indent="0" algn="l" rtl="0">
              <a:buClr>
                <a:schemeClr val="dk1"/>
              </a:buClr>
              <a:buNone/>
            </a:pPr>
            <a:endParaRPr lang="fr-ca" dirty="0">
              <a:solidFill>
                <a:schemeClr val="dk1"/>
              </a:solidFill>
            </a:endParaRPr>
          </a:p>
          <a:p>
            <a:pPr marL="0" indent="0" algn="l" rtl="0">
              <a:buClr>
                <a:schemeClr val="dk1"/>
              </a:buClr>
              <a:buNone/>
            </a:pPr>
            <a:r>
              <a:rPr lang="fr-ca" b="0" i="0" u="none" baseline="0" dirty="0">
                <a:solidFill>
                  <a:schemeClr val="dk1"/>
                </a:solidFill>
              </a:rPr>
              <a:t>– Notez une expérience d’inclusion des personnes en situation de handicap dans le milieu de travail qui a façonné votre point de vue de manière positive ou négative.</a:t>
            </a:r>
          </a:p>
          <a:p>
            <a:pPr marL="0" indent="0" algn="l" rtl="0">
              <a:buClr>
                <a:schemeClr val="dk1"/>
              </a:buClr>
              <a:buNone/>
            </a:pPr>
            <a:endParaRPr lang="fr-ca" dirty="0">
              <a:solidFill>
                <a:schemeClr val="dk1"/>
              </a:solidFill>
            </a:endParaRPr>
          </a:p>
          <a:p>
            <a:pPr marL="0" indent="0" algn="l" rtl="0">
              <a:buClr>
                <a:schemeClr val="dk1"/>
              </a:buClr>
              <a:buNone/>
            </a:pPr>
            <a:r>
              <a:rPr lang="fr-ca" b="0" i="0" u="none" baseline="0" dirty="0">
                <a:solidFill>
                  <a:schemeClr val="dk1"/>
                </a:solidFill>
              </a:rPr>
              <a:t>&lt;Accordez 1 à 2 minutes pour la discussion.&gt;</a:t>
            </a:r>
          </a:p>
          <a:p>
            <a:pPr marL="0" indent="0" algn="l" rtl="0">
              <a:buClr>
                <a:schemeClr val="dk1"/>
              </a:buClr>
              <a:buNone/>
            </a:pPr>
            <a:endParaRPr lang="fr-ca" dirty="0">
              <a:solidFill>
                <a:schemeClr val="dk1"/>
              </a:solidFill>
            </a:endParaRPr>
          </a:p>
          <a:p>
            <a:pPr marL="0" indent="0" algn="l" rtl="0">
              <a:buClr>
                <a:schemeClr val="dk1"/>
              </a:buClr>
              <a:buNone/>
            </a:pPr>
            <a:r>
              <a:rPr lang="fr-ca" b="0" i="0" u="none" baseline="0" dirty="0">
                <a:solidFill>
                  <a:schemeClr val="dk1"/>
                </a:solidFill>
              </a:rPr>
              <a:t>Y a-t-il quelqu’un qui souhaite partager ses réponses?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a:extLst>
            <a:ext uri="{FF2B5EF4-FFF2-40B4-BE49-F238E27FC236}">
              <a16:creationId xmlns:a16="http://schemas.microsoft.com/office/drawing/2014/main" id="{FA5293D7-C8C3-4845-1342-FC91537C9B0E}"/>
            </a:ext>
          </a:extLst>
        </p:cNvPr>
        <p:cNvGrpSpPr/>
        <p:nvPr/>
      </p:nvGrpSpPr>
      <p:grpSpPr>
        <a:xfrm>
          <a:off x="0" y="0"/>
          <a:ext cx="0" cy="0"/>
          <a:chOff x="0" y="0"/>
          <a:chExt cx="0" cy="0"/>
        </a:xfrm>
      </p:grpSpPr>
      <p:sp>
        <p:nvSpPr>
          <p:cNvPr id="546" name="Google Shape;546;p33:notes">
            <a:extLst>
              <a:ext uri="{FF2B5EF4-FFF2-40B4-BE49-F238E27FC236}">
                <a16:creationId xmlns:a16="http://schemas.microsoft.com/office/drawing/2014/main" id="{8614AB13-AFCA-2A0B-0920-C20993047089}"/>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33:notes">
            <a:extLst>
              <a:ext uri="{FF2B5EF4-FFF2-40B4-BE49-F238E27FC236}">
                <a16:creationId xmlns:a16="http://schemas.microsoft.com/office/drawing/2014/main" id="{AD708985-1445-A01B-B5FD-F78EDA1075DF}"/>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Clr>
                <a:schemeClr val="dk1"/>
              </a:buClr>
              <a:buNone/>
            </a:pPr>
            <a:r>
              <a:rPr lang="fr-ca" b="1" i="0" u="none" baseline="0" dirty="0">
                <a:solidFill>
                  <a:schemeClr val="dk1"/>
                </a:solidFill>
              </a:rPr>
              <a:t>Notes complètes de l’animateur :</a:t>
            </a:r>
          </a:p>
          <a:p>
            <a:pPr marL="0" indent="0" algn="l" rtl="0">
              <a:buClr>
                <a:schemeClr val="dk1"/>
              </a:buClr>
              <a:buNone/>
            </a:pPr>
            <a:r>
              <a:rPr lang="fr-ca" b="0" i="0" u="none" baseline="0" dirty="0">
                <a:solidFill>
                  <a:schemeClr val="dk1"/>
                </a:solidFill>
              </a:rPr>
              <a:t>La bonne nouvelle, c’est qu’une réaction initiale ne détermine pas tout. Nous avons tous des préjugés inconscients, et nous avons tous la capacité de les examiner et d’agir avec logique, avec des faits et avec de l’empathie. Au cours de la séance d’aujourd’hui, nous aimerions parler de la manière dont nous pouvons dissiper nos préjugés inconscients à l’aide de faits et de pratiques. </a:t>
            </a:r>
          </a:p>
          <a:p>
            <a:pPr marL="0" indent="0" algn="l" rtl="0">
              <a:buNone/>
            </a:pPr>
            <a:endParaRPr lang="fr-ca" b="0" dirty="0"/>
          </a:p>
          <a:p>
            <a:pPr marL="0" indent="0" algn="l" rtl="0">
              <a:buNone/>
            </a:pPr>
            <a:endParaRPr lang="fr-ca" b="1" dirty="0"/>
          </a:p>
          <a:p>
            <a:pPr marL="0" indent="0" algn="l" rtl="0">
              <a:buNone/>
            </a:pPr>
            <a:r>
              <a:rPr lang="fr-ca" b="1" i="0" u="none" baseline="0" dirty="0"/>
              <a:t>Références :</a:t>
            </a:r>
          </a:p>
          <a:p>
            <a:pPr marL="0" indent="0" algn="l" rtl="0">
              <a:buNone/>
            </a:pPr>
            <a:r>
              <a:rPr lang="fr-ca" b="0" i="0" u="none" baseline="0" dirty="0"/>
              <a:t>Tiré de : </a:t>
            </a:r>
            <a:r>
              <a:rPr lang="fr-ca" b="0" i="0" u="sng" baseline="0" dirty="0">
                <a:solidFill>
                  <a:schemeClr val="hlink"/>
                </a:solidFill>
                <a:highlight>
                  <a:schemeClr val="accent4"/>
                </a:highlight>
                <a:hlinkClick r:id="rId3"/>
              </a:rPr>
              <a:t>https://www.linkedin.com/pulse/unconscious-bias-3-great-exercises-use-your-training-debra-stevens/</a:t>
            </a:r>
            <a:r>
              <a:rPr lang="fr-ca" b="0" i="0" u="none" baseline="0" dirty="0">
                <a:highlight>
                  <a:schemeClr val="accent4"/>
                </a:highlight>
              </a:rPr>
              <a:t> </a:t>
            </a:r>
          </a:p>
          <a:p>
            <a:pPr marL="0" indent="0" algn="l" rtl="0">
              <a:buNone/>
            </a:pPr>
            <a:endParaRPr lang="fr-ca" b="1" dirty="0"/>
          </a:p>
          <a:p>
            <a:pPr marL="0" indent="0" algn="l" rtl="0">
              <a:buNone/>
            </a:pPr>
            <a:r>
              <a:rPr lang="fr-ca" b="0" i="0" u="none" baseline="0" dirty="0"/>
              <a:t>Ressources externes : </a:t>
            </a:r>
            <a:r>
              <a:rPr lang="fr-ca" b="0" i="0" u="sng" baseline="0" dirty="0">
                <a:solidFill>
                  <a:schemeClr val="hlink"/>
                </a:solidFill>
                <a:hlinkClick r:id="rId4"/>
              </a:rPr>
              <a:t>https://creativeequitytoolkit.org/topic/organisational-culture/unconscious-bias/</a:t>
            </a:r>
            <a:r>
              <a:rPr lang="fr-ca" b="0" i="0" u="none" baseline="0" dirty="0"/>
              <a:t> Collection australienne de ressources sur le thème et réflexions autour des préjugés inconscients. </a:t>
            </a:r>
          </a:p>
          <a:p>
            <a:pPr marL="0" indent="0" algn="l" rtl="0">
              <a:buClr>
                <a:schemeClr val="dk1"/>
              </a:buClr>
              <a:buNone/>
            </a:pPr>
            <a:endParaRPr lang="fr-ca" dirty="0"/>
          </a:p>
          <a:p>
            <a:pPr marL="0" indent="0" algn="l" rtl="0">
              <a:buClr>
                <a:schemeClr val="dk1"/>
              </a:buClr>
              <a:buNone/>
            </a:pPr>
            <a:r>
              <a:rPr lang="fr-ca" b="0" i="0" u="none" baseline="0" dirty="0"/>
              <a:t>Ressource organisationnelle : référence si vous avez </a:t>
            </a:r>
            <a:r>
              <a:rPr lang="fr-ca" b="0" i="0" u="none" baseline="0" dirty="0">
                <a:solidFill>
                  <a:srgbClr val="FFC000"/>
                </a:solidFill>
                <a:sym typeface="Wingdings" panose="05000000000000000000" pitchFamily="2" charset="2"/>
              </a:rPr>
              <a:t></a:t>
            </a:r>
            <a:r>
              <a:rPr lang="fr-ca" b="0" i="0" u="none" baseline="0" dirty="0"/>
              <a:t> </a:t>
            </a:r>
          </a:p>
        </p:txBody>
      </p:sp>
    </p:spTree>
    <p:extLst>
      <p:ext uri="{BB962C8B-B14F-4D97-AF65-F5344CB8AC3E}">
        <p14:creationId xmlns:p14="http://schemas.microsoft.com/office/powerpoint/2010/main" val="1561617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2e4075aa84_0_5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2e4075aa84_0_54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b="1" i="0" u="none" baseline="0" dirty="0"/>
              <a:t>Notes complètes de l’animateur :</a:t>
            </a:r>
          </a:p>
          <a:p>
            <a:pPr marL="0" indent="0" algn="l" rtl="0">
              <a:buNone/>
            </a:pPr>
            <a:r>
              <a:rPr lang="fr-ca" b="0" i="0" u="none" baseline="0" dirty="0"/>
              <a:t>Pour en revenir à la question qui nous occupe, comment pouvons-nous mettre en relation les demandeurs d’emploi et les employés en situation de handicap avec la main-d’œuvre et maintenir des pratiques d’emploi inclusives en matière de handicap pour notre personnel? </a:t>
            </a:r>
          </a:p>
          <a:p>
            <a:pPr marL="0" indent="0" algn="l" rtl="0">
              <a:buNone/>
            </a:pPr>
            <a:endParaRPr lang="fr-ca" dirty="0"/>
          </a:p>
          <a:p>
            <a:pPr marL="0" indent="0" algn="l" rtl="0">
              <a:buNone/>
            </a:pPr>
            <a:r>
              <a:rPr lang="fr-ca" b="0" i="0" u="none" baseline="0" dirty="0"/>
              <a:t>Tout au long de cette formation, nous présenterons des informations et des ressources qui nous aideront à répondre à cette question.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2e4075aa84_0_56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2e4075aa84_0_56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t>Notes complètes de l’animateur :</a:t>
            </a:r>
          </a:p>
          <a:p>
            <a:pPr marL="0" indent="0" algn="l" rtl="0">
              <a:buNone/>
            </a:pPr>
            <a:r>
              <a:rPr lang="fr-ca" b="0" i="0" u="none" baseline="0" dirty="0"/>
              <a:t>L’embauche est le processus par lequel nous attirons, sélectionnons et employons des individus en fonction des postes ou des besoins de notre organisation et comprend des éléments tels que les avis de postes à pourvoir, les entrevues avec les candidats et, en définitive, la sélection du candidat possédant les qualités, les compétences et les attitudes nécessaires à la réalisation du travail.</a:t>
            </a:r>
            <a:endParaRPr lang="fr-ca"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fr-FR" b="1" i="0" u="none" baseline="0" dirty="0"/>
              <a:t>Autres notes : </a:t>
            </a:r>
            <a:endParaRPr lang="fr-FR" dirty="0"/>
          </a:p>
          <a:p>
            <a:pPr marL="0" lvl="0" indent="0" algn="l" rtl="0">
              <a:lnSpc>
                <a:spcPct val="100000"/>
              </a:lnSpc>
              <a:spcBef>
                <a:spcPts val="0"/>
              </a:spcBef>
              <a:spcAft>
                <a:spcPts val="0"/>
              </a:spcAft>
              <a:buSzPts val="1100"/>
              <a:buNone/>
            </a:pPr>
            <a:r>
              <a:rPr lang="fr-FR" b="0" i="0" u="none" baseline="0" dirty="0"/>
              <a:t>Veuillez remercier le gouvernement de l’Ontario pour la déclaration suivante :</a:t>
            </a:r>
            <a:endParaRPr lang="fr-FR" dirty="0"/>
          </a:p>
          <a:p>
            <a:pPr marL="0" lvl="0" indent="0" algn="l" rtl="0">
              <a:lnSpc>
                <a:spcPct val="100000"/>
              </a:lnSpc>
              <a:spcBef>
                <a:spcPts val="0"/>
              </a:spcBef>
              <a:spcAft>
                <a:spcPts val="0"/>
              </a:spcAft>
              <a:buSzPts val="1100"/>
              <a:buNone/>
            </a:pPr>
            <a:r>
              <a:rPr lang="fr-FR" b="0" i="0" u="none" baseline="0" dirty="0"/>
              <a:t>« La création de cette formation a été financée par le gouvernement de l’Ontario et Holland Bloorview Kids Rehabilitation Hospital Fondation. »</a:t>
            </a:r>
            <a:endParaRPr lang="fr-F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2e4075aa84_0_57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g32e4075aa84_0_573: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1" i="0" u="none" baseline="0" dirty="0"/>
              <a:t>Notes complètes de l’animateur :</a:t>
            </a:r>
          </a:p>
          <a:p>
            <a:pPr marL="0" indent="0" algn="l" rtl="0">
              <a:buNone/>
            </a:pPr>
            <a:r>
              <a:rPr lang="fr-ca" b="0" i="0" u="none" baseline="0" dirty="0"/>
              <a:t>Aujourd’hui, nous allons aborder quelques éléments de l’embauche, dont le recrutement, les entrevues et la sélection des candidats.</a:t>
            </a:r>
          </a:p>
          <a:p>
            <a:pPr marL="0" indent="0" algn="l" rtl="0">
              <a:buNone/>
            </a:pPr>
            <a:endParaRPr lang="fr-ca" dirty="0"/>
          </a:p>
          <a:p>
            <a:pPr marL="0" indent="0" algn="l" rtl="0">
              <a:buNone/>
            </a:pPr>
            <a:r>
              <a:rPr lang="fr-ca" b="0" i="0" u="none" baseline="0" dirty="0"/>
              <a:t>Les processus d’embauche comprennent également d’autres éléments, tels que la détermination d’un besoin ou d’un poste à pourvoir, l’exploration de la dynamique de l’équipe et des besoins.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2a569eb0e1_0_3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2a569eb0e1_0_32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793"/>
              </a:spcBef>
              <a:spcAft>
                <a:spcPts val="0"/>
              </a:spcAft>
              <a:buClr>
                <a:schemeClr val="dk1"/>
              </a:buClr>
              <a:buSzPts val="1100"/>
              <a:buFont typeface="Arial"/>
              <a:buNone/>
              <a:tabLst/>
              <a:defRPr/>
            </a:pPr>
            <a:r>
              <a:rPr lang="fr-ca" sz="1100" b="1" i="0" u="none" baseline="0" dirty="0"/>
              <a:t>Notes complètes de l’animateur :</a:t>
            </a:r>
          </a:p>
          <a:p>
            <a:pPr marL="0" indent="0" algn="l" rtl="0">
              <a:spcBef>
                <a:spcPts val="793"/>
              </a:spcBef>
              <a:buClr>
                <a:schemeClr val="dk1"/>
              </a:buClr>
              <a:buNone/>
            </a:pPr>
            <a:r>
              <a:rPr lang="fr-ca" sz="1100" b="0" i="0" u="none" baseline="0" dirty="0">
                <a:solidFill>
                  <a:srgbClr val="4C4C4E"/>
                </a:solidFill>
              </a:rPr>
              <a:t>Les demandeurs d’emploi en situation de handicap peuvent être confrontés à de multiples obstacles dans les systèmes de recrutement et éprouver des difficultés à arriver jusqu’à la phase d’entrevue.  Les candidats en situation de handicap peuvent également être dissuadés de présenter leur candidature, parce qu’ils ont l’impression de ne pas répondre à toutes les exigences et à toutes les qualifications énumérées dans l’avis de poste à pourvoir.  L’élimination des obstacles dans le processus de candidature est une mesure qui profiterait à tous les demandeurs d’emploi. </a:t>
            </a:r>
          </a:p>
          <a:p>
            <a:pPr marL="0" indent="0" algn="l" rtl="0">
              <a:buNone/>
            </a:pPr>
            <a:endParaRPr lang="fr-ca" sz="1100" dirty="0"/>
          </a:p>
          <a:p>
            <a:pPr marL="0" indent="0" algn="l" rtl="0">
              <a:spcBef>
                <a:spcPts val="1269"/>
              </a:spcBef>
              <a:spcAft>
                <a:spcPts val="1269"/>
              </a:spcAft>
              <a:buClr>
                <a:schemeClr val="dk1"/>
              </a:buClr>
              <a:buNone/>
            </a:pPr>
            <a:r>
              <a:rPr lang="fr-ca" sz="1100" b="0" i="0" u="none" baseline="0" dirty="0">
                <a:solidFill>
                  <a:srgbClr val="4C4C4E"/>
                </a:solidFill>
              </a:rPr>
              <a:t>Les leaders humains du secteur de la santé déclarent vouloir adopter des pratiques de recrutement plus inclusives; cependant, ils se heurtent souvent à des obstacles tels que l’absence de structures organisationnelles, de processus et de politiques favorisant le recrutement inclusif, le manque d’adhésion, d’engagement et de responsabilité de la part de la haute direction, ainsi que les idées fausses et les attitudes à l’égard des compétences et des capacités des personnes en situation de handicap. Les leaders humains ont également fait part de leurs craintes de prendre une mauvaise décision en matière d’embauche parce que la sécurité, la qualité et le rendement des patients sont essentiels et qu’il existe une forte probabilité que des situations à haut risque se produisent dans les soins aux patients, ainsi que des conséquences potentielles graves des erreurs (la vie et le bien-être des clients sont en jeu). Enfin, les leaders humains peuvent se sentir mal à l’aise à l’idée d’aborder le sujet du handicap avec un candidat et craindre de dire ce qu’il ne faut pas ou de poser la mauvaise question.</a:t>
            </a:r>
          </a:p>
          <a:p>
            <a:pPr marL="0" indent="0" algn="l" rtl="0">
              <a:spcBef>
                <a:spcPts val="1269"/>
              </a:spcBef>
              <a:spcAft>
                <a:spcPts val="1269"/>
              </a:spcAft>
              <a:buClr>
                <a:schemeClr val="dk1"/>
              </a:buClr>
              <a:buNone/>
            </a:pPr>
            <a:endParaRPr lang="fr-ca" sz="1100" dirty="0">
              <a:solidFill>
                <a:srgbClr val="4C4C4E"/>
              </a:solidFill>
            </a:endParaRPr>
          </a:p>
          <a:p>
            <a:pPr marL="0" indent="0" algn="l" rtl="0">
              <a:spcBef>
                <a:spcPts val="1269"/>
              </a:spcBef>
              <a:spcAft>
                <a:spcPts val="1269"/>
              </a:spcAft>
              <a:buClr>
                <a:schemeClr val="dk1"/>
              </a:buClr>
              <a:buNone/>
            </a:pPr>
            <a:r>
              <a:rPr lang="fr-ca" sz="1100" b="1" i="0" u="none" baseline="0" dirty="0">
                <a:solidFill>
                  <a:srgbClr val="4C4C4E"/>
                </a:solidFill>
              </a:rPr>
              <a:t>Notes du conférencier sous forme de points :</a:t>
            </a:r>
            <a:endParaRPr lang="fr-ca" sz="1100" b="0" dirty="0">
              <a:solidFill>
                <a:srgbClr val="4C4C4E"/>
              </a:solidFill>
            </a:endParaRPr>
          </a:p>
          <a:p>
            <a:pPr marL="171450" indent="-171450" algn="l" rtl="0">
              <a:spcBef>
                <a:spcPts val="1269"/>
              </a:spcBef>
              <a:spcAft>
                <a:spcPts val="1269"/>
              </a:spcAft>
              <a:buClr>
                <a:schemeClr val="dk1"/>
              </a:buClr>
            </a:pPr>
            <a:r>
              <a:rPr lang="fr-ca" sz="1100" b="0" i="0" u="none" baseline="0" dirty="0"/>
              <a:t>Les demandeurs d’emploi en situation de handicap :</a:t>
            </a:r>
          </a:p>
          <a:p>
            <a:pPr marL="628650" lvl="1" indent="-171450" algn="l" rtl="0">
              <a:spcBef>
                <a:spcPts val="1269"/>
              </a:spcBef>
              <a:spcAft>
                <a:spcPts val="1269"/>
              </a:spcAft>
              <a:buClr>
                <a:schemeClr val="dk1"/>
              </a:buClr>
            </a:pPr>
            <a:r>
              <a:rPr lang="fr-ca" sz="1100" b="0" i="0" u="none" baseline="0" dirty="0"/>
              <a:t>sont confrontés à de multiples obstacles dans les systèmes de recrutement; </a:t>
            </a:r>
          </a:p>
          <a:p>
            <a:pPr marL="628650" lvl="1" indent="-171450" algn="l" rtl="0">
              <a:spcBef>
                <a:spcPts val="1269"/>
              </a:spcBef>
              <a:spcAft>
                <a:spcPts val="1269"/>
              </a:spcAft>
              <a:buClr>
                <a:schemeClr val="dk1"/>
              </a:buClr>
            </a:pPr>
            <a:r>
              <a:rPr lang="fr-ca" sz="1100" b="0" i="0" u="none" baseline="0" dirty="0"/>
              <a:t>éprouvent des difficultés à arriver jusqu’à la phase d’entrevue;</a:t>
            </a:r>
          </a:p>
          <a:p>
            <a:pPr marL="628650" lvl="1" indent="-171450" algn="l" rtl="0">
              <a:spcBef>
                <a:spcPts val="1269"/>
              </a:spcBef>
              <a:spcAft>
                <a:spcPts val="1269"/>
              </a:spcAft>
              <a:buClr>
                <a:schemeClr val="dk1"/>
              </a:buClr>
            </a:pPr>
            <a:r>
              <a:rPr lang="fr-ca" sz="1100" b="0" i="0" u="none" baseline="0" dirty="0"/>
              <a:t>se sentent dissuadés de présenter leur candidature lorsqu’ils ne répondent pas à toutes les exigences et à toutes les qualifications énumérées dans l’avis de poste à pourvoir;</a:t>
            </a:r>
          </a:p>
          <a:p>
            <a:pPr marL="628650" lvl="1" indent="-171450" algn="l" rtl="0">
              <a:spcBef>
                <a:spcPts val="1269"/>
              </a:spcBef>
              <a:spcAft>
                <a:spcPts val="1269"/>
              </a:spcAft>
              <a:buClr>
                <a:schemeClr val="dk1"/>
              </a:buClr>
            </a:pPr>
            <a:r>
              <a:rPr lang="fr-ca" sz="1100" b="0" i="0" u="none" baseline="0" dirty="0"/>
              <a:t>l’élimination des obstacles dans le processus de candidature est une mesure qui profiterait à tous les demandeurs d’emploi.</a:t>
            </a:r>
          </a:p>
          <a:p>
            <a:pPr marL="171450" indent="-171450" algn="l" rtl="0">
              <a:spcBef>
                <a:spcPts val="1269"/>
              </a:spcBef>
              <a:spcAft>
                <a:spcPts val="1269"/>
              </a:spcAft>
              <a:buClr>
                <a:schemeClr val="dk1"/>
              </a:buClr>
            </a:pPr>
            <a:r>
              <a:rPr lang="fr-ca" sz="1100" b="0" i="0" u="none" baseline="0" dirty="0"/>
              <a:t>Leaders humains du secteur de la santé :</a:t>
            </a:r>
          </a:p>
          <a:p>
            <a:pPr marL="628650" lvl="1" indent="-171450" algn="l" rtl="0">
              <a:spcBef>
                <a:spcPts val="1269"/>
              </a:spcBef>
              <a:spcAft>
                <a:spcPts val="1269"/>
              </a:spcAft>
              <a:buClr>
                <a:schemeClr val="dk1"/>
              </a:buClr>
            </a:pPr>
            <a:r>
              <a:rPr lang="fr-ca" sz="1100" b="0" i="0" u="none" baseline="0" dirty="0"/>
              <a:t>souhaitent s’engager dans des pratiques d’embauche plus inclusives;</a:t>
            </a:r>
          </a:p>
          <a:p>
            <a:pPr marL="628650" lvl="1" indent="-171450" algn="l" rtl="0">
              <a:spcBef>
                <a:spcPts val="1269"/>
              </a:spcBef>
              <a:spcAft>
                <a:spcPts val="1269"/>
              </a:spcAft>
              <a:buClr>
                <a:schemeClr val="dk1"/>
              </a:buClr>
            </a:pPr>
            <a:r>
              <a:rPr lang="fr-ca" sz="1100" b="0" i="0" u="none" baseline="0" dirty="0"/>
              <a:t>sont confrontés à des obstacles à l’embauche inclusive, tels que l’absence de structures organisationnelles, de processus et de politiques favorisant l’embauche inclusive, le manque d’adhésion, d’engagement et de responsabilité de la part de la haute direction;</a:t>
            </a:r>
          </a:p>
          <a:p>
            <a:pPr marL="628650" lvl="1" indent="-171450" algn="l" rtl="0">
              <a:spcBef>
                <a:spcPts val="1269"/>
              </a:spcBef>
              <a:spcAft>
                <a:spcPts val="1269"/>
              </a:spcAft>
              <a:buClr>
                <a:schemeClr val="dk1"/>
              </a:buClr>
            </a:pPr>
            <a:r>
              <a:rPr lang="fr-ca" sz="1100" b="0" i="0" u="none" baseline="0" dirty="0"/>
              <a:t>se heurtent à de idées fausses et à des attitudes négatives à l’égard des compétences et des capacités des personnes en situation de handicap;</a:t>
            </a:r>
          </a:p>
          <a:p>
            <a:pPr marL="628650" lvl="1" indent="-171450" algn="l" rtl="0">
              <a:spcBef>
                <a:spcPts val="1269"/>
              </a:spcBef>
              <a:spcAft>
                <a:spcPts val="1269"/>
              </a:spcAft>
              <a:buClr>
                <a:schemeClr val="dk1"/>
              </a:buClr>
            </a:pPr>
            <a:r>
              <a:rPr lang="fr-ca" sz="1100" b="0" i="0" u="none" baseline="0" dirty="0"/>
              <a:t>craignent de prendre une mauvaise décision en matière d’embauche en raison des situations à haut risque dans le domaine des soins aux patients et des conséquences potentielles graves des erreurs; </a:t>
            </a:r>
          </a:p>
          <a:p>
            <a:pPr marL="628650" lvl="1" indent="-171450" algn="l" rtl="0">
              <a:spcBef>
                <a:spcPts val="1269"/>
              </a:spcBef>
              <a:spcAft>
                <a:spcPts val="1269"/>
              </a:spcAft>
              <a:buClr>
                <a:schemeClr val="dk1"/>
              </a:buClr>
            </a:pPr>
            <a:r>
              <a:rPr lang="fr-ca" sz="1100" b="0" i="0" u="none" baseline="0" dirty="0"/>
              <a:t>se sentent mal à l’aise à l’idée d’aborder le sujet du handicap avec un candidat et craignent de dire ce qu’il ne faut pas ou de poser la mauvaise question.</a:t>
            </a:r>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2a569eb0e1_0_16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32a569eb0e1_0_16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1269"/>
              </a:spcBef>
              <a:buClr>
                <a:schemeClr val="dk1"/>
              </a:buClr>
              <a:buSzPts val="275"/>
              <a:buNone/>
            </a:pPr>
            <a:r>
              <a:rPr lang="fr-ca" sz="1400" b="1" i="0" u="none" baseline="0" dirty="0">
                <a:solidFill>
                  <a:srgbClr val="4C4C4E"/>
                </a:solidFill>
              </a:rPr>
              <a:t>Notes complètes de l’animateur :</a:t>
            </a:r>
          </a:p>
          <a:p>
            <a:pPr marL="0" indent="0" algn="l" rtl="0">
              <a:lnSpc>
                <a:spcPct val="90000"/>
              </a:lnSpc>
              <a:spcBef>
                <a:spcPts val="1269"/>
              </a:spcBef>
              <a:buClr>
                <a:schemeClr val="dk1"/>
              </a:buClr>
              <a:buSzPts val="275"/>
              <a:buNone/>
            </a:pPr>
            <a:r>
              <a:rPr lang="fr-ca" sz="1400" b="0" i="0" u="none" baseline="0" dirty="0">
                <a:solidFill>
                  <a:srgbClr val="4C4C4E"/>
                </a:solidFill>
              </a:rPr>
              <a:t>Commençons notre discussion sur le recrutement et l’embauche par un exemple de meilleure pratique en matière de recrutement et d’embauche inclusifs. Ce cas provient du Centre de toxicomanie et de santé mentale (CAMH).  Écoutons ce que John a à dire, puis discutons de la manière dont nous pouvons prendre en compte certains des enseignements tirés pour notre propre organisation. </a:t>
            </a:r>
          </a:p>
          <a:p>
            <a:pPr marL="0" indent="0" algn="l" rtl="0">
              <a:lnSpc>
                <a:spcPct val="90000"/>
              </a:lnSpc>
              <a:spcBef>
                <a:spcPts val="1269"/>
              </a:spcBef>
              <a:buClr>
                <a:schemeClr val="dk1"/>
              </a:buClr>
              <a:buSzPts val="275"/>
              <a:buNone/>
            </a:pPr>
            <a:endParaRPr lang="fr-ca" sz="1400" b="1" dirty="0">
              <a:solidFill>
                <a:srgbClr val="4C4C4E"/>
              </a:solidFill>
            </a:endParaRPr>
          </a:p>
          <a:p>
            <a:pPr marL="0" indent="0" algn="l" rtl="0">
              <a:lnSpc>
                <a:spcPct val="90000"/>
              </a:lnSpc>
              <a:spcBef>
                <a:spcPts val="1269"/>
              </a:spcBef>
              <a:buClr>
                <a:schemeClr val="dk1"/>
              </a:buClr>
              <a:buSzPts val="275"/>
              <a:buNone/>
            </a:pPr>
            <a:r>
              <a:rPr lang="fr-ca" sz="1400" b="1" i="0" u="none" baseline="0" dirty="0">
                <a:solidFill>
                  <a:srgbClr val="4C4C4E"/>
                </a:solidFill>
              </a:rPr>
              <a:t>Remarque pour les animateurs : </a:t>
            </a:r>
            <a:r>
              <a:rPr lang="fr-ca" sz="1400" b="0" i="0" u="none" baseline="0" dirty="0">
                <a:solidFill>
                  <a:srgbClr val="4C4C4E"/>
                </a:solidFill>
              </a:rPr>
              <a:t>activez le sous-titrage codé.</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2e4075aa84_0_6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32e4075aa84_0_60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sz="1400" b="1" i="0" u="none" baseline="0" dirty="0"/>
              <a:t>Période d’échange :</a:t>
            </a:r>
            <a:r>
              <a:rPr lang="fr-ca" sz="1400" b="0" i="0" u="none" baseline="0" dirty="0"/>
              <a:t> En groupe, réfléchissons à la manière dont une pratique telle que « L’emploi, ça marche » pourrait être mise en œuvre dans nos propres équipes ou organisations. </a:t>
            </a:r>
          </a:p>
          <a:p>
            <a:pPr marL="0" indent="0" algn="l" rtl="0">
              <a:buNone/>
            </a:pPr>
            <a:endParaRPr lang="fr-ca" sz="1400" dirty="0"/>
          </a:p>
          <a:p>
            <a:pPr marL="0" indent="0" algn="l" rtl="0">
              <a:buNone/>
            </a:pPr>
            <a:r>
              <a:rPr lang="fr-ca" sz="1400" b="0" i="0" u="none" baseline="0" dirty="0"/>
              <a:t>Pour commencer, notre organisation dispose-t-elle déjà d’un tel système de manière informelle ou formelle? </a:t>
            </a:r>
          </a:p>
          <a:p>
            <a:pPr marL="0" indent="0" algn="l" rtl="0">
              <a:buNone/>
            </a:pPr>
            <a:endParaRPr lang="fr-ca" sz="1400" dirty="0">
              <a:solidFill>
                <a:schemeClr val="dk1"/>
              </a:solidFill>
            </a:endParaRPr>
          </a:p>
          <a:p>
            <a:pPr marL="0" indent="0" algn="l" rtl="0">
              <a:buNone/>
            </a:pPr>
            <a:r>
              <a:rPr lang="fr-ca" sz="1400" b="0" i="0" u="none" baseline="0" dirty="0">
                <a:solidFill>
                  <a:schemeClr val="dk1"/>
                </a:solidFill>
              </a:rPr>
              <a:t>Quels avantages notre organisation pourrait-elle tirer de la mise en place d’une ressource ou d’un processus dédié pour accompagner les demandeurs d’emploi en situation de handicap tout au long des étapes de recrutement?</a:t>
            </a:r>
          </a:p>
          <a:p>
            <a:pPr marL="0" indent="0" algn="l" rtl="0">
              <a:buNone/>
            </a:pPr>
            <a:endParaRPr lang="fr-ca" sz="1400" dirty="0"/>
          </a:p>
          <a:p>
            <a:pPr marL="0" indent="0" algn="l" rtl="0">
              <a:buNone/>
            </a:pPr>
            <a:r>
              <a:rPr lang="fr-ca" sz="1400" b="1" i="0" u="none" baseline="0" dirty="0"/>
              <a:t>Les animateurs peuvent insister sur les points suivants :</a:t>
            </a:r>
          </a:p>
          <a:p>
            <a:pPr marL="483306" indent="-322204" algn="l" rtl="0">
              <a:buSzPts val="1200"/>
              <a:buChar char="-"/>
            </a:pPr>
            <a:r>
              <a:rPr lang="fr-ca" sz="1400" b="0" i="0" u="none" baseline="0" dirty="0"/>
              <a:t>Cette meilleure pratique peut faire partie des fonctions d’un employé (pas équivalent temps plein).</a:t>
            </a:r>
          </a:p>
          <a:p>
            <a:pPr marL="483306" indent="-322204" algn="l" rtl="0">
              <a:buSzPts val="1200"/>
              <a:buChar char="-"/>
            </a:pPr>
            <a:r>
              <a:rPr lang="fr-ca" sz="1400" b="0" i="0" u="none" baseline="0" dirty="0"/>
              <a:t>Nous pourrions collaborer avec un organisme d’aide à l’emploi pour remplir cette fonction.</a:t>
            </a:r>
          </a:p>
          <a:p>
            <a:pPr marL="483306" indent="-322204" algn="l" rtl="0">
              <a:buSzPts val="1200"/>
              <a:buChar char="-"/>
            </a:pPr>
            <a:r>
              <a:rPr lang="fr-ca" sz="1400" b="0" i="0" u="none" baseline="0" dirty="0"/>
              <a:t>Comment tirer parti de ce qui fonctionne </a:t>
            </a:r>
            <a:r>
              <a:rPr lang="fr-ca" sz="1400" b="0" i="1" u="none" baseline="0" dirty="0"/>
              <a:t>déjà</a:t>
            </a:r>
            <a:r>
              <a:rPr lang="fr-ca" sz="1400" b="0" i="0" u="none" baseline="0" dirty="0"/>
              <a:t> dans notre organisation?</a:t>
            </a:r>
          </a:p>
          <a:p>
            <a:pPr marL="483306" indent="-322204" algn="l" rtl="0">
              <a:buSzPts val="1200"/>
              <a:buChar char="-"/>
            </a:pPr>
            <a:r>
              <a:rPr lang="fr-ca" sz="1400" b="0" i="0" u="none" baseline="0" dirty="0"/>
              <a:t>Où pourrions-nous poursuivre cette conversation pour faire avancer les choses?</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2a569eb0e1_0_10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2a569eb0e1_0_10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115000"/>
              </a:lnSpc>
              <a:spcBef>
                <a:spcPts val="1269"/>
              </a:spcBef>
              <a:buNone/>
            </a:pPr>
            <a:r>
              <a:rPr lang="fr-ca" sz="1400" b="1" i="0" u="none" baseline="0" dirty="0">
                <a:solidFill>
                  <a:schemeClr val="dk1"/>
                </a:solidFill>
              </a:rPr>
              <a:t>Notes complètes de l’animateur :</a:t>
            </a:r>
          </a:p>
          <a:p>
            <a:pPr marL="0" indent="0" algn="l" rtl="0">
              <a:lnSpc>
                <a:spcPct val="115000"/>
              </a:lnSpc>
              <a:spcBef>
                <a:spcPts val="1269"/>
              </a:spcBef>
              <a:buNone/>
            </a:pPr>
            <a:r>
              <a:rPr lang="fr-ca" sz="1400" b="0" i="0" u="none" baseline="0" dirty="0">
                <a:solidFill>
                  <a:schemeClr val="dk1"/>
                </a:solidFill>
              </a:rPr>
              <a:t>Un autre aspect important du recrutement est l’élaboration de descriptions d’emploi inclusives. Pourquoi les descriptions d’emploi inclusives sont-elles importantes? La façon dont un poste est décrit peut attirer des candidats aux parcours et expériences divers et peut encourager ou décourager les candidats en situation de handicap à présenter leur candidature. Les avis de postes à pourvoir doivent toujours comporter une adresse de courriel et un numéro de téléphone, afin que les candidats en situation de handicap puissent demander des adaptations pour le recrutement ou l’entrevue.</a:t>
            </a:r>
          </a:p>
          <a:p>
            <a:pPr marL="0" indent="0" algn="l" rtl="0">
              <a:lnSpc>
                <a:spcPct val="115000"/>
              </a:lnSpc>
              <a:spcBef>
                <a:spcPts val="1269"/>
              </a:spcBef>
              <a:buNone/>
            </a:pPr>
            <a:endParaRPr lang="fr-ca" sz="1400" dirty="0">
              <a:solidFill>
                <a:schemeClr val="dk1"/>
              </a:solidFill>
            </a:endParaRPr>
          </a:p>
          <a:p>
            <a:pPr marL="0" indent="0" algn="l" rtl="0">
              <a:lnSpc>
                <a:spcPct val="115000"/>
              </a:lnSpc>
              <a:spcBef>
                <a:spcPts val="1269"/>
              </a:spcBef>
              <a:buNone/>
            </a:pPr>
            <a:r>
              <a:rPr lang="fr-ca" sz="1400" b="0" i="0" u="none" baseline="0" dirty="0">
                <a:solidFill>
                  <a:schemeClr val="dk1"/>
                </a:solidFill>
              </a:rPr>
              <a:t>Les descriptions d’emploi doivent se fonder sur les compétences et être axées sur les objectifs à atteindre, et non sur la manière dont la tâche sera accomplie. L’accent est mis sur les compétences et les qualités dont une personne a besoin pour réussir dans ce rôle et sur les objectifs qu’elle doit atteindre. Certaines exigences professionnelles sont considérées comme absolument essentielles à l’emploi et ne sont ni facultatives ni flexibles; elles sont connues sous le nom d’exigences professionnelles véritables. Examinez attentivement ce qui est absolument nécessaire pour un emploi et, s’il ne s’agit pas d’une exigence véritable, ne la publiez pas. </a:t>
            </a:r>
          </a:p>
          <a:p>
            <a:pPr marL="0" indent="0" algn="l" rtl="0">
              <a:lnSpc>
                <a:spcPct val="115000"/>
              </a:lnSpc>
              <a:spcBef>
                <a:spcPts val="1269"/>
              </a:spcBef>
              <a:buNone/>
            </a:pPr>
            <a:endParaRPr lang="fr-ca" sz="1400" dirty="0">
              <a:solidFill>
                <a:schemeClr val="dk1"/>
              </a:solidFill>
            </a:endParaRPr>
          </a:p>
          <a:p>
            <a:pPr marL="0" indent="0" algn="l" rtl="0">
              <a:lnSpc>
                <a:spcPct val="115000"/>
              </a:lnSpc>
              <a:spcBef>
                <a:spcPts val="1269"/>
              </a:spcBef>
              <a:buNone/>
            </a:pPr>
            <a:r>
              <a:rPr lang="fr-ca" sz="1400" b="0" i="0" u="none" baseline="0" dirty="0">
                <a:solidFill>
                  <a:schemeClr val="dk1"/>
                </a:solidFill>
              </a:rPr>
              <a:t>Par exemple, indiquer dans un avis de poste à pourvoir de secrétaire d’unité que « soulever et porter jusqu’à 20 livres » pourrait être considéré comme discriminatoire, car il ne s’agit pas d’un aspect essentiel de l’emploi. Toutefois, pour un emploi tel que celui d’agent de gestion des déchets et du linge, des exigences physiques telles que « doit être capable de soulever répétitivement des charges allant jusqu’à 60 livres » seraient considérées comme absolument nécessaires et donc comme une exigence professionnelle véritable.  </a:t>
            </a:r>
          </a:p>
          <a:p>
            <a:pPr marL="0" indent="0" algn="l" rtl="0">
              <a:lnSpc>
                <a:spcPct val="115000"/>
              </a:lnSpc>
              <a:spcBef>
                <a:spcPts val="1269"/>
              </a:spcBef>
              <a:buNone/>
            </a:pPr>
            <a:endParaRPr lang="fr-ca" sz="1400" dirty="0">
              <a:solidFill>
                <a:schemeClr val="dk1"/>
              </a:solidFill>
            </a:endParaRPr>
          </a:p>
          <a:p>
            <a:pPr marL="0" indent="0" algn="l" rtl="0">
              <a:lnSpc>
                <a:spcPct val="115000"/>
              </a:lnSpc>
              <a:spcBef>
                <a:spcPts val="1269"/>
              </a:spcBef>
              <a:buNone/>
            </a:pPr>
            <a:r>
              <a:rPr lang="fr-ca" sz="1400" b="0" i="0" u="none" baseline="0" dirty="0">
                <a:solidFill>
                  <a:schemeClr val="dk1"/>
                </a:solidFill>
              </a:rPr>
              <a:t>Une autre meilleure pratique consiste à partager les avis de postes à pourvoir avec les organisations de votre communauté qui font le lien entre les demandeurs d’emploi en situation de handicap et les employeurs. </a:t>
            </a:r>
          </a:p>
          <a:p>
            <a:pPr marL="0" indent="0" algn="l" rtl="0">
              <a:lnSpc>
                <a:spcPct val="115000"/>
              </a:lnSpc>
              <a:spcBef>
                <a:spcPts val="1269"/>
              </a:spcBef>
              <a:buNone/>
            </a:pPr>
            <a:endParaRPr lang="fr-ca" sz="1400" dirty="0">
              <a:solidFill>
                <a:schemeClr val="dk1"/>
              </a:solidFill>
            </a:endParaRPr>
          </a:p>
          <a:p>
            <a:pPr marL="0" indent="0" algn="l" rtl="0">
              <a:lnSpc>
                <a:spcPct val="115000"/>
              </a:lnSpc>
              <a:spcBef>
                <a:spcPts val="1269"/>
              </a:spcBef>
              <a:buNone/>
            </a:pPr>
            <a:r>
              <a:rPr lang="fr-ca" sz="1400" b="0" i="0" u="none" baseline="0" dirty="0">
                <a:solidFill>
                  <a:schemeClr val="dk1"/>
                </a:solidFill>
              </a:rPr>
              <a:t>La boîte à outils des RH de l’ACSE, mentionnée dans le document de ressources, contient plus de détails sur la création et la publication de descriptions d’offres d’emploi inclusives. </a:t>
            </a:r>
          </a:p>
          <a:p>
            <a:pPr marL="0" indent="0" algn="l" rtl="0">
              <a:lnSpc>
                <a:spcPct val="115000"/>
              </a:lnSpc>
              <a:spcBef>
                <a:spcPts val="1269"/>
              </a:spcBef>
              <a:buNone/>
            </a:pPr>
            <a:endParaRPr lang="fr-ca" sz="1400" dirty="0">
              <a:solidFill>
                <a:schemeClr val="dk1"/>
              </a:solidFill>
            </a:endParaRPr>
          </a:p>
          <a:p>
            <a:pPr marL="0" indent="0" algn="l" rtl="0">
              <a:lnSpc>
                <a:spcPct val="115000"/>
              </a:lnSpc>
              <a:spcBef>
                <a:spcPts val="1269"/>
              </a:spcBef>
              <a:buNone/>
            </a:pPr>
            <a:r>
              <a:rPr lang="fr-ca" sz="1400" b="1" i="0" u="none" baseline="0" dirty="0">
                <a:solidFill>
                  <a:schemeClr val="dk1"/>
                </a:solidFill>
              </a:rPr>
              <a:t>Notes du conférencier sous forme de points :</a:t>
            </a:r>
            <a:endParaRPr lang="fr-ca" sz="1400" b="0" dirty="0">
              <a:solidFill>
                <a:schemeClr val="dk1"/>
              </a:solidFill>
            </a:endParaRPr>
          </a:p>
          <a:p>
            <a:pPr marL="285750" indent="-285750" algn="l" rtl="0">
              <a:lnSpc>
                <a:spcPct val="115000"/>
              </a:lnSpc>
              <a:spcBef>
                <a:spcPts val="1269"/>
              </a:spcBef>
            </a:pPr>
            <a:r>
              <a:rPr lang="fr-ca" sz="1400" b="0" i="0" u="none" baseline="0" dirty="0">
                <a:solidFill>
                  <a:schemeClr val="dk1"/>
                </a:solidFill>
              </a:rPr>
              <a:t>La façon dont un poste est décrit peut attirer des candidats aux parcours et expériences divers et peut encourager ou décourager les candidats en situation de handicap à présenter leur candidature. </a:t>
            </a:r>
          </a:p>
          <a:p>
            <a:pPr marL="285750" indent="-285750" algn="l" rtl="0">
              <a:lnSpc>
                <a:spcPct val="115000"/>
              </a:lnSpc>
              <a:spcBef>
                <a:spcPts val="1269"/>
              </a:spcBef>
            </a:pPr>
            <a:r>
              <a:rPr lang="fr-ca" sz="1400" b="0" i="0" u="none" baseline="0" dirty="0">
                <a:solidFill>
                  <a:schemeClr val="dk1"/>
                </a:solidFill>
              </a:rPr>
              <a:t>Les avis de postes à pourvoir doivent toujours comporter une adresse de courriel et un numéro de téléphone, afin que les candidats en situation de handicap puissent demander des adaptations pour le recrutement ou l’entrevue.</a:t>
            </a:r>
          </a:p>
          <a:p>
            <a:pPr marL="285750" indent="-285750" algn="l" rtl="0">
              <a:lnSpc>
                <a:spcPct val="115000"/>
              </a:lnSpc>
              <a:spcBef>
                <a:spcPts val="1269"/>
              </a:spcBef>
            </a:pPr>
            <a:r>
              <a:rPr lang="fr-ca" sz="1400" b="0" i="0" u="none" baseline="0" dirty="0">
                <a:solidFill>
                  <a:schemeClr val="dk1"/>
                </a:solidFill>
              </a:rPr>
              <a:t>Les descriptions d’emploi doivent se fonder sur les compétences et être axées sur les objectifs à atteindre. L’accent est mis sur les compétences et les qualités dont une personne a besoin pour réussir dans ce rôle et sur les objectifs qu’elle doit atteindre. </a:t>
            </a:r>
          </a:p>
          <a:p>
            <a:pPr marL="285750" indent="-285750" algn="l" rtl="0">
              <a:lnSpc>
                <a:spcPct val="115000"/>
              </a:lnSpc>
              <a:spcBef>
                <a:spcPts val="1269"/>
              </a:spcBef>
            </a:pPr>
            <a:r>
              <a:rPr lang="fr-ca" sz="1400" b="0" i="0" u="none" baseline="0" dirty="0">
                <a:solidFill>
                  <a:schemeClr val="dk1"/>
                </a:solidFill>
              </a:rPr>
              <a:t>Les exigences essentielles du poste ne sont ni facultatives ni flexibles. Celles-ci sont connues sous le nom d’exigences professionnelles véritables. Examinez attentivement ce qui est absolument nécessaire pour un emploi et, s’il ne s’agit pas d’une exigence véritable, ne la publiez pas. </a:t>
            </a:r>
          </a:p>
          <a:p>
            <a:pPr marL="285750" indent="-285750" algn="l" rtl="0">
              <a:lnSpc>
                <a:spcPct val="115000"/>
              </a:lnSpc>
              <a:spcBef>
                <a:spcPts val="1269"/>
              </a:spcBef>
            </a:pPr>
            <a:r>
              <a:rPr lang="fr-ca" sz="1400" b="0" i="0" u="none" baseline="0" dirty="0">
                <a:solidFill>
                  <a:schemeClr val="dk1"/>
                </a:solidFill>
              </a:rPr>
              <a:t>Une autre meilleure pratique consiste à partager les avis de postes à pourvoir avec les organisations de votre communauté qui font le lien entre les demandeurs d’emploi en situation de handicap et les employeurs. </a:t>
            </a:r>
          </a:p>
          <a:p>
            <a:pPr marL="285750" indent="-285750" algn="l" rtl="0">
              <a:lnSpc>
                <a:spcPct val="115000"/>
              </a:lnSpc>
              <a:spcBef>
                <a:spcPts val="1269"/>
              </a:spcBef>
            </a:pPr>
            <a:r>
              <a:rPr lang="fr-ca" sz="1400" b="0" i="0" u="none" baseline="0" dirty="0">
                <a:solidFill>
                  <a:schemeClr val="dk1"/>
                </a:solidFill>
              </a:rPr>
              <a:t>La boîte à outils des RH de l’ACSE, mentionnée dans le document de ressources, contient plus de détails sur la création et la publication de descriptions d’offres d’emploi inclusives. </a:t>
            </a:r>
          </a:p>
          <a:p>
            <a:pPr marL="0" indent="0" algn="l" rtl="0">
              <a:lnSpc>
                <a:spcPct val="115000"/>
              </a:lnSpc>
              <a:spcBef>
                <a:spcPts val="1269"/>
              </a:spcBef>
              <a:buNone/>
            </a:pPr>
            <a:endParaRPr lang="fr-ca" sz="1400" b="1" dirty="0">
              <a:solidFill>
                <a:schemeClr val="dk1"/>
              </a:solidFill>
            </a:endParaRPr>
          </a:p>
          <a:p>
            <a:pPr marL="0" indent="0" algn="l" rtl="0">
              <a:lnSpc>
                <a:spcPct val="115000"/>
              </a:lnSpc>
              <a:spcBef>
                <a:spcPts val="1269"/>
              </a:spcBef>
              <a:buNone/>
            </a:pPr>
            <a:endParaRPr lang="fr-ca" sz="1400" b="1" dirty="0">
              <a:solidFill>
                <a:schemeClr val="dk1"/>
              </a:solidFill>
            </a:endParaRPr>
          </a:p>
          <a:p>
            <a:pPr marL="0" indent="0" algn="l" rtl="0">
              <a:lnSpc>
                <a:spcPct val="115000"/>
              </a:lnSpc>
              <a:spcBef>
                <a:spcPts val="1269"/>
              </a:spcBef>
              <a:buNone/>
            </a:pPr>
            <a:r>
              <a:rPr lang="fr-ca" sz="1400" b="1" i="0" u="none" baseline="0" dirty="0">
                <a:solidFill>
                  <a:schemeClr val="dk1"/>
                </a:solidFill>
              </a:rPr>
              <a:t>FACULTATIF POUR LES ANIMATEURS :</a:t>
            </a:r>
            <a:r>
              <a:rPr lang="fr-ca" sz="1400" b="0" i="0" u="none" baseline="0" dirty="0">
                <a:solidFill>
                  <a:schemeClr val="dk1"/>
                </a:solidFill>
              </a:rPr>
              <a:t> </a:t>
            </a:r>
          </a:p>
          <a:p>
            <a:pPr marL="0" indent="0" algn="l" rtl="0">
              <a:lnSpc>
                <a:spcPct val="115000"/>
              </a:lnSpc>
              <a:spcBef>
                <a:spcPts val="1269"/>
              </a:spcBef>
              <a:buNone/>
            </a:pPr>
            <a:endParaRPr lang="fr-ca" sz="1400" dirty="0">
              <a:solidFill>
                <a:schemeClr val="dk1"/>
              </a:solidFill>
            </a:endParaRPr>
          </a:p>
          <a:p>
            <a:pPr marL="0" indent="0" algn="l" rtl="0">
              <a:lnSpc>
                <a:spcPct val="115000"/>
              </a:lnSpc>
              <a:spcBef>
                <a:spcPts val="1269"/>
              </a:spcBef>
              <a:buNone/>
            </a:pPr>
            <a:r>
              <a:rPr lang="fr-ca" sz="1400" b="0" i="0" u="none" baseline="0" dirty="0">
                <a:solidFill>
                  <a:schemeClr val="dk1"/>
                </a:solidFill>
              </a:rPr>
              <a:t>Les participants peuvent faire un remue-méninges et discuter des organisations dont ils ont entendu parler. Nous pensons que la boîte à outils des RH de l’ACSE, dont le lien figure ici, est une bonne ressource pour élaborer des descriptions d’offres d’emploi inclusives.</a:t>
            </a:r>
          </a:p>
          <a:p>
            <a:pPr marL="0" indent="0" algn="l" rtl="0">
              <a:lnSpc>
                <a:spcPct val="115000"/>
              </a:lnSpc>
              <a:spcBef>
                <a:spcPts val="1269"/>
              </a:spcBef>
              <a:buNone/>
            </a:pPr>
            <a:endParaRPr lang="fr-ca" sz="1400" b="1" dirty="0">
              <a:solidFill>
                <a:schemeClr val="dk1"/>
              </a:solidFill>
            </a:endParaRPr>
          </a:p>
          <a:p>
            <a:pPr marL="0" indent="0" algn="l" rtl="0">
              <a:lnSpc>
                <a:spcPct val="115000"/>
              </a:lnSpc>
              <a:spcBef>
                <a:spcPts val="1269"/>
              </a:spcBef>
              <a:buNone/>
            </a:pPr>
            <a:r>
              <a:rPr lang="fr-ca" sz="1400" b="1" i="0" u="none" baseline="0" dirty="0">
                <a:solidFill>
                  <a:schemeClr val="dk1"/>
                </a:solidFill>
              </a:rPr>
              <a:t>FACULTATIF POUR LES ANIMATEURS :</a:t>
            </a:r>
            <a:r>
              <a:rPr lang="fr-ca" sz="1400" b="0" i="0" u="none" baseline="0" dirty="0">
                <a:solidFill>
                  <a:schemeClr val="dk1"/>
                </a:solidFill>
              </a:rPr>
              <a:t> </a:t>
            </a:r>
          </a:p>
          <a:p>
            <a:pPr marL="0" indent="0" algn="l" rtl="0">
              <a:lnSpc>
                <a:spcPct val="115000"/>
              </a:lnSpc>
              <a:spcBef>
                <a:spcPts val="1269"/>
              </a:spcBef>
              <a:buNone/>
            </a:pPr>
            <a:endParaRPr lang="fr-ca" sz="1400" dirty="0">
              <a:solidFill>
                <a:schemeClr val="dk1"/>
              </a:solidFill>
            </a:endParaRPr>
          </a:p>
          <a:p>
            <a:pPr marL="0" indent="0" algn="l" rtl="0">
              <a:lnSpc>
                <a:spcPct val="115000"/>
              </a:lnSpc>
              <a:spcBef>
                <a:spcPts val="1269"/>
              </a:spcBef>
              <a:buNone/>
            </a:pPr>
            <a:r>
              <a:rPr lang="fr-ca" sz="1400" b="0" i="0" u="none" baseline="0" dirty="0">
                <a:solidFill>
                  <a:schemeClr val="dk1"/>
                </a:solidFill>
              </a:rPr>
              <a:t>L’animateur peut ouvrir le lien et se rendre au bas de la page pour examiner les exemples de descriptions de postes et les « 4 questions clés que vous pouvez vous poser lors de l’élaboration de descriptions d’offres d’emploi inclusives ».</a:t>
            </a:r>
          </a:p>
          <a:p>
            <a:pPr marL="0" indent="0" algn="l" rtl="0">
              <a:lnSpc>
                <a:spcPct val="115000"/>
              </a:lnSpc>
              <a:spcBef>
                <a:spcPts val="1269"/>
              </a:spcBef>
              <a:buNone/>
            </a:pPr>
            <a:endParaRPr lang="fr-ca" sz="1400" dirty="0">
              <a:solidFill>
                <a:schemeClr val="dk1"/>
              </a:solidFill>
            </a:endParaRPr>
          </a:p>
          <a:p>
            <a:pPr marL="0" indent="0" algn="l" rtl="0">
              <a:lnSpc>
                <a:spcPct val="115000"/>
              </a:lnSpc>
              <a:spcBef>
                <a:spcPts val="1269"/>
              </a:spcBef>
              <a:buNone/>
            </a:pPr>
            <a:r>
              <a:rPr lang="fr-ca" sz="1400" b="1" i="0" u="none" baseline="0" dirty="0">
                <a:solidFill>
                  <a:schemeClr val="dk1"/>
                </a:solidFill>
              </a:rPr>
              <a:t>Ressources :</a:t>
            </a:r>
          </a:p>
          <a:p>
            <a:pPr marL="0" indent="0" algn="l" rtl="0">
              <a:lnSpc>
                <a:spcPct val="115000"/>
              </a:lnSpc>
              <a:spcBef>
                <a:spcPts val="1269"/>
              </a:spcBef>
              <a:buNone/>
            </a:pPr>
            <a:r>
              <a:rPr lang="fr-ca" sz="1400" b="0" i="0" u="none" baseline="0" dirty="0"/>
              <a:t>Association canadienne de soutien à l’emploi. (2020). Boîte à outils des RH de l’ACSE. https://www.supportedemployment.ca/fr/hrtoolkit/job-descriptions/   </a:t>
            </a:r>
          </a:p>
          <a:p>
            <a:pPr marL="0" lvl="0" indent="0" algn="l" rtl="0">
              <a:spcBef>
                <a:spcPts val="1269"/>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2a569eb0e1_0_1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2a569eb0e1_0_1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105000"/>
              </a:lnSpc>
              <a:spcBef>
                <a:spcPts val="793"/>
              </a:spcBef>
              <a:buNone/>
            </a:pPr>
            <a:r>
              <a:rPr lang="fr-ca" sz="1400" b="1" i="0" u="none" baseline="0">
                <a:latin typeface="+mn-lt"/>
                <a:ea typeface="+mn-lt"/>
                <a:cs typeface="+mn-lt"/>
              </a:rPr>
              <a:t>Notes complètes de l’animateur :</a:t>
            </a:r>
          </a:p>
          <a:p>
            <a:pPr marL="0" indent="0" algn="l" rtl="0">
              <a:lnSpc>
                <a:spcPct val="105000"/>
              </a:lnSpc>
              <a:spcBef>
                <a:spcPts val="793"/>
              </a:spcBef>
              <a:buNone/>
            </a:pPr>
            <a:r>
              <a:rPr lang="fr-ca" sz="1400" b="0" i="0" u="none" baseline="0">
                <a:latin typeface="+mn-lt"/>
                <a:ea typeface="+mn-lt"/>
                <a:cs typeface="+mn-lt"/>
              </a:rPr>
              <a:t>Il est important d’examiner les exigences réelles d’un emploi et les mesures de soutien qui pourraient être mises en place pour aider les personnes à accomplir leur travail. </a:t>
            </a:r>
          </a:p>
          <a:p>
            <a:pPr marL="0" indent="0" algn="l" rtl="0">
              <a:lnSpc>
                <a:spcPct val="105000"/>
              </a:lnSpc>
              <a:spcBef>
                <a:spcPts val="793"/>
              </a:spcBef>
              <a:buNone/>
            </a:pPr>
            <a:endParaRPr lang="fr-ca" sz="1400" dirty="0">
              <a:latin typeface="+mn-lt"/>
            </a:endParaRPr>
          </a:p>
          <a:p>
            <a:pPr marL="0" indent="0" algn="l" rtl="0">
              <a:lnSpc>
                <a:spcPct val="105000"/>
              </a:lnSpc>
              <a:spcBef>
                <a:spcPts val="793"/>
              </a:spcBef>
              <a:buNone/>
            </a:pPr>
            <a:r>
              <a:rPr lang="fr-ca" sz="1400" b="0" i="0" u="none" baseline="0">
                <a:latin typeface="+mn-lt"/>
                <a:ea typeface="+mn-lt"/>
                <a:cs typeface="+mn-lt"/>
              </a:rPr>
              <a:t>L’un des instruments disponibles est l’outil de planification d’accommodements pour répondre aux exigences liées au travail destiné aux organisations (OPA-ET). Il s’agit d’un outil en ligne gratuit qui aide les leaders à prendre en compte les éléments importants du poste et les stratégies qu’ils peuvent mettre en place pour rendre le travail plus inclusif pour les employés en situation de handicap. </a:t>
            </a:r>
          </a:p>
          <a:p>
            <a:pPr marL="0" indent="0" algn="l" rtl="0">
              <a:lnSpc>
                <a:spcPct val="105000"/>
              </a:lnSpc>
              <a:spcBef>
                <a:spcPts val="793"/>
              </a:spcBef>
              <a:buNone/>
            </a:pPr>
            <a:endParaRPr lang="fr-ca" sz="1400" dirty="0">
              <a:latin typeface="+mn-lt"/>
            </a:endParaRPr>
          </a:p>
          <a:p>
            <a:pPr marL="0" indent="0" algn="l" rtl="0">
              <a:lnSpc>
                <a:spcPct val="105000"/>
              </a:lnSpc>
              <a:spcBef>
                <a:spcPts val="793"/>
              </a:spcBef>
              <a:buNone/>
            </a:pPr>
            <a:r>
              <a:rPr lang="fr-ca" sz="1400" b="0" i="0" u="none" baseline="0">
                <a:latin typeface="+mn-lt"/>
                <a:ea typeface="+mn-lt"/>
                <a:cs typeface="+mn-lt"/>
              </a:rPr>
              <a:t>L’outil vous guide à travers des questions portant sur les tâches physiques et cognitives du travail, ainsi que sur celles liées au travail avec les autres et aux conditions de travail. Il fournit une liste de stratégies de soutien ou d’adaptations suggérées en fonction des exigences liées au travail. </a:t>
            </a:r>
          </a:p>
          <a:p>
            <a:pPr marL="0" indent="0" algn="l" rtl="0">
              <a:lnSpc>
                <a:spcPct val="105000"/>
              </a:lnSpc>
              <a:spcBef>
                <a:spcPts val="793"/>
              </a:spcBef>
              <a:buNone/>
            </a:pPr>
            <a:endParaRPr lang="fr-ca" sz="1400" dirty="0">
              <a:latin typeface="+mn-lt"/>
            </a:endParaRPr>
          </a:p>
          <a:p>
            <a:pPr marL="0" indent="0" algn="l" rtl="0">
              <a:lnSpc>
                <a:spcPct val="105000"/>
              </a:lnSpc>
              <a:spcBef>
                <a:spcPts val="793"/>
              </a:spcBef>
              <a:buNone/>
            </a:pPr>
            <a:r>
              <a:rPr lang="fr-ca" sz="1400" b="0" i="0" u="none" baseline="0">
                <a:latin typeface="+mn-lt"/>
                <a:ea typeface="+mn-lt"/>
                <a:cs typeface="+mn-lt"/>
              </a:rPr>
              <a:t>Par exemple, si le travail exige d’être attentif aux détails ou de se souvenir d’informations, il peut être suggéré de demander aux travailleurs de créer une liste de vérification pour les tâches, de mettre en place des alertes ou des rappels, et de décomposer les tâches en plus petits éléments. </a:t>
            </a:r>
          </a:p>
          <a:p>
            <a:pPr marL="0" indent="0" algn="l" rtl="0">
              <a:lnSpc>
                <a:spcPct val="105000"/>
              </a:lnSpc>
              <a:spcBef>
                <a:spcPts val="793"/>
              </a:spcBef>
              <a:buNone/>
            </a:pPr>
            <a:endParaRPr lang="fr-ca" sz="1400" dirty="0">
              <a:latin typeface="+mn-lt"/>
            </a:endParaRPr>
          </a:p>
          <a:p>
            <a:pPr marL="0" indent="0" algn="l" rtl="0">
              <a:lnSpc>
                <a:spcPct val="105000"/>
              </a:lnSpc>
              <a:spcBef>
                <a:spcPts val="793"/>
              </a:spcBef>
              <a:buNone/>
            </a:pPr>
            <a:r>
              <a:rPr lang="fr-ca" sz="1400" b="0" i="0" u="none" baseline="0">
                <a:latin typeface="+mn-lt"/>
                <a:ea typeface="+mn-lt"/>
                <a:cs typeface="+mn-lt"/>
              </a:rPr>
              <a:t>L’OPA-ET prend environ 15 minutes à remplir. </a:t>
            </a:r>
          </a:p>
          <a:p>
            <a:pPr marL="0" indent="0" algn="l" rtl="0">
              <a:buNone/>
            </a:pPr>
            <a:endParaRPr lang="fr-ca" sz="1400" dirty="0">
              <a:latin typeface="+mn-lt"/>
            </a:endParaRPr>
          </a:p>
          <a:p>
            <a:pPr marL="0" indent="0" algn="l" rtl="0">
              <a:buNone/>
            </a:pPr>
            <a:r>
              <a:rPr lang="fr-ca" sz="1400" b="1" i="0" u="none" baseline="0">
                <a:latin typeface="+mn-lt"/>
                <a:ea typeface="+mn-lt"/>
                <a:cs typeface="+mn-lt"/>
              </a:rPr>
              <a:t>Notes du conférencier sous forme de points :</a:t>
            </a:r>
          </a:p>
          <a:p>
            <a:pPr marL="171450" indent="-171450" algn="l" rtl="0">
              <a:lnSpc>
                <a:spcPct val="105000"/>
              </a:lnSpc>
              <a:spcBef>
                <a:spcPts val="793"/>
              </a:spcBef>
            </a:pPr>
            <a:r>
              <a:rPr lang="fr-ca" sz="1400" b="0" i="0" u="none" baseline="0">
                <a:latin typeface="+mn-lt"/>
                <a:ea typeface="+mn-lt"/>
                <a:cs typeface="+mn-lt"/>
              </a:rPr>
              <a:t>Il est important d’examiner les exigences réelles d’un emploi et les mesures de soutien qui pourraient être mises en place pour aider les personnes à accomplir leur travail. </a:t>
            </a:r>
          </a:p>
          <a:p>
            <a:pPr marL="171450" indent="-171450" algn="l" rtl="0">
              <a:lnSpc>
                <a:spcPct val="105000"/>
              </a:lnSpc>
              <a:spcBef>
                <a:spcPts val="793"/>
              </a:spcBef>
            </a:pPr>
            <a:r>
              <a:rPr lang="fr-ca" sz="1400" b="0" i="0" u="none" baseline="0">
                <a:latin typeface="+mn-lt"/>
                <a:ea typeface="+mn-lt"/>
                <a:cs typeface="+mn-lt"/>
              </a:rPr>
              <a:t>L’OPA-ET est un outil en ligne gratuit qui permet de recenser les éléments clés d’un poste et les stratégies pour rendre les emplois plus inclusifs pour les employés en situation de handicap. </a:t>
            </a:r>
          </a:p>
          <a:p>
            <a:pPr marL="171450" indent="-171450" algn="l" rtl="0">
              <a:lnSpc>
                <a:spcPct val="105000"/>
              </a:lnSpc>
              <a:spcBef>
                <a:spcPts val="793"/>
              </a:spcBef>
            </a:pPr>
            <a:r>
              <a:rPr lang="fr-ca" sz="1400" b="0" i="0" u="none" baseline="0">
                <a:latin typeface="+mn-lt"/>
                <a:ea typeface="+mn-lt"/>
                <a:cs typeface="+mn-lt"/>
              </a:rPr>
              <a:t>Il fournit une liste de stratégies de soutien ou d’adaptations suggérées en fonction des exigences liées au travail. </a:t>
            </a:r>
          </a:p>
          <a:p>
            <a:pPr marL="171450" indent="-171450" algn="l" rtl="0">
              <a:lnSpc>
                <a:spcPct val="105000"/>
              </a:lnSpc>
              <a:spcBef>
                <a:spcPts val="793"/>
              </a:spcBef>
            </a:pPr>
            <a:r>
              <a:rPr lang="fr-ca" sz="1400" b="0" i="0" u="none" baseline="0">
                <a:latin typeface="+mn-lt"/>
                <a:ea typeface="+mn-lt"/>
                <a:cs typeface="+mn-lt"/>
              </a:rPr>
              <a:t>L’OPA-ET prend environ 15 minutes à remplir. </a:t>
            </a:r>
            <a:endParaRPr lang="fr-ca" sz="1400" b="0" dirty="0">
              <a:latin typeface="+mn-lt"/>
            </a:endParaRPr>
          </a:p>
          <a:p>
            <a:pPr marL="0" indent="0" algn="l" rtl="0">
              <a:buNone/>
            </a:pPr>
            <a:endParaRPr lang="fr-ca" sz="1400" b="0" dirty="0">
              <a:latin typeface="+mn-lt"/>
            </a:endParaRPr>
          </a:p>
          <a:p>
            <a:pPr marL="0" indent="0" algn="l" rtl="0">
              <a:buNone/>
            </a:pPr>
            <a:r>
              <a:rPr lang="fr-ca" sz="1400" b="1" i="0" u="none" baseline="0">
                <a:latin typeface="+mn-lt"/>
                <a:ea typeface="+mn-lt"/>
                <a:cs typeface="+mn-lt"/>
              </a:rPr>
              <a:t>Ressource :</a:t>
            </a:r>
          </a:p>
          <a:p>
            <a:pPr marL="0" indent="0" algn="l" rtl="0">
              <a:buNone/>
            </a:pPr>
            <a:r>
              <a:rPr lang="fr-ca" sz="1400" b="0" i="0" u="none" baseline="0">
                <a:latin typeface="+mn-lt"/>
                <a:ea typeface="+mn-lt"/>
                <a:cs typeface="+mn-lt"/>
              </a:rPr>
              <a:t>Outil de planification d’accommodements pour répondre aux exigences liées au travail. </a:t>
            </a:r>
            <a:r>
              <a:rPr lang="fr-ca" sz="1400" b="0" i="0" u="sng" baseline="0">
                <a:solidFill>
                  <a:schemeClr val="hlink"/>
                </a:solidFill>
                <a:latin typeface="+mn-lt"/>
                <a:ea typeface="Proxima Nova"/>
                <a:cs typeface="Proxima Nova"/>
                <a:sym typeface="Proxima Nova"/>
                <a:hlinkClick r:id="rId3"/>
              </a:rPr>
              <a:t>JDAPThttps://aced.iwh.on.ca/jdapt/organization-fr</a:t>
            </a:r>
            <a:endParaRPr lang="fr-ca" sz="1400" u="sng" dirty="0">
              <a:solidFill>
                <a:schemeClr val="hlink"/>
              </a:solidFill>
              <a:latin typeface="+mn-lt"/>
              <a:ea typeface="Proxima Nova"/>
              <a:cs typeface="Proxima Nova"/>
              <a:sym typeface="Proxima Nov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29a68feb33_0_2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g329a68feb33_0_218: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indent="0" algn="l" rtl="0">
              <a:lnSpc>
                <a:spcPct val="107916"/>
              </a:lnSpc>
              <a:buNone/>
            </a:pPr>
            <a:r>
              <a:rPr lang="fr-ca" sz="1400" b="1" i="0" u="none" baseline="0" dirty="0">
                <a:solidFill>
                  <a:schemeClr val="dk1"/>
                </a:solidFill>
                <a:latin typeface="+mn-lt"/>
                <a:ea typeface="Aptos"/>
                <a:cs typeface="Aptos"/>
                <a:sym typeface="Aptos"/>
              </a:rPr>
              <a:t>Notes complètes de l’animateur :</a:t>
            </a:r>
          </a:p>
          <a:p>
            <a:pPr marL="0" indent="0" algn="l" rtl="0">
              <a:lnSpc>
                <a:spcPct val="107916"/>
              </a:lnSpc>
              <a:buNone/>
            </a:pPr>
            <a:r>
              <a:rPr lang="fr-ca" sz="1400" b="0" i="0" u="none" baseline="0" dirty="0">
                <a:solidFill>
                  <a:schemeClr val="dk1"/>
                </a:solidFill>
                <a:latin typeface="+mn-lt"/>
                <a:ea typeface="Aptos"/>
                <a:cs typeface="Aptos"/>
                <a:sym typeface="Aptos"/>
              </a:rPr>
              <a:t>Chaque occasion d’embaucher est une possibilité précieuse de réfléchir à ce qui est </a:t>
            </a:r>
            <a:r>
              <a:rPr lang="fr-ca" sz="1400" b="1" i="0" u="sng" baseline="0" dirty="0">
                <a:solidFill>
                  <a:schemeClr val="dk1"/>
                </a:solidFill>
                <a:latin typeface="+mn-lt"/>
                <a:ea typeface="Aptos"/>
                <a:cs typeface="Aptos"/>
                <a:sym typeface="Aptos"/>
              </a:rPr>
              <a:t>réellement</a:t>
            </a:r>
            <a:r>
              <a:rPr lang="fr-ca" sz="1400" b="0" i="0" u="none" baseline="0" dirty="0">
                <a:solidFill>
                  <a:schemeClr val="dk1"/>
                </a:solidFill>
                <a:latin typeface="+mn-lt"/>
                <a:ea typeface="Aptos"/>
                <a:cs typeface="Aptos"/>
                <a:sym typeface="Aptos"/>
              </a:rPr>
              <a:t> nécessaire pour un poste et à la manière dont il est décrit. </a:t>
            </a:r>
            <a:endParaRPr lang="fr-ca" sz="1400" dirty="0">
              <a:solidFill>
                <a:schemeClr val="dk1"/>
              </a:solidFill>
              <a:latin typeface="+mn-lt"/>
            </a:endParaRPr>
          </a:p>
          <a:p>
            <a:pPr marL="0" indent="0" algn="l" rtl="0">
              <a:spcBef>
                <a:spcPts val="846"/>
              </a:spcBef>
              <a:buClr>
                <a:schemeClr val="dk1"/>
              </a:buClr>
              <a:buNone/>
            </a:pPr>
            <a:endParaRPr lang="fr-ca" sz="1400" dirty="0">
              <a:solidFill>
                <a:schemeClr val="dk1"/>
              </a:solidFill>
              <a:latin typeface="+mn-lt"/>
            </a:endParaRPr>
          </a:p>
          <a:p>
            <a:pPr marL="0" indent="0" algn="l" rtl="0">
              <a:spcBef>
                <a:spcPts val="846"/>
              </a:spcBef>
              <a:buClr>
                <a:schemeClr val="dk1"/>
              </a:buClr>
              <a:buNone/>
            </a:pPr>
            <a:r>
              <a:rPr lang="fr-ca" sz="1400" b="0" i="0" u="none" baseline="0" dirty="0">
                <a:solidFill>
                  <a:schemeClr val="dk1"/>
                </a:solidFill>
                <a:latin typeface="+mn-lt"/>
                <a:ea typeface="+mn-lt"/>
                <a:cs typeface="+mn-lt"/>
              </a:rPr>
              <a:t>Dans ce scénario, nous verrons comment réécrire une offre d’emploi de manière à encourager les demandeurs d’emploi appropriés à présenter leur candidature sans se sentir exclus. </a:t>
            </a:r>
          </a:p>
          <a:p>
            <a:pPr marL="0" indent="0" algn="l" rtl="0">
              <a:spcBef>
                <a:spcPts val="793"/>
              </a:spcBef>
              <a:buClr>
                <a:schemeClr val="dk1"/>
              </a:buClr>
              <a:buNone/>
            </a:pPr>
            <a:endParaRPr lang="fr-ca" sz="1400" dirty="0">
              <a:solidFill>
                <a:schemeClr val="dk1"/>
              </a:solidFill>
              <a:latin typeface="+mn-lt"/>
            </a:endParaRPr>
          </a:p>
          <a:p>
            <a:pPr marL="0" indent="0" algn="l" rtl="0">
              <a:spcBef>
                <a:spcPts val="793"/>
              </a:spcBef>
              <a:buClr>
                <a:schemeClr val="dk1"/>
              </a:buClr>
              <a:buNone/>
            </a:pPr>
            <a:r>
              <a:rPr lang="fr-ca" sz="1400" b="0" i="0" u="none" baseline="0" dirty="0">
                <a:solidFill>
                  <a:schemeClr val="dk1"/>
                </a:solidFill>
                <a:latin typeface="+mn-lt"/>
                <a:ea typeface="+mn-lt"/>
                <a:cs typeface="+mn-lt"/>
              </a:rPr>
              <a:t>Certains organismes de santé ont commencé à examiner avec un regard critique la manière dont ils décrivent les exigences en matière d’éducation dans les offres d’emploi pour les postes de services de soutien. Les postes de services de soutien sont essentiels dans les soins de santé et comprennent des rôles dans de nombreux domaines tels que les services environnementaux, les services alimentaires, la gestion du matériel, le linge, l’assistance aux patients et le soutien administratif.</a:t>
            </a:r>
          </a:p>
          <a:p>
            <a:pPr marL="0" indent="0" algn="l" rtl="0">
              <a:spcBef>
                <a:spcPts val="793"/>
              </a:spcBef>
              <a:buClr>
                <a:schemeClr val="dk1"/>
              </a:buClr>
              <a:buNone/>
            </a:pPr>
            <a:endParaRPr lang="fr-ca" sz="1400" dirty="0">
              <a:solidFill>
                <a:schemeClr val="dk1"/>
              </a:solidFill>
              <a:latin typeface="+mn-lt"/>
            </a:endParaRPr>
          </a:p>
          <a:p>
            <a:pPr marL="0" indent="0" algn="l" rtl="0">
              <a:spcBef>
                <a:spcPts val="793"/>
              </a:spcBef>
              <a:buClr>
                <a:schemeClr val="dk1"/>
              </a:buClr>
              <a:buNone/>
            </a:pPr>
            <a:r>
              <a:rPr lang="fr-ca" sz="1400" b="0" i="0" u="none" baseline="0" dirty="0">
                <a:solidFill>
                  <a:schemeClr val="dk1"/>
                </a:solidFill>
                <a:latin typeface="+mn-lt"/>
                <a:ea typeface="+mn-lt"/>
                <a:cs typeface="+mn-lt"/>
              </a:rPr>
              <a:t>Dans le secteur de la santé, il est courant de mentionner le « diplôme de fin d’études secondaires » comme qualification minimale. Pourquoi? De nombreux demandeurs d’emploi compétents n’ont pas de « diplôme » d’études secondaires. Ils peuvent avoir terminé leurs études secondaires avec un autre type de diplôme ou ne pas en avoir du tout. Par exemple, un certificat d’études secondaires de l’Ontario, un certificat de réussite ou un certificat d’équivalence d’études secondaires de l’Ontario. Que vous exigiez ou non la preuve d’un diplôme, les candidats aux parcours divers peuvent être dissuadés de postuler lorsqu’ils lisent ces mots. </a:t>
            </a:r>
          </a:p>
          <a:p>
            <a:pPr marL="0" indent="0" algn="l" rtl="0">
              <a:buNone/>
            </a:pPr>
            <a:endParaRPr lang="fr-ca" sz="1400" dirty="0">
              <a:solidFill>
                <a:schemeClr val="dk1"/>
              </a:solidFill>
              <a:latin typeface="+mn-lt"/>
            </a:endParaRPr>
          </a:p>
          <a:p>
            <a:pPr marL="0" indent="0" algn="l" rtl="0">
              <a:spcBef>
                <a:spcPts val="793"/>
              </a:spcBef>
              <a:buClr>
                <a:schemeClr val="dk1"/>
              </a:buClr>
              <a:buNone/>
            </a:pPr>
            <a:r>
              <a:rPr lang="fr-ca" sz="1400" b="0" i="0" u="none" baseline="0" dirty="0">
                <a:solidFill>
                  <a:schemeClr val="dk1"/>
                </a:solidFill>
                <a:latin typeface="+mn-lt"/>
                <a:ea typeface="+mn-lt"/>
                <a:cs typeface="+mn-lt"/>
              </a:rPr>
              <a:t>Réfléchissons ensemble : Qu’est-ce qui est réellement nécessaire? Pouvez-vous citer des exemples de termes plus spécifiques et plus inclusifs que nous pourrions utiliser?</a:t>
            </a:r>
          </a:p>
          <a:p>
            <a:pPr marL="0" indent="0" algn="l" rtl="0">
              <a:buNone/>
            </a:pPr>
            <a:endParaRPr lang="fr-ca" sz="1400" dirty="0">
              <a:solidFill>
                <a:schemeClr val="dk1"/>
              </a:solidFill>
              <a:latin typeface="+mn-lt"/>
            </a:endParaRPr>
          </a:p>
          <a:p>
            <a:pPr marL="0" indent="0" algn="l" rtl="0">
              <a:buNone/>
            </a:pPr>
            <a:r>
              <a:rPr lang="fr-ca" sz="1400" b="1" i="0" u="none" baseline="0" dirty="0">
                <a:solidFill>
                  <a:schemeClr val="dk1"/>
                </a:solidFill>
                <a:latin typeface="+mn-lt"/>
                <a:ea typeface="+mn-lt"/>
                <a:cs typeface="+mn-lt"/>
              </a:rPr>
              <a:t>(Pour cette activité, on pourra former des groupes)</a:t>
            </a:r>
          </a:p>
          <a:p>
            <a:pPr marL="0" indent="0" algn="l" rtl="0">
              <a:buNone/>
            </a:pPr>
            <a:endParaRPr lang="fr-ca" sz="1400" b="1" dirty="0">
              <a:solidFill>
                <a:schemeClr val="dk1"/>
              </a:solidFill>
              <a:latin typeface="+mn-lt"/>
            </a:endParaRPr>
          </a:p>
          <a:p>
            <a:pPr marL="0" indent="0" algn="l" rtl="0">
              <a:buNone/>
            </a:pPr>
            <a:r>
              <a:rPr lang="fr-ca" sz="1400" b="1" i="0" u="none" baseline="0" dirty="0">
                <a:solidFill>
                  <a:schemeClr val="dk1"/>
                </a:solidFill>
                <a:latin typeface="+mn-lt"/>
                <a:ea typeface="+mn-lt"/>
                <a:cs typeface="+mn-lt"/>
              </a:rPr>
              <a:t>L’animateur peut commencer par poser des questions telles que :</a:t>
            </a:r>
          </a:p>
          <a:p>
            <a:pPr marL="483306" indent="-322204" algn="l" rtl="0">
              <a:buClr>
                <a:schemeClr val="dk1"/>
              </a:buClr>
              <a:buSzPts val="1200"/>
              <a:buChar char="-"/>
            </a:pPr>
            <a:r>
              <a:rPr lang="fr-ca" sz="1400" b="0" i="0" u="none" baseline="0" dirty="0">
                <a:solidFill>
                  <a:schemeClr val="dk1"/>
                </a:solidFill>
                <a:latin typeface="+mn-lt"/>
                <a:ea typeface="+mn-lt"/>
                <a:cs typeface="+mn-lt"/>
              </a:rPr>
              <a:t>Qu’est-ce que ce travail peut impliquer?</a:t>
            </a:r>
          </a:p>
          <a:p>
            <a:pPr marL="483306" indent="-322204" algn="l" rtl="0">
              <a:buClr>
                <a:schemeClr val="dk1"/>
              </a:buClr>
              <a:buSzPts val="1200"/>
              <a:buChar char="-"/>
            </a:pPr>
            <a:r>
              <a:rPr lang="fr-ca" sz="1400" b="0" i="0" u="none" baseline="0" dirty="0">
                <a:solidFill>
                  <a:schemeClr val="dk1"/>
                </a:solidFill>
                <a:latin typeface="+mn-lt"/>
                <a:ea typeface="+mn-lt"/>
                <a:cs typeface="+mn-lt"/>
              </a:rPr>
              <a:t>Quel est le résultat le plus important du poste?</a:t>
            </a:r>
          </a:p>
          <a:p>
            <a:pPr marL="483306" indent="-322204" algn="l" rtl="0">
              <a:buClr>
                <a:schemeClr val="dk1"/>
              </a:buClr>
              <a:buSzPts val="1200"/>
              <a:buChar char="-"/>
            </a:pPr>
            <a:r>
              <a:rPr lang="fr-ca" sz="1400" b="0" i="0" u="none" baseline="0" dirty="0">
                <a:solidFill>
                  <a:schemeClr val="dk1"/>
                </a:solidFill>
                <a:latin typeface="+mn-lt"/>
                <a:ea typeface="+mn-lt"/>
                <a:cs typeface="+mn-lt"/>
              </a:rPr>
              <a:t>Quelles sont les exigences « véritables » de l’emploi ? (voir les questions ci-dessous)</a:t>
            </a:r>
          </a:p>
          <a:p>
            <a:pPr marL="483306" indent="0" algn="l" rtl="0">
              <a:buNone/>
            </a:pPr>
            <a:endParaRPr lang="fr-ca" sz="1400" dirty="0">
              <a:solidFill>
                <a:schemeClr val="dk1"/>
              </a:solidFill>
              <a:latin typeface="+mn-lt"/>
            </a:endParaRPr>
          </a:p>
          <a:p>
            <a:pPr marL="0" indent="0" algn="l" rtl="0">
              <a:buNone/>
            </a:pPr>
            <a:r>
              <a:rPr lang="fr-ca" sz="1400" b="1" i="0" u="none" baseline="0" dirty="0">
                <a:solidFill>
                  <a:schemeClr val="dk1"/>
                </a:solidFill>
                <a:latin typeface="+mn-lt"/>
                <a:ea typeface="+mn-lt"/>
                <a:cs typeface="+mn-lt"/>
              </a:rPr>
              <a:t>Les animateurs peuvent donner des exemples tels que :</a:t>
            </a:r>
          </a:p>
          <a:p>
            <a:pPr marL="0" indent="0" algn="l" rtl="0">
              <a:buNone/>
            </a:pPr>
            <a:r>
              <a:rPr lang="fr-ca" sz="1400" b="0" i="0" u="none" baseline="0" dirty="0">
                <a:solidFill>
                  <a:schemeClr val="dk1"/>
                </a:solidFill>
                <a:latin typeface="+mn-lt"/>
                <a:ea typeface="+mn-lt"/>
                <a:cs typeface="+mn-lt"/>
              </a:rPr>
              <a:t>– lire la signalétique de l’hôpital et livrer les commandes de restauration et les repas des patients;</a:t>
            </a:r>
          </a:p>
          <a:p>
            <a:pPr marL="0" indent="0" algn="l" rtl="0">
              <a:buNone/>
            </a:pPr>
            <a:r>
              <a:rPr lang="fr-ca" sz="1400" b="0" i="0" u="none" baseline="0" dirty="0">
                <a:solidFill>
                  <a:schemeClr val="dk1"/>
                </a:solidFill>
                <a:latin typeface="+mn-lt"/>
                <a:ea typeface="+mn-lt"/>
                <a:cs typeface="+mn-lt"/>
              </a:rPr>
              <a:t>– lire les choix de repas et de menus des patients ainsi que les étiquettes relatives aux régimes alimentaires particuliers;</a:t>
            </a:r>
          </a:p>
          <a:p>
            <a:pPr marL="0" indent="0" algn="l" rtl="0">
              <a:buNone/>
            </a:pPr>
            <a:r>
              <a:rPr lang="fr-ca" sz="1400" b="0" i="0" u="none" baseline="0" dirty="0">
                <a:solidFill>
                  <a:schemeClr val="dk1"/>
                </a:solidFill>
                <a:latin typeface="+mn-lt"/>
                <a:ea typeface="+mn-lt"/>
                <a:cs typeface="+mn-lt"/>
              </a:rPr>
              <a:t>– lire et respecter le programme de nettoyage et les directives d’hygiène;</a:t>
            </a:r>
          </a:p>
          <a:p>
            <a:pPr marL="0" indent="0" algn="l" rtl="0">
              <a:buNone/>
            </a:pPr>
            <a:r>
              <a:rPr lang="fr-ca" sz="1400" b="0" i="0" u="none" baseline="0" dirty="0">
                <a:solidFill>
                  <a:schemeClr val="dk1"/>
                </a:solidFill>
                <a:latin typeface="+mn-lt"/>
                <a:ea typeface="+mn-lt"/>
                <a:cs typeface="+mn-lt"/>
              </a:rPr>
              <a:t>– prendre et noter la température des aliments dans la cuisine conformément aux procédures et directives établies en matière de sécurité;</a:t>
            </a:r>
          </a:p>
          <a:p>
            <a:pPr marL="0" indent="0" algn="l" rtl="0">
              <a:buNone/>
            </a:pPr>
            <a:r>
              <a:rPr lang="fr-ca" sz="1400" b="0" i="0" u="none" baseline="0" dirty="0">
                <a:solidFill>
                  <a:schemeClr val="dk1"/>
                </a:solidFill>
                <a:latin typeface="+mn-lt"/>
                <a:ea typeface="+mn-lt"/>
                <a:cs typeface="+mn-lt"/>
              </a:rPr>
              <a:t>– dater, étiqueter et conserver correctement les aliments; </a:t>
            </a:r>
          </a:p>
          <a:p>
            <a:pPr marL="0" indent="0" algn="l" rtl="0">
              <a:buNone/>
            </a:pPr>
            <a:r>
              <a:rPr lang="fr-ca" sz="1400" b="0" i="0" u="none" baseline="0" dirty="0">
                <a:solidFill>
                  <a:schemeClr val="dk1"/>
                </a:solidFill>
                <a:latin typeface="+mn-lt"/>
                <a:ea typeface="+mn-lt"/>
                <a:cs typeface="+mn-lt"/>
              </a:rPr>
              <a:t>– prendre les commandes des résidents en notant leur nom et leur choix de préférence.</a:t>
            </a:r>
          </a:p>
          <a:p>
            <a:pPr marL="0" indent="0" algn="l" rtl="0">
              <a:buNone/>
            </a:pPr>
            <a:endParaRPr lang="fr-ca" sz="1400" dirty="0">
              <a:solidFill>
                <a:srgbClr val="595959"/>
              </a:solidFill>
              <a:highlight>
                <a:srgbClr val="FFFFFF"/>
              </a:highlight>
              <a:latin typeface="+mn-lt"/>
            </a:endParaRPr>
          </a:p>
          <a:p>
            <a:pPr marL="0" indent="0" algn="l" rtl="0">
              <a:buNone/>
            </a:pPr>
            <a:r>
              <a:rPr lang="fr-ca" sz="1400" b="1" i="0" u="none" baseline="0" dirty="0">
                <a:solidFill>
                  <a:schemeClr val="dk1"/>
                </a:solidFill>
                <a:latin typeface="+mn-lt"/>
                <a:ea typeface="+mn-lt"/>
                <a:cs typeface="+mn-lt"/>
              </a:rPr>
              <a:t>Notes du conférencier sous forme de points :</a:t>
            </a:r>
          </a:p>
          <a:p>
            <a:pPr marL="285750" indent="-285750" algn="l" rtl="0">
              <a:spcBef>
                <a:spcPts val="846"/>
              </a:spcBef>
              <a:buClr>
                <a:schemeClr val="dk1"/>
              </a:buClr>
            </a:pPr>
            <a:r>
              <a:rPr lang="fr-ca" sz="1400" b="0" i="0" u="none" baseline="0" dirty="0">
                <a:solidFill>
                  <a:schemeClr val="dk1"/>
                </a:solidFill>
                <a:latin typeface="+mn-lt"/>
                <a:ea typeface="+mn-lt"/>
                <a:cs typeface="+mn-lt"/>
              </a:rPr>
              <a:t>Dans ce scénario, nous verrons comment réécrire une offre d’emploi de manière à encourager les demandeurs d’emploi appropriés à présenter leur candidature sans se sentir exclus. </a:t>
            </a:r>
          </a:p>
          <a:p>
            <a:pPr marL="285750" indent="-285750" algn="l" rtl="0">
              <a:spcBef>
                <a:spcPts val="793"/>
              </a:spcBef>
              <a:buClr>
                <a:schemeClr val="dk1"/>
              </a:buClr>
            </a:pPr>
            <a:r>
              <a:rPr lang="fr-ca" sz="1400" b="0" i="0" u="none" baseline="0" dirty="0">
                <a:solidFill>
                  <a:schemeClr val="dk1"/>
                </a:solidFill>
                <a:latin typeface="+mn-lt"/>
                <a:ea typeface="+mn-lt"/>
                <a:cs typeface="+mn-lt"/>
              </a:rPr>
              <a:t>Dans le secteur de la santé, il est courant de mentionner le « diplôme de fin d’études secondaires » comme qualification minimale. </a:t>
            </a:r>
          </a:p>
          <a:p>
            <a:pPr marL="285750" indent="-285750" algn="l" rtl="0">
              <a:spcBef>
                <a:spcPts val="793"/>
              </a:spcBef>
              <a:buClr>
                <a:schemeClr val="dk1"/>
              </a:buClr>
            </a:pPr>
            <a:r>
              <a:rPr lang="fr-ca" sz="1400" b="0" i="0" u="none" baseline="0" dirty="0">
                <a:solidFill>
                  <a:schemeClr val="dk1"/>
                </a:solidFill>
                <a:latin typeface="+mn-lt"/>
                <a:ea typeface="+mn-lt"/>
                <a:cs typeface="+mn-lt"/>
              </a:rPr>
              <a:t>De nombreux demandeurs d’emploi compétents n’ont pas de « diplôme » d’études secondaires.</a:t>
            </a:r>
          </a:p>
          <a:p>
            <a:pPr marL="285750" indent="-285750" algn="l" rtl="0">
              <a:spcBef>
                <a:spcPts val="793"/>
              </a:spcBef>
              <a:buClr>
                <a:schemeClr val="dk1"/>
              </a:buClr>
            </a:pPr>
            <a:r>
              <a:rPr lang="fr-ca" sz="1400" b="0" i="0" u="none" baseline="0" dirty="0">
                <a:solidFill>
                  <a:schemeClr val="dk1"/>
                </a:solidFill>
                <a:latin typeface="+mn-lt"/>
                <a:ea typeface="+mn-lt"/>
                <a:cs typeface="+mn-lt"/>
              </a:rPr>
              <a:t>Que vous exigiez ou non la preuve d’un diplôme, les candidats aux parcours divers peuvent être dissuadés de postuler lorsqu’ils lisent ces mots. </a:t>
            </a:r>
          </a:p>
          <a:p>
            <a:pPr marL="285750" indent="-285750" algn="l" rtl="0">
              <a:spcBef>
                <a:spcPts val="793"/>
              </a:spcBef>
              <a:buClr>
                <a:schemeClr val="dk1"/>
              </a:buClr>
            </a:pPr>
            <a:r>
              <a:rPr lang="fr-ca" sz="1400" b="0" i="0" u="none" baseline="0" dirty="0">
                <a:solidFill>
                  <a:schemeClr val="dk1"/>
                </a:solidFill>
                <a:latin typeface="+mn-lt"/>
                <a:ea typeface="+mn-lt"/>
                <a:cs typeface="+mn-lt"/>
              </a:rPr>
              <a:t>Qu’est-ce qui est réellement nécessaire? Pouvez-vous citer des exemples de termes plus spécifiques et plus inclusifs que nous pourrions utiliser?</a:t>
            </a:r>
          </a:p>
          <a:p>
            <a:pPr marL="0" lvl="0" indent="0" algn="l" rtl="0">
              <a:lnSpc>
                <a:spcPct val="100000"/>
              </a:lnSpc>
              <a:spcBef>
                <a:spcPts val="0"/>
              </a:spcBef>
              <a:spcAft>
                <a:spcPts val="0"/>
              </a:spcAft>
              <a:buSzPts val="1100"/>
              <a:buNone/>
            </a:pPr>
            <a:endParaRPr sz="13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a569eb0e1_0_15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2a569eb0e1_0_15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793"/>
              </a:spcBef>
              <a:buClr>
                <a:schemeClr val="dk1"/>
              </a:buClr>
              <a:buNone/>
            </a:pPr>
            <a:r>
              <a:rPr lang="fr-ca" sz="1400" b="1" i="0" u="none" baseline="0">
                <a:solidFill>
                  <a:schemeClr val="dk1"/>
                </a:solidFill>
              </a:rPr>
              <a:t>Notes complètes de l’animateur :</a:t>
            </a:r>
          </a:p>
          <a:p>
            <a:pPr marL="0" indent="0" algn="l" rtl="0">
              <a:lnSpc>
                <a:spcPct val="90000"/>
              </a:lnSpc>
              <a:spcBef>
                <a:spcPts val="793"/>
              </a:spcBef>
              <a:buClr>
                <a:schemeClr val="dk1"/>
              </a:buClr>
              <a:buNone/>
            </a:pPr>
            <a:r>
              <a:rPr lang="fr-ca" sz="1400" b="0" i="0" u="none" baseline="0">
                <a:solidFill>
                  <a:schemeClr val="dk1"/>
                </a:solidFill>
              </a:rPr>
              <a:t>Lors de la sélection des candidats à une entrevue, la meilleure pratique consiste à utiliser une méthode systématique et cohérente pour réduire les préjugés. Les critères doivent s’aligner sur les exigences essentielles ou « véritables » de l’emploi. </a:t>
            </a: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r>
              <a:rPr lang="fr-ca" sz="1400" b="0" i="0" u="none" baseline="0">
                <a:solidFill>
                  <a:schemeClr val="dk1"/>
                </a:solidFill>
              </a:rPr>
              <a:t>Parallèlement à votre description de l’emploi, déterminez les qualifications essentielles pour le poste. Lors de la présélection des candidats, réfléchissez à la raison pour laquelle un candidat n’a pas été retenu pour une entrevue.</a:t>
            </a:r>
          </a:p>
          <a:p>
            <a:pPr marL="0" indent="0" algn="l" rtl="0">
              <a:buNone/>
            </a:pPr>
            <a:endParaRPr lang="fr-ca" sz="1400" dirty="0">
              <a:solidFill>
                <a:schemeClr val="dk1"/>
              </a:solidFill>
            </a:endParaRPr>
          </a:p>
          <a:p>
            <a:pPr marL="0" indent="0" algn="l" rtl="0">
              <a:buNone/>
            </a:pPr>
            <a:r>
              <a:rPr lang="fr-ca" sz="1400" b="0" i="0" u="none" baseline="0">
                <a:solidFill>
                  <a:schemeClr val="dk1"/>
                </a:solidFill>
              </a:rPr>
              <a:t>Nous avons ici un exemple tiré d’une recherche récente pour un nouveau poste de directeur. Les grilles suivantes ont été utilisées pour analyser les CV :</a:t>
            </a:r>
          </a:p>
          <a:p>
            <a:pPr marL="0" indent="0" algn="l" rtl="0">
              <a:buNone/>
            </a:pPr>
            <a:r>
              <a:rPr lang="fr-ca" sz="1400" b="0" i="0" u="none" baseline="0">
                <a:solidFill>
                  <a:schemeClr val="dk1"/>
                </a:solidFill>
              </a:rPr>
              <a:t>– possède une expérience dans un hôpital universitaire de sciences de la santé; </a:t>
            </a:r>
          </a:p>
          <a:p>
            <a:pPr marL="0" indent="0" algn="l" rtl="0">
              <a:buNone/>
            </a:pPr>
            <a:r>
              <a:rPr lang="fr-ca" sz="1400" b="0" i="0" u="none" baseline="0">
                <a:solidFill>
                  <a:schemeClr val="dk1"/>
                </a:solidFill>
              </a:rPr>
              <a:t>– exemples concrets d’initiatives de leadership axées sur l’engagement des patients/clients;</a:t>
            </a:r>
          </a:p>
          <a:p>
            <a:pPr marL="0" indent="0" algn="l" rtl="0">
              <a:buNone/>
            </a:pPr>
            <a:r>
              <a:rPr lang="fr-ca" sz="1400" b="0" i="0" u="none" baseline="0">
                <a:solidFill>
                  <a:schemeClr val="dk1"/>
                </a:solidFill>
              </a:rPr>
              <a:t>– exemples concrets d’initiatives de leadership axées sur l’inclusion, la diversité, l’équité et l’accessibilité (IDEA);</a:t>
            </a:r>
          </a:p>
          <a:p>
            <a:pPr marL="0" indent="0" algn="l" rtl="0">
              <a:buNone/>
            </a:pPr>
            <a:r>
              <a:rPr lang="fr-ca" sz="1400" b="0" i="0" u="none" baseline="0">
                <a:solidFill>
                  <a:schemeClr val="dk1"/>
                </a:solidFill>
              </a:rPr>
              <a:t>– exemples concrets de leadership en matière de changement à l’échelle de l’organisation ou des systèmes.</a:t>
            </a:r>
          </a:p>
          <a:p>
            <a:pPr marL="0" indent="0" algn="l" rtl="0">
              <a:buNone/>
            </a:pPr>
            <a:endParaRPr lang="fr-ca" sz="1400" dirty="0">
              <a:solidFill>
                <a:schemeClr val="dk1"/>
              </a:solidFill>
            </a:endParaRPr>
          </a:p>
          <a:p>
            <a:pPr marL="0" indent="0" algn="l" rtl="0">
              <a:buNone/>
            </a:pPr>
            <a:r>
              <a:rPr lang="fr-ca" sz="1400" b="0" i="0" u="none" baseline="0">
                <a:solidFill>
                  <a:schemeClr val="dk1"/>
                </a:solidFill>
              </a:rPr>
              <a:t>Si vous souhaitez que les candidats mettent l’accent sur certains éléments dans leur candidature, vous pouvez le préciser et rendre le processus plus fluide et plus transparent pour tous.</a:t>
            </a:r>
          </a:p>
          <a:p>
            <a:pPr marL="0" indent="0" algn="l" rtl="0">
              <a:buNone/>
            </a:pPr>
            <a:endParaRPr lang="fr-ca" sz="1400" dirty="0">
              <a:solidFill>
                <a:schemeClr val="dk1"/>
              </a:solidFill>
            </a:endParaRPr>
          </a:p>
          <a:p>
            <a:pPr marL="0" indent="0" algn="l" rtl="0">
              <a:lnSpc>
                <a:spcPct val="90000"/>
              </a:lnSpc>
              <a:spcBef>
                <a:spcPts val="793"/>
              </a:spcBef>
              <a:buClr>
                <a:schemeClr val="dk1"/>
              </a:buClr>
              <a:buNone/>
            </a:pPr>
            <a:r>
              <a:rPr lang="fr-ca" sz="1400" b="1" i="0" u="none" baseline="0">
                <a:solidFill>
                  <a:schemeClr val="dk1"/>
                </a:solidFill>
              </a:rPr>
              <a:t>Notes du conférencier sous forme de points :</a:t>
            </a:r>
          </a:p>
          <a:p>
            <a:pPr marL="285750" indent="-285750" algn="l" rtl="0">
              <a:lnSpc>
                <a:spcPct val="90000"/>
              </a:lnSpc>
              <a:spcBef>
                <a:spcPts val="793"/>
              </a:spcBef>
              <a:buClr>
                <a:schemeClr val="dk1"/>
              </a:buClr>
            </a:pPr>
            <a:r>
              <a:rPr lang="fr-ca" sz="1400" b="0" i="0" u="none" baseline="0">
                <a:solidFill>
                  <a:schemeClr val="dk1"/>
                </a:solidFill>
              </a:rPr>
              <a:t>En vue de la sélection des candidats pour une entrevue, utilisez une méthode systématique et cohérente afin de réduire les préjugés. </a:t>
            </a:r>
          </a:p>
          <a:p>
            <a:pPr marL="285750" indent="-285750" algn="l" rtl="0">
              <a:lnSpc>
                <a:spcPct val="90000"/>
              </a:lnSpc>
              <a:spcBef>
                <a:spcPts val="793"/>
              </a:spcBef>
              <a:buClr>
                <a:schemeClr val="dk1"/>
              </a:buClr>
            </a:pPr>
            <a:r>
              <a:rPr lang="fr-ca" sz="1400" b="0" i="0" u="none" baseline="0">
                <a:solidFill>
                  <a:schemeClr val="dk1"/>
                </a:solidFill>
              </a:rPr>
              <a:t>Les critères doivent s’aligner sur les exigences essentielles ou « véritables » de l’emploi. </a:t>
            </a:r>
          </a:p>
          <a:p>
            <a:pPr marL="285750" indent="-285750" algn="l" rtl="0">
              <a:lnSpc>
                <a:spcPct val="90000"/>
              </a:lnSpc>
              <a:spcBef>
                <a:spcPts val="793"/>
              </a:spcBef>
              <a:buClr>
                <a:schemeClr val="dk1"/>
              </a:buClr>
            </a:pPr>
            <a:r>
              <a:rPr lang="fr-ca" sz="1400" b="0" i="0" u="none" baseline="0">
                <a:solidFill>
                  <a:schemeClr val="dk1"/>
                </a:solidFill>
              </a:rPr>
              <a:t>Lors de la présélection des candidats, réfléchissez à la raison pour laquelle un candidat n’a pas été retenu pour une entrevue.</a:t>
            </a:r>
          </a:p>
          <a:p>
            <a:pPr marL="285750" indent="-285750" algn="l" rtl="0">
              <a:lnSpc>
                <a:spcPct val="90000"/>
              </a:lnSpc>
              <a:spcBef>
                <a:spcPts val="793"/>
              </a:spcBef>
              <a:buClr>
                <a:schemeClr val="dk1"/>
              </a:buClr>
            </a:pPr>
            <a:r>
              <a:rPr lang="fr-ca" sz="1400" b="0" i="0" u="none" baseline="0">
                <a:solidFill>
                  <a:schemeClr val="dk1"/>
                </a:solidFill>
              </a:rPr>
              <a:t>Cet exemple est tiré d’une recherche récente pour un nouveau poste de directeur.</a:t>
            </a:r>
          </a:p>
          <a:p>
            <a:pPr marL="285750" indent="-285750" algn="l" rtl="0">
              <a:lnSpc>
                <a:spcPct val="90000"/>
              </a:lnSpc>
              <a:spcBef>
                <a:spcPts val="793"/>
              </a:spcBef>
              <a:buClr>
                <a:schemeClr val="dk1"/>
              </a:buClr>
            </a:pPr>
            <a:r>
              <a:rPr lang="fr-ca" sz="1400" b="0" i="0" u="none" baseline="0">
                <a:solidFill>
                  <a:schemeClr val="dk1"/>
                </a:solidFill>
              </a:rPr>
              <a:t>Si vous souhaitez que les candidats mettent l’accent sur certains éléments dans leur candidature, vous pouvez le préciser et rendre le processus plus fluide et plus transparent pour tous.</a:t>
            </a:r>
          </a:p>
          <a:p>
            <a:pPr marL="0" indent="0" algn="l" rtl="0">
              <a:buNone/>
            </a:pPr>
            <a:endParaRPr lang="fr-ca" sz="1400" dirty="0">
              <a:solidFill>
                <a:schemeClr val="dk1"/>
              </a:solidFill>
            </a:endParaRPr>
          </a:p>
          <a:p>
            <a:pPr marL="0" indent="0" algn="l" rtl="0">
              <a:buClr>
                <a:schemeClr val="dk1"/>
              </a:buClr>
              <a:buNone/>
            </a:pPr>
            <a:r>
              <a:rPr lang="fr-ca" sz="1400" b="1" i="0" u="none" baseline="0">
                <a:solidFill>
                  <a:schemeClr val="dk1"/>
                </a:solidFill>
              </a:rPr>
              <a:t>Source : </a:t>
            </a:r>
          </a:p>
          <a:p>
            <a:pPr marL="0" indent="0" algn="l" rtl="0">
              <a:buClr>
                <a:schemeClr val="dk1"/>
              </a:buClr>
              <a:buNone/>
            </a:pPr>
            <a:r>
              <a:rPr lang="fr-ca" sz="1400" b="0" i="0" u="none" baseline="0">
                <a:solidFill>
                  <a:schemeClr val="dk1"/>
                </a:solidFill>
              </a:rPr>
              <a:t>Source : Holland Bloorview's Toolkit for Equitable Recruitment &amp; Selection Process (Boîte à outils de Holland Bloorview pour un processus de recrutement et de sélection équitable)</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A74946C2-6F9D-B2DA-E553-6B73455EF86C}"/>
            </a:ext>
          </a:extLst>
        </p:cNvPr>
        <p:cNvGrpSpPr/>
        <p:nvPr/>
      </p:nvGrpSpPr>
      <p:grpSpPr>
        <a:xfrm>
          <a:off x="0" y="0"/>
          <a:ext cx="0" cy="0"/>
          <a:chOff x="0" y="0"/>
          <a:chExt cx="0" cy="0"/>
        </a:xfrm>
      </p:grpSpPr>
      <p:sp>
        <p:nvSpPr>
          <p:cNvPr id="644" name="Google Shape;644;g329a68feb33_0_218:notes">
            <a:extLst>
              <a:ext uri="{FF2B5EF4-FFF2-40B4-BE49-F238E27FC236}">
                <a16:creationId xmlns:a16="http://schemas.microsoft.com/office/drawing/2014/main" id="{0AEA34FC-0E48-126F-CD58-D2899FE6E5CF}"/>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g329a68feb33_0_218:notes">
            <a:extLst>
              <a:ext uri="{FF2B5EF4-FFF2-40B4-BE49-F238E27FC236}">
                <a16:creationId xmlns:a16="http://schemas.microsoft.com/office/drawing/2014/main" id="{7624FA7A-6BC0-26FF-48CD-A471D72DD22E}"/>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indent="0" algn="l" rtl="0">
              <a:lnSpc>
                <a:spcPct val="90000"/>
              </a:lnSpc>
              <a:spcBef>
                <a:spcPts val="793"/>
              </a:spcBef>
              <a:buClr>
                <a:schemeClr val="dk1"/>
              </a:buClr>
              <a:buNone/>
            </a:pPr>
            <a:r>
              <a:rPr lang="fr-ca" sz="1400" b="1" i="0" u="none" baseline="0">
                <a:solidFill>
                  <a:srgbClr val="4C4C4E"/>
                </a:solidFill>
              </a:rPr>
              <a:t>Notes complètes de l’animateur :</a:t>
            </a:r>
          </a:p>
          <a:p>
            <a:pPr marL="0" indent="0" algn="l" rtl="0">
              <a:lnSpc>
                <a:spcPct val="90000"/>
              </a:lnSpc>
              <a:spcBef>
                <a:spcPts val="793"/>
              </a:spcBef>
              <a:buClr>
                <a:schemeClr val="dk1"/>
              </a:buClr>
              <a:buNone/>
            </a:pPr>
            <a:r>
              <a:rPr lang="fr-ca" sz="1400" b="0" i="0" u="none" baseline="0">
                <a:solidFill>
                  <a:srgbClr val="4C4C4E"/>
                </a:solidFill>
              </a:rPr>
              <a:t>Une fois que vous avez sélectionné les candidats qui passeront une entrevue, demandez-leur s’ils ont des besoins d’adaptation et montrez-vous ouvert à tout changement de format, de lieu, du matériel et des procédures de l’entrevue. Selon le Code des droits de la personne de l’Ontario, les employeurs doivent tenir compte des besoins des candidats liés à un handicap pour toute partie du processus d’entrevue ou d’embauche, y compris les tests.  </a:t>
            </a:r>
          </a:p>
          <a:p>
            <a:pPr marL="0" indent="0" algn="l" rtl="0">
              <a:lnSpc>
                <a:spcPct val="90000"/>
              </a:lnSpc>
              <a:spcBef>
                <a:spcPts val="793"/>
              </a:spcBef>
              <a:buClr>
                <a:schemeClr val="dk1"/>
              </a:buClr>
              <a:buNone/>
            </a:pPr>
            <a:endParaRPr lang="fr-ca" sz="1400" dirty="0">
              <a:solidFill>
                <a:srgbClr val="4C4C4E"/>
              </a:solidFill>
            </a:endParaRPr>
          </a:p>
          <a:p>
            <a:pPr marL="0" indent="0" algn="l" rtl="0">
              <a:lnSpc>
                <a:spcPct val="90000"/>
              </a:lnSpc>
              <a:spcBef>
                <a:spcPts val="793"/>
              </a:spcBef>
              <a:buClr>
                <a:schemeClr val="dk1"/>
              </a:buClr>
              <a:buNone/>
            </a:pPr>
            <a:r>
              <a:rPr lang="fr-ca" sz="1400" b="0" i="0" u="none" baseline="0">
                <a:solidFill>
                  <a:srgbClr val="4C4C4E"/>
                </a:solidFill>
              </a:rPr>
              <a:t>Il n’y a pas d’approche unique en matière d’adaptations pour le recrutement. Elles doivent être examinées individuellement en fonction des besoins particuliers du candidat, de la fonction et du lieu de travail. </a:t>
            </a:r>
          </a:p>
          <a:p>
            <a:pPr marL="0" indent="0" algn="l" rtl="0">
              <a:lnSpc>
                <a:spcPct val="90000"/>
              </a:lnSpc>
              <a:spcBef>
                <a:spcPts val="793"/>
              </a:spcBef>
              <a:buClr>
                <a:schemeClr val="dk1"/>
              </a:buClr>
              <a:buNone/>
            </a:pPr>
            <a:endParaRPr lang="fr-ca" sz="1400" dirty="0">
              <a:solidFill>
                <a:srgbClr val="4C4C4E"/>
              </a:solidFill>
            </a:endParaRPr>
          </a:p>
          <a:p>
            <a:pPr marL="0" indent="0" algn="l" rtl="0">
              <a:lnSpc>
                <a:spcPct val="90000"/>
              </a:lnSpc>
              <a:spcBef>
                <a:spcPts val="793"/>
              </a:spcBef>
              <a:buClr>
                <a:schemeClr val="dk1"/>
              </a:buClr>
              <a:buNone/>
            </a:pPr>
            <a:r>
              <a:rPr lang="fr-ca" sz="1400" b="0" i="0" u="none" baseline="0">
                <a:solidFill>
                  <a:srgbClr val="4C4C4E"/>
                </a:solidFill>
              </a:rPr>
              <a:t>Il existe une idée fausse selon laquelle les adaptations confèrent un avantage injuste à certains candidats. Cependant, tous les candidats ne partent pas du même point de départ et peuvent être confrontés à des défis et à des obstacles à l’emploi qui leur sont propres.  Les adaptations sont ouvertes à tous les candidats et contribuent à garantir que chacun dispose de ce dont il a besoin pour réussir. </a:t>
            </a:r>
          </a:p>
          <a:p>
            <a:pPr marL="0" indent="0" algn="l" rtl="0">
              <a:lnSpc>
                <a:spcPct val="90000"/>
              </a:lnSpc>
              <a:spcBef>
                <a:spcPts val="793"/>
              </a:spcBef>
              <a:buClr>
                <a:schemeClr val="dk1"/>
              </a:buClr>
              <a:buNone/>
            </a:pPr>
            <a:endParaRPr lang="fr-ca" sz="1400" dirty="0">
              <a:solidFill>
                <a:srgbClr val="4C4C4E"/>
              </a:solidFill>
            </a:endParaRPr>
          </a:p>
          <a:p>
            <a:pPr marL="0" indent="0" algn="l" rtl="0">
              <a:lnSpc>
                <a:spcPct val="90000"/>
              </a:lnSpc>
              <a:spcBef>
                <a:spcPts val="793"/>
              </a:spcBef>
              <a:buClr>
                <a:schemeClr val="dk1"/>
              </a:buClr>
              <a:buNone/>
            </a:pPr>
            <a:r>
              <a:rPr lang="fr-ca" sz="1400" b="0" i="0" u="none" baseline="0">
                <a:solidFill>
                  <a:srgbClr val="4C4C4E"/>
                </a:solidFill>
              </a:rPr>
              <a:t>Sur l’écran suivant, nous partagerons un exemple de cas dans lequel un gestionnaire d’embauche décrit ses tentatives de concevoir un processus de recrutement inclusif qui permette à tous les candidats de participer à une entrevue.</a:t>
            </a:r>
          </a:p>
          <a:p>
            <a:pPr marL="0" indent="0" algn="l" rtl="0">
              <a:buNone/>
            </a:pPr>
            <a:endParaRPr lang="fr-ca" sz="1400" dirty="0"/>
          </a:p>
          <a:p>
            <a:pPr marL="0" indent="0" algn="l" rtl="0">
              <a:lnSpc>
                <a:spcPct val="90000"/>
              </a:lnSpc>
              <a:spcBef>
                <a:spcPts val="793"/>
              </a:spcBef>
              <a:buClr>
                <a:schemeClr val="dk1"/>
              </a:buClr>
              <a:buNone/>
            </a:pPr>
            <a:r>
              <a:rPr lang="fr-ca" sz="1400" b="1" i="0" u="none" baseline="0">
                <a:solidFill>
                  <a:srgbClr val="4C4C4E"/>
                </a:solidFill>
              </a:rPr>
              <a:t>Notes du conférencier sous forme de points :</a:t>
            </a:r>
          </a:p>
          <a:p>
            <a:pPr marL="171450" indent="-171450" algn="l" rtl="0">
              <a:lnSpc>
                <a:spcPct val="90000"/>
              </a:lnSpc>
              <a:spcBef>
                <a:spcPts val="793"/>
              </a:spcBef>
              <a:buClr>
                <a:schemeClr val="dk1"/>
              </a:buClr>
            </a:pPr>
            <a:r>
              <a:rPr lang="fr-ca" sz="1400" b="0" i="0" u="none" baseline="0">
                <a:solidFill>
                  <a:srgbClr val="4C4C4E"/>
                </a:solidFill>
              </a:rPr>
              <a:t>Une fois que vous avez sélectionné les candidats qui passeront une entrevue, demandez-leur s’ils ont des besoins d’adaptation.</a:t>
            </a:r>
          </a:p>
          <a:p>
            <a:pPr marL="171450" indent="-171450" algn="l" rtl="0">
              <a:lnSpc>
                <a:spcPct val="90000"/>
              </a:lnSpc>
              <a:spcBef>
                <a:spcPts val="793"/>
              </a:spcBef>
              <a:buClr>
                <a:schemeClr val="dk1"/>
              </a:buClr>
            </a:pPr>
            <a:r>
              <a:rPr lang="fr-ca" sz="1400" b="0" i="0" u="none" baseline="0">
                <a:solidFill>
                  <a:srgbClr val="4C4C4E"/>
                </a:solidFill>
              </a:rPr>
              <a:t>Montrez-vous ouvert à tout changement de format, de lieu, de matériel et des procédures de l’entrevue.</a:t>
            </a:r>
          </a:p>
          <a:p>
            <a:pPr marL="171450" indent="-171450" algn="l" rtl="0">
              <a:lnSpc>
                <a:spcPct val="90000"/>
              </a:lnSpc>
              <a:spcBef>
                <a:spcPts val="793"/>
              </a:spcBef>
              <a:buClr>
                <a:schemeClr val="dk1"/>
              </a:buClr>
            </a:pPr>
            <a:r>
              <a:rPr lang="fr-ca" sz="1400" b="0" i="0" u="none" baseline="0">
                <a:solidFill>
                  <a:srgbClr val="4C4C4E"/>
                </a:solidFill>
              </a:rPr>
              <a:t>Selon le Code des droits de la personne de l’Ontario, les employeurs doivent tenir compte des besoins des candidats liés à un handicap pour toute partie du processus d’entrevue ou d’embauche, y compris les tests.  </a:t>
            </a:r>
          </a:p>
          <a:p>
            <a:pPr marL="171450" indent="-171450" algn="l" rtl="0">
              <a:lnSpc>
                <a:spcPct val="90000"/>
              </a:lnSpc>
              <a:spcBef>
                <a:spcPts val="793"/>
              </a:spcBef>
              <a:buClr>
                <a:schemeClr val="dk1"/>
              </a:buClr>
            </a:pPr>
            <a:r>
              <a:rPr lang="fr-ca" sz="1400" b="0" i="0" u="none" baseline="0">
                <a:solidFill>
                  <a:srgbClr val="4C4C4E"/>
                </a:solidFill>
              </a:rPr>
              <a:t>Les adaptations doivent être examinées individuellement en fonction des besoins particuliers du candidat, de la fonction et du lieu de travail. </a:t>
            </a:r>
          </a:p>
          <a:p>
            <a:pPr marL="171450" indent="-171450" algn="l" rtl="0">
              <a:lnSpc>
                <a:spcPct val="90000"/>
              </a:lnSpc>
              <a:spcBef>
                <a:spcPts val="793"/>
              </a:spcBef>
              <a:buClr>
                <a:schemeClr val="dk1"/>
              </a:buClr>
            </a:pPr>
            <a:r>
              <a:rPr lang="fr-ca" sz="1400" b="0" i="0" u="none" baseline="0">
                <a:solidFill>
                  <a:srgbClr val="4C4C4E"/>
                </a:solidFill>
              </a:rPr>
              <a:t>Les adaptations n’offrent pas d’avantage injuste aux candidats; elles sont ouvertes à tous les candidats et contribuent à garantir que chacun dispose de ce dont il a besoin pour réussir. </a:t>
            </a:r>
          </a:p>
          <a:p>
            <a:pPr marL="171450" indent="-171450" algn="l" rtl="0">
              <a:lnSpc>
                <a:spcPct val="90000"/>
              </a:lnSpc>
              <a:spcBef>
                <a:spcPts val="793"/>
              </a:spcBef>
              <a:buClr>
                <a:schemeClr val="dk1"/>
              </a:buClr>
            </a:pPr>
            <a:r>
              <a:rPr lang="fr-ca" sz="1400" b="0" i="0" u="none" baseline="0">
                <a:solidFill>
                  <a:srgbClr val="4C4C4E"/>
                </a:solidFill>
              </a:rPr>
              <a:t>Sur l’écran suivant, nous partagerons un exemple de cas dans lequel un gestionnaire d’embauche décrit ses tentatives de concevoir un processus de recrutement inclusif qui permette à tous les candidats de participer à une entrevue.</a:t>
            </a:r>
            <a:endParaRPr lang="fr-ca" sz="1400" dirty="0"/>
          </a:p>
        </p:txBody>
      </p:sp>
    </p:spTree>
    <p:extLst>
      <p:ext uri="{BB962C8B-B14F-4D97-AF65-F5344CB8AC3E}">
        <p14:creationId xmlns:p14="http://schemas.microsoft.com/office/powerpoint/2010/main" val="3227464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29a68feb33_0_2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g329a68feb33_0_239: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indent="0" algn="l" rtl="0">
              <a:lnSpc>
                <a:spcPct val="90000"/>
              </a:lnSpc>
              <a:spcBef>
                <a:spcPts val="793"/>
              </a:spcBef>
              <a:buClr>
                <a:schemeClr val="dk1"/>
              </a:buClr>
              <a:buNone/>
            </a:pPr>
            <a:r>
              <a:rPr lang="fr-ca" sz="1400" b="1" i="0" u="none" baseline="0" dirty="0">
                <a:solidFill>
                  <a:srgbClr val="4C4C4E"/>
                </a:solidFill>
              </a:rPr>
              <a:t>Lancez la vidéo</a:t>
            </a:r>
          </a:p>
          <a:p>
            <a:pPr marL="0" indent="0">
              <a:lnSpc>
                <a:spcPct val="90000"/>
              </a:lnSpc>
              <a:spcBef>
                <a:spcPts val="793"/>
              </a:spcBef>
              <a:buClr>
                <a:schemeClr val="dk1"/>
              </a:buClr>
              <a:buNone/>
            </a:pPr>
            <a:endParaRPr lang="en-US" sz="1400" u="sng" dirty="0">
              <a:solidFill>
                <a:srgbClr val="2200CC"/>
              </a:solidFill>
              <a:hlinkClick r:id="rId3">
                <a:extLst>
                  <a:ext uri="{A12FA001-AC4F-418D-AE19-62706E023703}">
                    <ahyp:hlinkClr xmlns:ahyp="http://schemas.microsoft.com/office/drawing/2018/hyperlinkcolor" val="tx"/>
                  </a:ext>
                </a:extLst>
              </a:hlinkClick>
            </a:endParaRPr>
          </a:p>
          <a:p>
            <a:pPr marL="0" indent="0">
              <a:lnSpc>
                <a:spcPct val="90000"/>
              </a:lnSpc>
              <a:spcBef>
                <a:spcPts val="793"/>
              </a:spcBef>
              <a:buClr>
                <a:schemeClr val="dk1"/>
              </a:buClr>
              <a:buNone/>
            </a:pPr>
            <a:r>
              <a:rPr lang="en-US" sz="1400" u="none" dirty="0">
                <a:solidFill>
                  <a:schemeClr val="tx1"/>
                </a:solidFill>
              </a:rPr>
              <a:t>https://www.youtube.com/watch?v=mhyQuZdRp0U</a:t>
            </a:r>
          </a:p>
          <a:p>
            <a:pPr marL="0" indent="0">
              <a:lnSpc>
                <a:spcPct val="90000"/>
              </a:lnSpc>
              <a:spcBef>
                <a:spcPts val="793"/>
              </a:spcBef>
              <a:buClr>
                <a:schemeClr val="dk1"/>
              </a:buClr>
              <a:buNone/>
            </a:pPr>
            <a:endParaRPr lang="en-US" sz="1400" dirty="0">
              <a:solidFill>
                <a:srgbClr val="4C4C4E"/>
              </a:solidFill>
            </a:endParaRPr>
          </a:p>
          <a:p>
            <a:pPr marL="0" indent="0" algn="l" rtl="0">
              <a:lnSpc>
                <a:spcPct val="90000"/>
              </a:lnSpc>
              <a:spcBef>
                <a:spcPts val="793"/>
              </a:spcBef>
              <a:buClr>
                <a:schemeClr val="dk1"/>
              </a:buClr>
              <a:buNone/>
            </a:pPr>
            <a:r>
              <a:rPr lang="fr-FR" sz="1400" b="1" i="0" u="none" baseline="0" dirty="0">
                <a:solidFill>
                  <a:srgbClr val="4C4C4E"/>
                </a:solidFill>
              </a:rPr>
              <a:t>Si besoin, les sous-titres complets sont disponibles ci-dessous :</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Bonjour. Je m’appelle Carolyn Mcdougall. Je suis gestionnaire d’embauche à l’Hôpital de réadaptation pour enfants Holland Bloorview.</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Pendant l’été, nous embauchons de jeunes travailleurs pour nos programmes d’expérience destinés aux adolescents. Je vais vous parler un peu de notre processus d’embauche et de la manière dont nous essayons de planifier l’inclusion.</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Nous commençons par une grille d’évaluation des CV. Les éléments clés que nous recherchons sont, premièrement, une expérience dans différents types d’emplois et d’industries, car nous accompagnons souvent les jeunes dans une variété d’emplois et de rôles et, deuxièmement, une expérience directe de travail avec les jeunes, par exemple en tant qu’enseignant, conseiller de camp, mentor ou dans d’autres fonctions connexes.</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Une fois les candidats sélectionnés pour les entrevues, nous envoyons à chacun d’entre eux un courriel contenant un certain nombre d’informations sur la procédure d’entrevue. Par exemple, en ce qui concerne le format, nous leur disons que nous allons décrire le rôle,</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leur demandons de se présenter,</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les invitons à faire une activité brise-glace avec plusieurs autres candidats, puis leur disons qu’ils se rendront tour à tour dans une sous-salle virtuelle pour rencontrer un membre du personnel et répondre à une question.</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Nous leur expliquons également la manière de préparer les éléments à mettre en valeur et précisons que nous attendons d’eux qu’ils donnent un exemple dans chaque réponse et décrivent leurs expériences de travail avec les jeunes,</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en mettant l’accent sur leurs compétences en communication et en collaboration.</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Nous envoyons à chaque candidat un document expliquant le format de réponse aux questions, avec des éléments descriptifs. Il s’agit donc d’un format STAR que beaucoup d’entre vous connaissent et où vous devez décrire la situation, la tâche, l’action et le résultat.</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L’une des raisons pour lesquelles nous partageons ces renseignements à l’avance est que tous les jeunes travailleurs n’ont pas forcément la même expérience de l’entrevue, ni accès à un accompagnement par un adulte pour les aider à se préparer. Nous espérons donc que ces informations les inciteront à avancer dans le processus.</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Lors d’une entrevue, nous effectuons un travail, une simulation ou un essai au début sous la forme d’une activité brise-glace. Donc, comme je l’ai dit, nous avons généralement des entrevues virtuelles avec quatre candidats. Dans ce brise-glace, une personne pense à une image, puis donne à quelqu’un d’autre des instructions pour la dessiner, après quoi tout le monde peut deviner ce dont il est question. Par exemple, dans le cas présent – un simple dessin au trait d’une</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maison –, je peux commencer par demander à l’autre personne de dessiner un triangle et lui dire ensuite de tracer une ligne droite à partir du coin gauche du triangle. Ce genre d’activité nous permet de voir les candidats utiliser les types de compétences dont nous avons besoin dans la pratique : décomposer une tâche en plusieurs parties, donner des instructions claires, écouter, mais aussi travailler en équipe et démontrer des compétences interpersonnelles pour rendre l’exercice amusant pour tous les participants.</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Dans chaque sous-salle, nous affichons la question en partage d’écran, afin que les candidats puissent la lire et l’avoir à disposition pour s’y référer lorsqu’ils répondent.</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Ensuite, chaque responsable de l’entrevue dispose d’une grille d’évaluation des réponses des candidats, mais qui est adaptée au contenu de la question.</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Par exemple, la question que nous avons entourée au préalable est la suivante : « Parlez-moi d’une fois où vous avez enseigné une compétence ou un concept à quelqu’un.</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Quelles stratégies ont bien fonctionné? Donnez aussi un exemple de stratégie qui n’a pas bien fonctionné. »</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Afin d’élaborer notre grille spécifique à la question, nous avons demandé à des accompagnateurs expérimentés de réfléchir à une liste de stratégies qu’ils jugent efficaces. Pour nous, dans cette question, accorder une note « Excellent » signifie que le candidat a donné un exemple tiré de son expérience</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et qu’il a clairement détaillé au moins quatre stratégies efficaces pour l’enseignement et au moins une stratégie qu’il a essayée et qui n’a pas bien fonctionné. « Bien » est attribué à quelqu’un qui a uniquement donné deux ou trois exemples de stratégies.</a:t>
            </a:r>
          </a:p>
          <a:p>
            <a:pPr marL="158750" indent="0" algn="l" rtl="0">
              <a:buFont typeface="Arial" panose="020B0604020202020204" pitchFamily="34" charset="0"/>
              <a:buNone/>
            </a:pPr>
            <a:r>
              <a:rPr lang="fr-FR" sz="1400" b="0" i="0" u="none" baseline="0" dirty="0">
                <a:solidFill>
                  <a:srgbClr val="232333"/>
                </a:solidFill>
                <a:effectLst/>
                <a:latin typeface="Arial" panose="020B0604020202020204" pitchFamily="34" charset="0"/>
                <a:ea typeface="Arial" panose="020B0604020202020204" pitchFamily="34" charset="0"/>
                <a:cs typeface="Arial" panose="020B0604020202020204" pitchFamily="34" charset="0"/>
              </a:rPr>
              <a:t>Dans l’ensemble, j’espère que cela a été un exemple utile de ce que nous faisons en tant que point de référence ou de départ des pratiques d’inclusion. Merci!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D1C19792-1B9E-DF7F-7B63-7B0103B32B09}"/>
            </a:ext>
          </a:extLst>
        </p:cNvPr>
        <p:cNvGrpSpPr/>
        <p:nvPr/>
      </p:nvGrpSpPr>
      <p:grpSpPr>
        <a:xfrm>
          <a:off x="0" y="0"/>
          <a:ext cx="0" cy="0"/>
          <a:chOff x="0" y="0"/>
          <a:chExt cx="0" cy="0"/>
        </a:xfrm>
      </p:grpSpPr>
      <p:sp>
        <p:nvSpPr>
          <p:cNvPr id="212" name="Google Shape;212;g32e4075aa84_0_529:notes">
            <a:extLst>
              <a:ext uri="{FF2B5EF4-FFF2-40B4-BE49-F238E27FC236}">
                <a16:creationId xmlns:a16="http://schemas.microsoft.com/office/drawing/2014/main" id="{89F48F0C-6F3D-3358-239A-3CD507C1EDFF}"/>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2e4075aa84_0_529:notes">
            <a:extLst>
              <a:ext uri="{FF2B5EF4-FFF2-40B4-BE49-F238E27FC236}">
                <a16:creationId xmlns:a16="http://schemas.microsoft.com/office/drawing/2014/main" id="{3068DD0E-4001-7F4C-182E-ED9CF3239125}"/>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b="0" i="0" u="none" baseline="0">
                <a:solidFill>
                  <a:schemeClr val="lt1"/>
                </a:solidFill>
              </a:rPr>
              <a:t>Veuillez insérer la reconnaissance territoriale de votre organisation ou utiliser celle fournie ci-dessus.</a:t>
            </a:r>
          </a:p>
        </p:txBody>
      </p:sp>
    </p:spTree>
    <p:extLst>
      <p:ext uri="{BB962C8B-B14F-4D97-AF65-F5344CB8AC3E}">
        <p14:creationId xmlns:p14="http://schemas.microsoft.com/office/powerpoint/2010/main" val="2974533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2e4075aa84_0_6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2e4075aa84_0_636: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sz="1400" b="0" i="0" u="none" baseline="0"/>
              <a:t>(Activité axée sur la vidéo – peut être réalisée dans le cadre d’un échange en groupe ou en binôme)</a:t>
            </a:r>
          </a:p>
          <a:p>
            <a:pPr marL="0" indent="0" algn="l" rtl="0">
              <a:buNone/>
            </a:pPr>
            <a:endParaRPr lang="fr-ca" sz="1400" dirty="0"/>
          </a:p>
          <a:p>
            <a:pPr marL="0" indent="0" algn="l" rtl="0">
              <a:buNone/>
            </a:pPr>
            <a:r>
              <a:rPr lang="fr-ca" sz="1400" b="1" i="0" u="none" baseline="0"/>
              <a:t>Exemples de pratiques inclusives intégrées :</a:t>
            </a:r>
          </a:p>
          <a:p>
            <a:pPr marL="0" indent="0" algn="l" rtl="0">
              <a:buNone/>
            </a:pPr>
            <a:r>
              <a:rPr lang="fr-ca" sz="1400" b="0" i="0" u="none" baseline="0"/>
              <a:t>– Partager des informations sur le processus d’entrevue à l’avance, y compris une question et un format de réponse.</a:t>
            </a:r>
          </a:p>
          <a:p>
            <a:pPr marL="0" indent="0" algn="l" rtl="0">
              <a:buNone/>
            </a:pPr>
            <a:r>
              <a:rPr lang="fr-ca" sz="1400" b="0" i="0" u="none" baseline="0"/>
              <a:t>– Fournir des copies des questions posées lors de l’entrevue.</a:t>
            </a:r>
          </a:p>
          <a:p>
            <a:pPr marL="0" indent="0" algn="l" rtl="0">
              <a:buNone/>
            </a:pPr>
            <a:r>
              <a:rPr lang="fr-ca" sz="1400" b="0" i="0" u="none" baseline="0"/>
              <a:t>– Grille d’évaluation pour l’entrevue.</a:t>
            </a:r>
          </a:p>
          <a:p>
            <a:pPr marL="0" indent="0" algn="l" rtl="0">
              <a:buNone/>
            </a:pPr>
            <a:r>
              <a:rPr lang="fr-ca" sz="1400" b="0" i="0" u="none" baseline="0"/>
              <a:t>– Plusieurs responsables d’entrevue.</a:t>
            </a:r>
          </a:p>
          <a:p>
            <a:pPr marL="0" indent="0" algn="l" rtl="0">
              <a:buNone/>
            </a:pPr>
            <a:r>
              <a:rPr lang="fr-ca" sz="1400" b="0" i="0" u="none" baseline="0"/>
              <a:t>– Activité en conditions de travail.</a:t>
            </a:r>
          </a:p>
          <a:p>
            <a:pPr marL="0" indent="0" algn="l" rtl="0">
              <a:buNone/>
            </a:pPr>
            <a:endParaRPr lang="fr-ca" sz="1400" dirty="0"/>
          </a:p>
          <a:p>
            <a:pPr marL="0" indent="0" algn="l" rtl="0">
              <a:buNone/>
            </a:pPr>
            <a:r>
              <a:rPr lang="fr-ca" sz="1400" b="1" i="0" u="none" baseline="0"/>
              <a:t>Question 2 </a:t>
            </a:r>
            <a:r>
              <a:rPr lang="fr-ca" sz="1400" b="0" i="0" u="none" baseline="0"/>
              <a:t>–</a:t>
            </a:r>
            <a:r>
              <a:rPr lang="fr-ca" sz="1400" b="0" i="0" u="sng" baseline="0"/>
              <a:t> si des adaptations sont nécessaires, consultez votre conseiller en Personnes et culture/RH.</a:t>
            </a:r>
          </a:p>
          <a:p>
            <a:pPr marL="0" indent="0" algn="l" rtl="0">
              <a:buNone/>
            </a:pPr>
            <a:r>
              <a:rPr lang="fr-ca" sz="1400" b="0" i="0" u="none" baseline="0"/>
              <a:t>Examinons ensemble un exemple – l’animateur en choisit un parmi :</a:t>
            </a:r>
          </a:p>
          <a:p>
            <a:pPr marL="0" indent="0" algn="l" rtl="0">
              <a:buClr>
                <a:schemeClr val="dk1"/>
              </a:buClr>
              <a:buNone/>
            </a:pPr>
            <a:r>
              <a:rPr lang="fr-ca" sz="1400" b="0" i="0" u="none" baseline="0">
                <a:solidFill>
                  <a:schemeClr val="dk1"/>
                </a:solidFill>
              </a:rPr>
              <a:t>– Approche individuelle ou en groupe?</a:t>
            </a:r>
          </a:p>
          <a:p>
            <a:pPr marL="0" indent="0" algn="l" rtl="0">
              <a:buClr>
                <a:schemeClr val="dk1"/>
              </a:buClr>
              <a:buNone/>
            </a:pPr>
            <a:r>
              <a:rPr lang="fr-ca" sz="1400" b="0" i="0" u="none" baseline="0">
                <a:solidFill>
                  <a:schemeClr val="dk1"/>
                </a:solidFill>
              </a:rPr>
              <a:t>– Adaptations visuelles?</a:t>
            </a:r>
          </a:p>
          <a:p>
            <a:pPr marL="0" indent="0" algn="l" rtl="0">
              <a:buClr>
                <a:schemeClr val="dk1"/>
              </a:buClr>
              <a:buNone/>
            </a:pPr>
            <a:r>
              <a:rPr lang="fr-ca" sz="1400" b="0" i="0" u="none" baseline="0">
                <a:solidFill>
                  <a:schemeClr val="dk1"/>
                </a:solidFill>
              </a:rPr>
              <a:t>– Adaptations auditives?</a:t>
            </a:r>
          </a:p>
          <a:p>
            <a:pPr marL="0" indent="0" algn="l" rtl="0">
              <a:buNone/>
            </a:pPr>
            <a:r>
              <a:rPr lang="fr-ca" sz="1400" b="0" i="0" u="none" baseline="0">
                <a:solidFill>
                  <a:schemeClr val="dk1"/>
                </a:solidFill>
              </a:rPr>
              <a:t>– Adaptations de traitement – toutes les questions à l’avance?</a:t>
            </a:r>
          </a:p>
          <a:p>
            <a:pPr marL="0" indent="0" algn="l" rtl="0">
              <a:buClr>
                <a:schemeClr val="dk1"/>
              </a:buClr>
              <a:buNone/>
            </a:pPr>
            <a:r>
              <a:rPr lang="fr-ca" sz="1400" b="0" i="0" u="none" baseline="0">
                <a:solidFill>
                  <a:schemeClr val="dk1"/>
                </a:solidFill>
              </a:rPr>
              <a:t>– En personne ou en ligne?</a:t>
            </a:r>
          </a:p>
          <a:p>
            <a:pPr marL="0" indent="0" algn="l" rtl="0">
              <a:buNone/>
            </a:pPr>
            <a:endParaRPr lang="fr-ca" sz="1400" dirty="0"/>
          </a:p>
          <a:p>
            <a:pPr marL="0" indent="0" algn="l" rtl="0">
              <a:buNone/>
            </a:pPr>
            <a:r>
              <a:rPr lang="fr-ca" sz="1400" b="1" i="0" u="none" baseline="0"/>
              <a:t>Exemples d’adaptations possibles :</a:t>
            </a:r>
          </a:p>
          <a:p>
            <a:pPr marL="0" indent="0" algn="l" rtl="0">
              <a:buClr>
                <a:schemeClr val="dk1"/>
              </a:buClr>
              <a:buNone/>
            </a:pPr>
            <a:r>
              <a:rPr lang="fr-ca" sz="1400" b="0" i="0" u="none" baseline="0">
                <a:solidFill>
                  <a:schemeClr val="dk1"/>
                </a:solidFill>
              </a:rPr>
              <a:t>– Approche individuelle ou en groupe. Expliquez que les questions sont posées individuellement, mais que la participation à une activité en conditions de travail doit se faire avec d’autres personnes parce que le rôle implique de travailler avec des jeunes en groupe (expliquez l’activité plus en détail au candidat, demandez quelles adaptations éventuelles pourraient être utiles).</a:t>
            </a:r>
            <a:endParaRPr lang="fr-ca" sz="1400" dirty="0"/>
          </a:p>
          <a:p>
            <a:pPr marL="0" indent="0" algn="l" rtl="0">
              <a:buNone/>
            </a:pPr>
            <a:r>
              <a:rPr lang="fr-ca" sz="1400" b="0" i="0" u="none" baseline="0"/>
              <a:t>– Adaptations visuelles. Envoyez les questions cinq minutes avant l’entrevue par courriel; prévoyez du temps pour le lecteur d’écran ou autre, selon les besoins du candidat; organisez une autre activité brise-glace pour l’équipe.</a:t>
            </a:r>
          </a:p>
          <a:p>
            <a:pPr marL="0" indent="0" algn="l" rtl="0">
              <a:buNone/>
            </a:pPr>
            <a:r>
              <a:rPr lang="fr-ca" sz="1400" b="0" i="0" u="none" baseline="0"/>
              <a:t>– Adaptations auditives. Vérifiez si le candidat préfère une interprétation en ASL ou un autre format; expliquez plus en détail les éléments de l’entrevue, afin de déterminer les adaptations qui faciliteront le plus la participation.</a:t>
            </a:r>
          </a:p>
          <a:p>
            <a:pPr marL="0" indent="0" algn="l" rtl="0">
              <a:buNone/>
            </a:pPr>
            <a:r>
              <a:rPr lang="fr-ca" sz="1400" b="0" i="0" u="none" baseline="0"/>
              <a:t>– Adaptations de traitement. Peuvent être demandées pour des raisons d’apprentissage, de santé mentale, etc. Envisagez soit de poser toutes les questions à tout le monde, soit de poser toutes les questions uniquement au candidat qui en fait la demande d’adaptation, soit d’accorder à ce dernier un délai de traitement supplémentaire (par exemple, le temps de réfléchir à sa réponse lorsque l’écran est éteint).</a:t>
            </a:r>
          </a:p>
          <a:p>
            <a:pPr marL="0" indent="0" algn="l" rtl="0">
              <a:buClr>
                <a:schemeClr val="dk1"/>
              </a:buClr>
              <a:buNone/>
            </a:pPr>
            <a:r>
              <a:rPr lang="fr-ca" sz="1400" b="0" i="0" u="none" baseline="0">
                <a:solidFill>
                  <a:schemeClr val="dk1"/>
                </a:solidFill>
              </a:rPr>
              <a:t>– En personne ou en ligne. Envisagez de faire passer une cohorte de candidats (4) en personne, ou tous, ou, si ce n’est pas faisable, adaptez le format aux besoins de la personne qui en fait la demande.</a:t>
            </a:r>
            <a:endParaRPr lang="fr-ca" sz="1400" dirty="0"/>
          </a:p>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2a569eb0e1_0_17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2a569eb0e1_0_17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793"/>
              </a:spcBef>
              <a:buClr>
                <a:schemeClr val="dk1"/>
              </a:buClr>
              <a:buNone/>
            </a:pPr>
            <a:r>
              <a:rPr lang="fr-ca" sz="1400" b="1" i="0" u="none" baseline="0">
                <a:solidFill>
                  <a:schemeClr val="dk1"/>
                </a:solidFill>
              </a:rPr>
              <a:t>Notes complètes de l’animateur :</a:t>
            </a:r>
          </a:p>
          <a:p>
            <a:pPr marL="0" indent="0" algn="l" rtl="0">
              <a:lnSpc>
                <a:spcPct val="90000"/>
              </a:lnSpc>
              <a:spcBef>
                <a:spcPts val="793"/>
              </a:spcBef>
              <a:buClr>
                <a:schemeClr val="dk1"/>
              </a:buClr>
              <a:buNone/>
            </a:pPr>
            <a:r>
              <a:rPr lang="fr-ca" sz="1400" b="0" i="0" u="none" baseline="0">
                <a:solidFill>
                  <a:schemeClr val="dk1"/>
                </a:solidFill>
              </a:rPr>
              <a:t>Lors d’une entrevue, il convient de tenir compte d’un certain nombre de meilleures pratiques. Faites appel à un comité d’entrevue composé de plusieurs membres représentant la diversité de l’organisation dans son ensemble. Nous devons reconnaître que nos décisions d’embauche peuvent être influencées par des préjugés inconscients. Avoir un comité d’entrevue diversifié, composé de membres aux parcours, expertises et points de vue variés, favorise un processus d’embauche plus équitable et plus inclusif.  Comme pour la phase de présélection, vous devez adopter une approche systématique et cohérente pour évaluer chaque candidat à l’aide d’une grille d’évaluation telle que celle-ci. </a:t>
            </a: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r>
              <a:rPr lang="fr-ca" sz="1400" b="0" i="0" u="none" baseline="0">
                <a:solidFill>
                  <a:schemeClr val="dk1"/>
                </a:solidFill>
              </a:rPr>
              <a:t>Les questions de l’entrevue doivent porter sur la capacité de chaque candidat à accomplir les tâches essentielles du poste selon des critères objectifs. Nous voulons éviter de prendre des décisions d’embauche fondées sur des critères subjectifs tels que la « confiance » ou l’« intégration ». Ces critères sont souvent influencés par nos préjugés personnels et culturels. </a:t>
            </a:r>
          </a:p>
          <a:p>
            <a:pPr marL="0" indent="0" algn="l" rtl="0">
              <a:lnSpc>
                <a:spcPct val="90000"/>
              </a:lnSpc>
              <a:spcBef>
                <a:spcPts val="793"/>
              </a:spcBef>
              <a:buClr>
                <a:schemeClr val="dk1"/>
              </a:buClr>
              <a:buNone/>
            </a:pPr>
            <a:endParaRPr lang="fr-ca" sz="1400" b="1" dirty="0">
              <a:solidFill>
                <a:schemeClr val="dk1"/>
              </a:solidFill>
            </a:endParaRPr>
          </a:p>
          <a:p>
            <a:pPr marL="0" indent="0" algn="l" rtl="0">
              <a:lnSpc>
                <a:spcPct val="90000"/>
              </a:lnSpc>
              <a:spcBef>
                <a:spcPts val="793"/>
              </a:spcBef>
              <a:buClr>
                <a:schemeClr val="dk1"/>
              </a:buClr>
              <a:buNone/>
            </a:pPr>
            <a:r>
              <a:rPr lang="fr-ca" sz="1400" b="1" i="0" u="none" baseline="0">
                <a:solidFill>
                  <a:schemeClr val="dk1"/>
                </a:solidFill>
              </a:rPr>
              <a:t>Période d’échange : </a:t>
            </a:r>
            <a:r>
              <a:rPr lang="fr-ca" sz="1400" b="0" i="0" u="none" baseline="0">
                <a:solidFill>
                  <a:schemeClr val="dk1"/>
                </a:solidFill>
              </a:rPr>
              <a:t>Quels sont les autres exemples de critères ou d’évaluations subjectifs qui peuvent être discriminatoires? (Indice : les évaluations subjectives rendraient plus difficile d’expliquer POURQUOI la personne n’était pas qualifiée pour le poste) </a:t>
            </a:r>
          </a:p>
          <a:p>
            <a:pPr marL="0" indent="0" algn="l" rtl="0">
              <a:buNone/>
            </a:pPr>
            <a:endParaRPr lang="fr-ca" sz="1400" dirty="0">
              <a:solidFill>
                <a:schemeClr val="dk1"/>
              </a:solidFill>
            </a:endParaRPr>
          </a:p>
          <a:p>
            <a:pPr marL="0" indent="0" algn="l" rtl="0">
              <a:buNone/>
            </a:pPr>
            <a:r>
              <a:rPr lang="fr-ca" sz="1400" b="1" i="1" u="none" baseline="0">
                <a:solidFill>
                  <a:schemeClr val="dk1"/>
                </a:solidFill>
              </a:rPr>
              <a:t>Les animateurs peuvent donner des exemples tels que :</a:t>
            </a:r>
          </a:p>
          <a:p>
            <a:pPr marL="483306" indent="-322204" algn="l" rtl="0">
              <a:lnSpc>
                <a:spcPct val="90000"/>
              </a:lnSpc>
              <a:spcBef>
                <a:spcPts val="793"/>
              </a:spcBef>
              <a:buClr>
                <a:schemeClr val="dk1"/>
              </a:buClr>
              <a:buSzPts val="1200"/>
              <a:buChar char="-"/>
            </a:pPr>
            <a:r>
              <a:rPr lang="fr-ca" sz="1400" b="0" i="0" u="none" baseline="0">
                <a:solidFill>
                  <a:schemeClr val="dk1"/>
                </a:solidFill>
              </a:rPr>
              <a:t>Le candidat partage vos centres d’intérêt.</a:t>
            </a:r>
          </a:p>
          <a:p>
            <a:pPr marL="483306" indent="-322204" algn="l" rtl="0">
              <a:lnSpc>
                <a:spcPct val="90000"/>
              </a:lnSpc>
              <a:buClr>
                <a:schemeClr val="dk1"/>
              </a:buClr>
              <a:buSzPts val="1200"/>
              <a:buChar char="-"/>
            </a:pPr>
            <a:r>
              <a:rPr lang="fr-ca" sz="1400" b="0" i="0" u="none" baseline="0">
                <a:solidFill>
                  <a:schemeClr val="dk1"/>
                </a:solidFill>
              </a:rPr>
              <a:t>Le candidat vous rappelle la personne qui a occupé le poste précédemment ou une personne à laquelle vous pensez. </a:t>
            </a:r>
          </a:p>
          <a:p>
            <a:pPr marL="483306" indent="-322204" algn="l" rtl="0">
              <a:lnSpc>
                <a:spcPct val="90000"/>
              </a:lnSpc>
              <a:buClr>
                <a:schemeClr val="dk1"/>
              </a:buClr>
              <a:buSzPts val="1200"/>
              <a:buChar char="-"/>
            </a:pPr>
            <a:r>
              <a:rPr lang="fr-ca" sz="1400" b="0" i="0" u="none" baseline="0">
                <a:solidFill>
                  <a:schemeClr val="dk1"/>
                </a:solidFill>
              </a:rPr>
              <a:t>Le candidat « s’intégrerait » dans l’équipe ou l’organisation.</a:t>
            </a:r>
          </a:p>
          <a:p>
            <a:pPr marL="483306" indent="-322204" algn="l" rtl="0">
              <a:lnSpc>
                <a:spcPct val="90000"/>
              </a:lnSpc>
              <a:buClr>
                <a:schemeClr val="dk1"/>
              </a:buClr>
              <a:buSzPts val="1200"/>
              <a:buChar char="-"/>
            </a:pPr>
            <a:r>
              <a:rPr lang="fr-ca" sz="1400" b="0" i="0" u="none" baseline="0">
                <a:solidFill>
                  <a:schemeClr val="dk1"/>
                </a:solidFill>
              </a:rPr>
              <a:t>Affinité ou préjugé « comme moi » – préférence pour un candidat qui vous ressemble ou qui pense comme vous ou votre équipe.</a:t>
            </a:r>
          </a:p>
          <a:p>
            <a:pPr marL="483306" indent="-322204" algn="l" rtl="0">
              <a:lnSpc>
                <a:spcPct val="90000"/>
              </a:lnSpc>
              <a:buClr>
                <a:schemeClr val="dk1"/>
              </a:buClr>
              <a:buSzPts val="1200"/>
              <a:buChar char="-"/>
            </a:pPr>
            <a:r>
              <a:rPr lang="fr-ca" sz="1400" b="0" i="0" u="none" baseline="0">
                <a:solidFill>
                  <a:schemeClr val="dk1"/>
                </a:solidFill>
              </a:rPr>
              <a:t>Nous pouvons avoir des présupposés culturels sur ce qui est approprié ou non, par exemple le contact visuel, les poignées de main franches, l’ouverture à la discussion sur nos accomplissements. </a:t>
            </a:r>
          </a:p>
          <a:p>
            <a:pPr marL="0" indent="0" algn="l" rtl="0">
              <a:lnSpc>
                <a:spcPct val="90000"/>
              </a:lnSpc>
              <a:spcBef>
                <a:spcPts val="793"/>
              </a:spcBef>
              <a:buNone/>
            </a:pPr>
            <a:endParaRPr lang="fr-ca" sz="1400" i="1" dirty="0">
              <a:solidFill>
                <a:schemeClr val="dk1"/>
              </a:solidFill>
            </a:endParaRPr>
          </a:p>
          <a:p>
            <a:pPr marL="0" indent="0" algn="l" rtl="0">
              <a:buClr>
                <a:schemeClr val="dk1"/>
              </a:buClr>
              <a:buNone/>
            </a:pPr>
            <a:endParaRPr lang="fr-ca" sz="1400" dirty="0">
              <a:solidFill>
                <a:schemeClr val="dk1"/>
              </a:solidFill>
            </a:endParaRPr>
          </a:p>
          <a:p>
            <a:pPr marL="0" indent="0" algn="l" rtl="0">
              <a:buClr>
                <a:schemeClr val="dk1"/>
              </a:buClr>
              <a:buNone/>
            </a:pPr>
            <a:r>
              <a:rPr lang="fr-ca" sz="1400" b="1" i="0" u="none" baseline="0">
                <a:solidFill>
                  <a:schemeClr val="dk1"/>
                </a:solidFill>
              </a:rPr>
              <a:t>Notes sous forme de points :</a:t>
            </a:r>
            <a:endParaRPr lang="fr-ca" sz="1400" b="0" dirty="0">
              <a:solidFill>
                <a:schemeClr val="dk1"/>
              </a:solidFill>
            </a:endParaRPr>
          </a:p>
          <a:p>
            <a:pPr marL="285750" indent="-285750" algn="l" rtl="0">
              <a:lnSpc>
                <a:spcPct val="90000"/>
              </a:lnSpc>
              <a:spcBef>
                <a:spcPts val="793"/>
              </a:spcBef>
              <a:buClr>
                <a:schemeClr val="dk1"/>
              </a:buClr>
            </a:pPr>
            <a:r>
              <a:rPr lang="fr-ca" sz="1400" b="0" i="0" u="none" baseline="0">
                <a:solidFill>
                  <a:schemeClr val="dk1"/>
                </a:solidFill>
              </a:rPr>
              <a:t>Reconnaître que nos décisions d’embauche peuvent être influencées par des préjugés inconscients.</a:t>
            </a:r>
          </a:p>
          <a:p>
            <a:pPr marL="285750" indent="-285750" algn="l" rtl="0">
              <a:lnSpc>
                <a:spcPct val="90000"/>
              </a:lnSpc>
              <a:spcBef>
                <a:spcPts val="793"/>
              </a:spcBef>
              <a:buClr>
                <a:schemeClr val="dk1"/>
              </a:buClr>
            </a:pPr>
            <a:r>
              <a:rPr lang="fr-ca" sz="1400" b="0" i="0" u="none" baseline="0">
                <a:solidFill>
                  <a:schemeClr val="dk1"/>
                </a:solidFill>
              </a:rPr>
              <a:t>Faites appel à un comité d’entrevue composé de plusieurs membres représentant la diversité de l’organisation dans son ensemble. </a:t>
            </a:r>
          </a:p>
          <a:p>
            <a:pPr marL="285750" marR="0" lvl="0" indent="-285750" algn="l" defTabSz="914400" rtl="0" eaLnBrk="1" fontAlgn="auto" latinLnBrk="0" hangingPunct="1">
              <a:lnSpc>
                <a:spcPct val="90000"/>
              </a:lnSpc>
              <a:spcBef>
                <a:spcPts val="793"/>
              </a:spcBef>
              <a:spcAft>
                <a:spcPts val="0"/>
              </a:spcAft>
              <a:buClr>
                <a:schemeClr val="dk1"/>
              </a:buClr>
              <a:buSzPts val="1100"/>
              <a:buFont typeface="Arial"/>
              <a:buChar char="●"/>
              <a:tabLst/>
              <a:defRPr/>
            </a:pPr>
            <a:r>
              <a:rPr lang="fr-ca" sz="1400" b="0" i="0" u="none" baseline="0">
                <a:solidFill>
                  <a:schemeClr val="dk1"/>
                </a:solidFill>
              </a:rPr>
              <a:t>Évitez de prendre des décisions d’embauche fondées sur des critères subjectifs tels que la « confiance » ou l’« intégration ». Ces critères sont souvent influencés par nos préjugés personnels et culturels. </a:t>
            </a:r>
          </a:p>
          <a:p>
            <a:pPr marL="285750" indent="-285750" algn="l" rtl="0">
              <a:lnSpc>
                <a:spcPct val="90000"/>
              </a:lnSpc>
              <a:spcBef>
                <a:spcPts val="793"/>
              </a:spcBef>
              <a:buClr>
                <a:schemeClr val="dk1"/>
              </a:buClr>
            </a:pPr>
            <a:r>
              <a:rPr lang="fr-ca" sz="1400" b="0" i="0" u="none" baseline="0">
                <a:solidFill>
                  <a:schemeClr val="dk1"/>
                </a:solidFill>
              </a:rPr>
              <a:t>Adoptez une approche systématique et cohérente de l’évaluation de chaque candidat à l’aide d’une grille d’évaluation telle que celle-ci. </a:t>
            </a:r>
          </a:p>
          <a:p>
            <a:pPr marL="285750" indent="-285750" algn="l" rtl="0">
              <a:lnSpc>
                <a:spcPct val="90000"/>
              </a:lnSpc>
              <a:spcBef>
                <a:spcPts val="793"/>
              </a:spcBef>
              <a:buClr>
                <a:schemeClr val="dk1"/>
              </a:buClr>
            </a:pPr>
            <a:r>
              <a:rPr lang="fr-ca" sz="1400" b="0" i="0" u="none" baseline="0">
                <a:solidFill>
                  <a:schemeClr val="dk1"/>
                </a:solidFill>
              </a:rPr>
              <a:t>Les questions de l’entrevue doivent porter sur la capacité de chaque candidat à accomplir les tâches essentielles du poste en fonction de critères objectifs.</a:t>
            </a:r>
          </a:p>
          <a:p>
            <a:pPr marL="285750" indent="-285750" algn="l" rtl="0">
              <a:lnSpc>
                <a:spcPct val="90000"/>
              </a:lnSpc>
              <a:spcBef>
                <a:spcPts val="793"/>
              </a:spcBef>
              <a:buClr>
                <a:schemeClr val="dk1"/>
              </a:buClr>
            </a:pPr>
            <a:r>
              <a:rPr lang="fr-ca" sz="1400" b="0" i="0" u="none" baseline="0">
                <a:solidFill>
                  <a:schemeClr val="dk1"/>
                </a:solidFill>
              </a:rPr>
              <a:t>Voir l’activité ci-dessus.</a:t>
            </a:r>
          </a:p>
          <a:p>
            <a:pPr marL="0" indent="0" algn="l" rtl="0">
              <a:buClr>
                <a:schemeClr val="dk1"/>
              </a:buClr>
              <a:buNone/>
            </a:pPr>
            <a:endParaRPr lang="fr-ca" sz="1400" b="1" dirty="0">
              <a:solidFill>
                <a:schemeClr val="dk1"/>
              </a:solidFill>
            </a:endParaRPr>
          </a:p>
          <a:p>
            <a:pPr marL="0" indent="0" algn="l" rtl="0">
              <a:buClr>
                <a:schemeClr val="dk1"/>
              </a:buClr>
              <a:buNone/>
            </a:pPr>
            <a:endParaRPr lang="fr-ca" sz="1400" dirty="0">
              <a:solidFill>
                <a:schemeClr val="dk1"/>
              </a:solidFill>
            </a:endParaRPr>
          </a:p>
          <a:p>
            <a:pPr marL="0" indent="0" algn="l" rtl="0">
              <a:buClr>
                <a:schemeClr val="dk1"/>
              </a:buClr>
              <a:buNone/>
            </a:pPr>
            <a:r>
              <a:rPr lang="fr-ca" sz="1400" b="1" i="0" u="none" baseline="0">
                <a:solidFill>
                  <a:schemeClr val="dk1"/>
                </a:solidFill>
              </a:rPr>
              <a:t>Ressource :</a:t>
            </a:r>
          </a:p>
          <a:p>
            <a:pPr marL="0" indent="0" algn="l" rtl="0">
              <a:buClr>
                <a:schemeClr val="dk1"/>
              </a:buClr>
              <a:buNone/>
            </a:pPr>
            <a:r>
              <a:rPr lang="fr-ca" sz="1400" b="0" i="0" u="none" baseline="0">
                <a:solidFill>
                  <a:schemeClr val="dk1"/>
                </a:solidFill>
              </a:rPr>
              <a:t>Source : Holland Bloorview's Toolkit for Equitable Recruitment &amp; Selection Process (Boîte à outils de Holland Bloorview pour un processus de recrutement et de sélection équitable)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2a569eb0e1_0_19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2a569eb0e1_0_19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793"/>
              </a:spcBef>
              <a:buNone/>
            </a:pPr>
            <a:r>
              <a:rPr lang="fr-ca" sz="1400" b="1" i="0" u="none" baseline="0">
                <a:solidFill>
                  <a:schemeClr val="dk1"/>
                </a:solidFill>
              </a:rPr>
              <a:t>Notes complètes de l’animateur :</a:t>
            </a:r>
          </a:p>
          <a:p>
            <a:pPr marL="0" indent="0" algn="l" rtl="0">
              <a:lnSpc>
                <a:spcPct val="90000"/>
              </a:lnSpc>
              <a:spcBef>
                <a:spcPts val="793"/>
              </a:spcBef>
              <a:buNone/>
            </a:pPr>
            <a:r>
              <a:rPr lang="fr-ca" sz="1400" b="0" i="0" u="none" baseline="0">
                <a:solidFill>
                  <a:schemeClr val="dk1"/>
                </a:solidFill>
              </a:rPr>
              <a:t>De nombreux employeurs se demandent comment savoir ce qu’ils peuvent ou ne peuvent pas demander lors d’une entrevue. Heureusement, la réponse est facilement accessible.</a:t>
            </a:r>
          </a:p>
          <a:p>
            <a:pPr marL="0" indent="0" algn="l" rtl="0">
              <a:lnSpc>
                <a:spcPct val="90000"/>
              </a:lnSpc>
              <a:spcBef>
                <a:spcPts val="793"/>
              </a:spcBef>
              <a:buNone/>
            </a:pPr>
            <a:endParaRPr lang="fr-ca" sz="1400" dirty="0">
              <a:solidFill>
                <a:schemeClr val="dk1"/>
              </a:solidFill>
            </a:endParaRPr>
          </a:p>
          <a:p>
            <a:pPr marL="0" indent="0" algn="l" rtl="0">
              <a:lnSpc>
                <a:spcPct val="90000"/>
              </a:lnSpc>
              <a:spcBef>
                <a:spcPts val="793"/>
              </a:spcBef>
              <a:buNone/>
            </a:pPr>
            <a:r>
              <a:rPr lang="fr-ca" sz="1400" b="0" i="0" u="none" baseline="0">
                <a:solidFill>
                  <a:schemeClr val="dk1"/>
                </a:solidFill>
              </a:rPr>
              <a:t>Selon le Code des droits de la personne de l’Ontario, si un candidat choisit de parler de son handicap lors de l’entrevue, l’employeur peut lui poser des questions sur ses besoins en matière d’adaptations et sur sa capacité à accomplir les tâches essentielles du poste moyennant des adaptations. </a:t>
            </a:r>
          </a:p>
          <a:p>
            <a:pPr marL="0" indent="0" algn="l" rtl="0">
              <a:lnSpc>
                <a:spcPct val="90000"/>
              </a:lnSpc>
              <a:spcBef>
                <a:spcPts val="793"/>
              </a:spcBef>
              <a:buNone/>
            </a:pPr>
            <a:endParaRPr lang="fr-ca" sz="1400" dirty="0">
              <a:solidFill>
                <a:schemeClr val="dk1"/>
              </a:solidFill>
            </a:endParaRPr>
          </a:p>
          <a:p>
            <a:pPr marL="0" indent="0" algn="l" rtl="0">
              <a:lnSpc>
                <a:spcPct val="90000"/>
              </a:lnSpc>
              <a:spcBef>
                <a:spcPts val="793"/>
              </a:spcBef>
              <a:buNone/>
            </a:pPr>
            <a:r>
              <a:rPr lang="fr-ca" sz="1400" b="0" i="0" u="none" baseline="0">
                <a:solidFill>
                  <a:schemeClr val="dk1"/>
                </a:solidFill>
              </a:rPr>
              <a:t>Autrement dit, si un candidat fait part de son handicap, vous pouvez lui poser des questions sur les adaptations qui pourraient l’aider à faire son travail. </a:t>
            </a:r>
          </a:p>
          <a:p>
            <a:pPr marL="0" indent="0" algn="l" rtl="0">
              <a:lnSpc>
                <a:spcPct val="90000"/>
              </a:lnSpc>
              <a:spcBef>
                <a:spcPts val="793"/>
              </a:spcBef>
              <a:buNone/>
            </a:pPr>
            <a:endParaRPr lang="fr-ca" sz="1400" dirty="0">
              <a:solidFill>
                <a:schemeClr val="dk1"/>
              </a:solidFill>
            </a:endParaRPr>
          </a:p>
          <a:p>
            <a:pPr marL="0" indent="0" algn="l" rtl="0">
              <a:lnSpc>
                <a:spcPct val="90000"/>
              </a:lnSpc>
              <a:spcBef>
                <a:spcPts val="793"/>
              </a:spcBef>
              <a:buNone/>
            </a:pPr>
            <a:r>
              <a:rPr lang="fr-ca" sz="1400" b="0" i="0" u="none" baseline="0">
                <a:solidFill>
                  <a:schemeClr val="dk1"/>
                </a:solidFill>
              </a:rPr>
              <a:t>Gardez à l’esprit qu’avec N’IMPORTE QUEL candidat, vous pouvez poser des questions liées à son expérience et à son expertise pour répondre aux exigences du poste. </a:t>
            </a:r>
          </a:p>
          <a:p>
            <a:pPr marL="0" indent="0" algn="l" rtl="0">
              <a:lnSpc>
                <a:spcPct val="90000"/>
              </a:lnSpc>
              <a:spcBef>
                <a:spcPts val="793"/>
              </a:spcBef>
              <a:buClr>
                <a:schemeClr val="dk1"/>
              </a:buClr>
              <a:buNone/>
            </a:pPr>
            <a:r>
              <a:rPr lang="fr-ca" sz="1400" b="0" i="0" u="none" baseline="0">
                <a:solidFill>
                  <a:schemeClr val="dk1"/>
                </a:solidFill>
              </a:rPr>
              <a:t>Accessible Employers Canada (Employeurs accessibles Canada) dispose d’une excellente ressource décrivant certaines questions que vous pouvez et ne pouvez pas poser au cours de l’entrevue. Le lien figure dans le document qui vous a été remis. </a:t>
            </a: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None/>
            </a:pPr>
            <a:r>
              <a:rPr lang="fr-ca" sz="1400" b="1" i="0" u="none" baseline="0">
                <a:solidFill>
                  <a:schemeClr val="dk1"/>
                </a:solidFill>
              </a:rPr>
              <a:t>Notes du conférencier sous forme de points :</a:t>
            </a:r>
          </a:p>
          <a:p>
            <a:pPr marL="285750" indent="-285750" algn="l" rtl="0">
              <a:lnSpc>
                <a:spcPct val="90000"/>
              </a:lnSpc>
              <a:spcBef>
                <a:spcPts val="793"/>
              </a:spcBef>
            </a:pPr>
            <a:r>
              <a:rPr lang="fr-ca" sz="1400" b="0" i="0" u="none" baseline="0">
                <a:solidFill>
                  <a:schemeClr val="dk1"/>
                </a:solidFill>
              </a:rPr>
              <a:t>De nombreux employeurs se demandent comment savoir ce qu’ils peuvent ou ne peuvent pas demander lors d’une entrevue. </a:t>
            </a:r>
          </a:p>
          <a:p>
            <a:pPr marL="285750" indent="-285750" algn="l" rtl="0">
              <a:lnSpc>
                <a:spcPct val="90000"/>
              </a:lnSpc>
              <a:spcBef>
                <a:spcPts val="793"/>
              </a:spcBef>
            </a:pPr>
            <a:r>
              <a:rPr lang="fr-ca" sz="1400" b="0" i="0" u="none" baseline="0">
                <a:solidFill>
                  <a:schemeClr val="dk1"/>
                </a:solidFill>
              </a:rPr>
              <a:t>Selon le Code des droits de la personne de l’Ontario, si un candidat choisit de parler de son handicap lors de l’entrevue, l’employeur peut lui poser des questions sur ses besoins en matière d’adaptations et sur sa capacité à accomplir les tâches essentielles du poste moyennant des adaptations. </a:t>
            </a:r>
          </a:p>
          <a:p>
            <a:pPr marL="285750" indent="-285750" algn="l" rtl="0">
              <a:lnSpc>
                <a:spcPct val="90000"/>
              </a:lnSpc>
              <a:spcBef>
                <a:spcPts val="793"/>
              </a:spcBef>
            </a:pPr>
            <a:r>
              <a:rPr lang="fr-ca" sz="1400" b="0" i="0" u="none" baseline="0">
                <a:solidFill>
                  <a:schemeClr val="dk1"/>
                </a:solidFill>
              </a:rPr>
              <a:t>Avec N’IMPORTE QUEL candidat, vous pouvez poser des questions liées à son expérience et à son expertise pour répondre aux exigences du poste. </a:t>
            </a:r>
          </a:p>
          <a:p>
            <a:pPr marL="285750" indent="-285750" algn="l" rtl="0">
              <a:lnSpc>
                <a:spcPct val="90000"/>
              </a:lnSpc>
              <a:spcBef>
                <a:spcPts val="793"/>
              </a:spcBef>
            </a:pPr>
            <a:r>
              <a:rPr lang="fr-ca" sz="1400" b="0" i="0" u="none" baseline="0">
                <a:solidFill>
                  <a:schemeClr val="dk1"/>
                </a:solidFill>
              </a:rPr>
              <a:t>Accessible Employers Canada (Employeurs accessibles Canada) dispose d’une ressource décrivant certaines questions que vous pouvez et ne pouvez pas poser au cours de l’entrevue. </a:t>
            </a: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r>
              <a:rPr lang="fr-ca" sz="1400" b="1" i="0" u="none" baseline="0">
                <a:solidFill>
                  <a:schemeClr val="dk1"/>
                </a:solidFill>
              </a:rPr>
              <a:t>Référence :</a:t>
            </a:r>
          </a:p>
          <a:p>
            <a:pPr marL="0" indent="0" algn="l" rtl="0">
              <a:lnSpc>
                <a:spcPct val="90000"/>
              </a:lnSpc>
              <a:spcBef>
                <a:spcPts val="793"/>
              </a:spcBef>
              <a:buNone/>
            </a:pPr>
            <a:r>
              <a:rPr lang="fr-ca" sz="1400" b="0" i="0" u="none" baseline="0">
                <a:solidFill>
                  <a:schemeClr val="dk1"/>
                </a:solidFill>
              </a:rPr>
              <a:t>Site Web de la Commission ontarienne des droits de la personne : </a:t>
            </a:r>
            <a:r>
              <a:rPr lang="fr-ca" sz="1400" b="0" i="0" u="sng" baseline="0">
                <a:solidFill>
                  <a:schemeClr val="dk1"/>
                </a:solidFill>
                <a:hlinkClick r:id="rId3">
                  <a:extLst>
                    <a:ext uri="{A12FA001-AC4F-418D-AE19-62706E023703}">
                      <ahyp:hlinkClr xmlns:ahyp="http://schemas.microsoft.com/office/drawing/2018/hyperlinkcolor" val="tx"/>
                    </a:ext>
                  </a:extLst>
                </a:hlinkClick>
              </a:rPr>
              <a:t>https://www.ohrc.on.ca/fr/iv-human-rights-issues-all-stages-employment/5-entrevues-et-decisions-dembauche</a:t>
            </a:r>
            <a:r>
              <a:rPr lang="fr-ca" sz="1400" b="0" i="0" u="none" baseline="0">
                <a:solidFill>
                  <a:schemeClr val="dk1"/>
                </a:solidFill>
              </a:rPr>
              <a:t> </a:t>
            </a:r>
          </a:p>
          <a:p>
            <a:pPr marL="0" indent="0" algn="l" rtl="0">
              <a:lnSpc>
                <a:spcPct val="90000"/>
              </a:lnSpc>
              <a:spcBef>
                <a:spcPts val="793"/>
              </a:spcBef>
              <a:buNone/>
            </a:pPr>
            <a:r>
              <a:rPr lang="fr-ca" sz="1400" b="0" i="0" u="none" baseline="0">
                <a:solidFill>
                  <a:schemeClr val="dk1"/>
                </a:solidFill>
              </a:rPr>
              <a:t>Accessible Employers Canada : </a:t>
            </a:r>
            <a:r>
              <a:rPr lang="fr-ca" sz="1400" b="0" i="0" u="sng" baseline="0">
                <a:solidFill>
                  <a:schemeClr val="dk1"/>
                </a:solidFill>
                <a:hlinkClick r:id="rId4">
                  <a:extLst>
                    <a:ext uri="{A12FA001-AC4F-418D-AE19-62706E023703}">
                      <ahyp:hlinkClr xmlns:ahyp="http://schemas.microsoft.com/office/drawing/2018/hyperlinkcolor" val="tx"/>
                    </a:ext>
                  </a:extLst>
                </a:hlinkClick>
              </a:rPr>
              <a:t>https://accessibleemployers.ca/resource/interviews-what-you-can-cannot-ask/</a:t>
            </a:r>
            <a:endParaRPr lang="fr-ca" sz="1400" u="sng" dirty="0">
              <a:solidFill>
                <a:schemeClr val="dk1"/>
              </a:solidFill>
            </a:endParaRPr>
          </a:p>
          <a:p>
            <a:pPr marL="0" indent="0" algn="l" rtl="0">
              <a:lnSpc>
                <a:spcPct val="90000"/>
              </a:lnSpc>
              <a:spcBef>
                <a:spcPts val="793"/>
              </a:spcBef>
              <a:buNone/>
            </a:pPr>
            <a:endParaRPr lang="fr-ca" sz="14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2e4075aa84_0_6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2e4075aa84_0_636: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sz="1400" b="0" i="0" u="none" baseline="0"/>
              <a:t>(Activité axée sur la vidéo – peut être réalisée dans le cadre d’un échange en groupe ou en binôme)</a:t>
            </a:r>
          </a:p>
          <a:p>
            <a:pPr marL="0" indent="0" algn="l" rtl="0">
              <a:buNone/>
            </a:pPr>
            <a:endParaRPr lang="fr-ca" sz="1400" dirty="0"/>
          </a:p>
          <a:p>
            <a:pPr marL="0" indent="0" algn="l" rtl="0">
              <a:buNone/>
            </a:pPr>
            <a:r>
              <a:rPr lang="fr-ca" sz="1400" b="1" i="0" u="none" baseline="0"/>
              <a:t>Exemples de pratiques inclusives intégrées :</a:t>
            </a:r>
          </a:p>
          <a:p>
            <a:pPr marL="0" indent="0" algn="l" rtl="0">
              <a:buNone/>
            </a:pPr>
            <a:r>
              <a:rPr lang="fr-ca" sz="1400" b="0" i="0" u="none" baseline="0"/>
              <a:t>– Partager des informations sur le processus d’entrevue à l’avance, y compris une question et un format de réponse.</a:t>
            </a:r>
          </a:p>
          <a:p>
            <a:pPr marL="0" indent="0" algn="l" rtl="0">
              <a:buNone/>
            </a:pPr>
            <a:r>
              <a:rPr lang="fr-ca" sz="1400" b="0" i="0" u="none" baseline="0"/>
              <a:t>– Fournir des copies des questions posées lors de l’entrevue.</a:t>
            </a:r>
          </a:p>
          <a:p>
            <a:pPr marL="0" indent="0" algn="l" rtl="0">
              <a:buNone/>
            </a:pPr>
            <a:r>
              <a:rPr lang="fr-ca" sz="1400" b="0" i="0" u="none" baseline="0"/>
              <a:t>– Grille d’évaluation pour l’entrevue.</a:t>
            </a:r>
          </a:p>
          <a:p>
            <a:pPr marL="0" indent="0" algn="l" rtl="0">
              <a:buNone/>
            </a:pPr>
            <a:r>
              <a:rPr lang="fr-ca" sz="1400" b="0" i="0" u="none" baseline="0"/>
              <a:t>– Plusieurs responsables d’entrevue.</a:t>
            </a:r>
          </a:p>
          <a:p>
            <a:pPr marL="0" indent="0" algn="l" rtl="0">
              <a:buNone/>
            </a:pPr>
            <a:r>
              <a:rPr lang="fr-ca" sz="1400" b="0" i="0" u="none" baseline="0"/>
              <a:t>– Activité en conditions de travail.</a:t>
            </a:r>
          </a:p>
          <a:p>
            <a:pPr marL="0" indent="0" algn="l" rtl="0">
              <a:buNone/>
            </a:pPr>
            <a:endParaRPr lang="fr-ca" sz="1400" dirty="0"/>
          </a:p>
          <a:p>
            <a:pPr marL="0" indent="0" algn="l" rtl="0">
              <a:buNone/>
            </a:pPr>
            <a:r>
              <a:rPr lang="fr-ca" sz="1400" b="1" i="0" u="none" baseline="0"/>
              <a:t>Question 2 </a:t>
            </a:r>
            <a:r>
              <a:rPr lang="fr-ca" sz="1400" b="0" i="0" u="none" baseline="0"/>
              <a:t>–</a:t>
            </a:r>
            <a:r>
              <a:rPr lang="fr-ca" sz="1400" b="0" i="0" u="sng" baseline="0"/>
              <a:t> si des adaptations sont nécessaires, consultez votre conseiller en Personnes et culture/RH.</a:t>
            </a:r>
          </a:p>
          <a:p>
            <a:pPr marL="0" indent="0" algn="l" rtl="0">
              <a:buNone/>
            </a:pPr>
            <a:r>
              <a:rPr lang="fr-ca" sz="1400" b="0" i="0" u="none" baseline="0"/>
              <a:t>Examinons ensemble un exemple – l’animateur en choisit un parmi :</a:t>
            </a:r>
          </a:p>
          <a:p>
            <a:pPr marL="0" indent="0" algn="l" rtl="0">
              <a:buClr>
                <a:schemeClr val="dk1"/>
              </a:buClr>
              <a:buNone/>
            </a:pPr>
            <a:r>
              <a:rPr lang="fr-ca" sz="1400" b="0" i="0" u="none" baseline="0">
                <a:solidFill>
                  <a:schemeClr val="dk1"/>
                </a:solidFill>
              </a:rPr>
              <a:t>– Approche individuelle ou en groupe?</a:t>
            </a:r>
          </a:p>
          <a:p>
            <a:pPr marL="0" indent="0" algn="l" rtl="0">
              <a:buClr>
                <a:schemeClr val="dk1"/>
              </a:buClr>
              <a:buNone/>
            </a:pPr>
            <a:r>
              <a:rPr lang="fr-ca" sz="1400" b="0" i="0" u="none" baseline="0">
                <a:solidFill>
                  <a:schemeClr val="dk1"/>
                </a:solidFill>
              </a:rPr>
              <a:t>– Adaptations visuelles?</a:t>
            </a:r>
          </a:p>
          <a:p>
            <a:pPr marL="0" indent="0" algn="l" rtl="0">
              <a:buClr>
                <a:schemeClr val="dk1"/>
              </a:buClr>
              <a:buNone/>
            </a:pPr>
            <a:r>
              <a:rPr lang="fr-ca" sz="1400" b="0" i="0" u="none" baseline="0">
                <a:solidFill>
                  <a:schemeClr val="dk1"/>
                </a:solidFill>
              </a:rPr>
              <a:t>– Adaptations auditives?</a:t>
            </a:r>
          </a:p>
          <a:p>
            <a:pPr marL="0" indent="0" algn="l" rtl="0">
              <a:buNone/>
            </a:pPr>
            <a:r>
              <a:rPr lang="fr-ca" sz="1400" b="0" i="0" u="none" baseline="0">
                <a:solidFill>
                  <a:schemeClr val="dk1"/>
                </a:solidFill>
              </a:rPr>
              <a:t>– Adaptations de traitement – toutes les questions à l’avance?</a:t>
            </a:r>
          </a:p>
          <a:p>
            <a:pPr marL="0" indent="0" algn="l" rtl="0">
              <a:buClr>
                <a:schemeClr val="dk1"/>
              </a:buClr>
              <a:buNone/>
            </a:pPr>
            <a:r>
              <a:rPr lang="fr-ca" sz="1400" b="0" i="0" u="none" baseline="0">
                <a:solidFill>
                  <a:schemeClr val="dk1"/>
                </a:solidFill>
              </a:rPr>
              <a:t>– En personne ou en ligne?</a:t>
            </a:r>
          </a:p>
          <a:p>
            <a:pPr marL="0" indent="0" algn="l" rtl="0">
              <a:buNone/>
            </a:pPr>
            <a:endParaRPr lang="fr-ca" sz="1400" dirty="0"/>
          </a:p>
          <a:p>
            <a:pPr marL="0" indent="0" algn="l" rtl="0">
              <a:buNone/>
            </a:pPr>
            <a:r>
              <a:rPr lang="fr-ca" sz="1400" b="1" i="0" u="none" baseline="0"/>
              <a:t>Exemples d’adaptations possibles :</a:t>
            </a:r>
          </a:p>
          <a:p>
            <a:pPr marL="0" indent="0" algn="l" rtl="0">
              <a:buClr>
                <a:schemeClr val="dk1"/>
              </a:buClr>
              <a:buNone/>
            </a:pPr>
            <a:r>
              <a:rPr lang="fr-ca" sz="1400" b="0" i="0" u="none" baseline="0">
                <a:solidFill>
                  <a:schemeClr val="dk1"/>
                </a:solidFill>
              </a:rPr>
              <a:t>– Approche individuelle ou en groupe. Expliquez que les questions sont posées individuellement, mais que la participation à une activité en conditions de travail doit se faire avec d’autres personnes parce que le rôle implique de travailler avec des jeunes en groupe (expliquez l’activité plus en détail au candidat, demandez quelles adaptations éventuelles pourraient être utiles).</a:t>
            </a:r>
            <a:endParaRPr lang="fr-ca" sz="1400" dirty="0"/>
          </a:p>
          <a:p>
            <a:pPr marL="0" indent="0" algn="l" rtl="0">
              <a:buNone/>
            </a:pPr>
            <a:r>
              <a:rPr lang="fr-ca" sz="1400" b="0" i="0" u="none" baseline="0"/>
              <a:t>– Adaptations visuelles. Envoyez les questions cinq minutes avant l’entrevue par courriel; prévoyez du temps pour le lecteur d’écran ou autre, selon les besoins du candidat; organisez une autre activité brise-glace pour l’équipe.</a:t>
            </a:r>
          </a:p>
          <a:p>
            <a:pPr marL="0" indent="0" algn="l" rtl="0">
              <a:buNone/>
            </a:pPr>
            <a:r>
              <a:rPr lang="fr-ca" sz="1400" b="0" i="0" u="none" baseline="0"/>
              <a:t>– Adaptations auditives. Vérifiez si le candidat préfère une interprétation en ASL ou un autre format; expliquez plus en détail les éléments de l’entrevue, afin de déterminer les adaptations qui faciliteront le plus la participation.</a:t>
            </a:r>
          </a:p>
          <a:p>
            <a:pPr marL="0" indent="0" algn="l" rtl="0">
              <a:buNone/>
            </a:pPr>
            <a:r>
              <a:rPr lang="fr-ca" sz="1400" b="0" i="0" u="none" baseline="0"/>
              <a:t>– Adaptations de traitement. Peuvent être demandées pour des raisons d’apprentissage, de santé mentale, etc. Envisagez soit de poser toutes les questions à tout le monde, soit de poser toutes les questions uniquement au candidat qui en fait la demande d’adaptation, soit d’accorder à ce dernier un délai de traitement supplémentaire (par exemple, le temps de réfléchir à sa réponse lorsque l’écran est éteint).</a:t>
            </a:r>
          </a:p>
          <a:p>
            <a:pPr marL="0" indent="0" algn="l" rtl="0">
              <a:buClr>
                <a:schemeClr val="dk1"/>
              </a:buClr>
              <a:buNone/>
            </a:pPr>
            <a:r>
              <a:rPr lang="fr-ca" sz="1400" b="0" i="0" u="none" baseline="0">
                <a:solidFill>
                  <a:schemeClr val="dk1"/>
                </a:solidFill>
              </a:rPr>
              <a:t>– En personne ou en ligne. Envisagez de faire passer une cohorte de candidats (4) en personne, ou tous, ou, si ce n’est pas faisable, adaptez le format aux besoins de la personne qui en fait la demande.</a:t>
            </a:r>
            <a:endParaRPr lang="fr-ca" sz="1400" dirty="0"/>
          </a:p>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2a569eb0e1_0_17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2a569eb0e1_0_17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793"/>
              </a:spcBef>
              <a:buClr>
                <a:schemeClr val="dk1"/>
              </a:buClr>
              <a:buNone/>
            </a:pPr>
            <a:r>
              <a:rPr lang="fr-ca" sz="1400" b="1" i="0" u="none" baseline="0">
                <a:solidFill>
                  <a:schemeClr val="dk1"/>
                </a:solidFill>
              </a:rPr>
              <a:t>Notes complètes de l’animateur :</a:t>
            </a:r>
          </a:p>
          <a:p>
            <a:pPr marL="0" indent="0" algn="l" rtl="0">
              <a:lnSpc>
                <a:spcPct val="90000"/>
              </a:lnSpc>
              <a:spcBef>
                <a:spcPts val="793"/>
              </a:spcBef>
              <a:buClr>
                <a:schemeClr val="dk1"/>
              </a:buClr>
              <a:buNone/>
            </a:pPr>
            <a:r>
              <a:rPr lang="fr-ca" sz="1400" b="0" i="0" u="none" baseline="0">
                <a:solidFill>
                  <a:schemeClr val="dk1"/>
                </a:solidFill>
              </a:rPr>
              <a:t>Lors d’une entrevue, il convient de tenir compte d’un certain nombre de meilleures pratiques. Faites appel à un comité d’entrevue composé de plusieurs membres représentant la diversité de l’organisation dans son ensemble. Nous devons reconnaître que nos décisions d’embauche peuvent être influencées par des préjugés inconscients. Avoir un comité d’entrevue diversifié, composé de membres aux parcours, expertises et points de vue variés, favorise un processus d’embauche plus équitable et plus inclusif.  Comme pour la phase de présélection, vous devez adopter une approche systématique et cohérente pour évaluer chaque candidat à l’aide d’une grille d’évaluation telle que celle-ci. </a:t>
            </a: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r>
              <a:rPr lang="fr-ca" sz="1400" b="0" i="0" u="none" baseline="0">
                <a:solidFill>
                  <a:schemeClr val="dk1"/>
                </a:solidFill>
              </a:rPr>
              <a:t>Les questions de l’entrevue doivent porter sur la capacité de chaque candidat à accomplir les tâches essentielles du poste selon des critères objectifs. Nous voulons éviter de prendre des décisions d’embauche fondées sur des critères subjectifs tels que la « confiance » ou l’« intégration ». Ces critères sont souvent influencés par nos préjugés personnels et culturels. </a:t>
            </a:r>
          </a:p>
          <a:p>
            <a:pPr marL="0" indent="0" algn="l" rtl="0">
              <a:lnSpc>
                <a:spcPct val="90000"/>
              </a:lnSpc>
              <a:spcBef>
                <a:spcPts val="793"/>
              </a:spcBef>
              <a:buClr>
                <a:schemeClr val="dk1"/>
              </a:buClr>
              <a:buNone/>
            </a:pPr>
            <a:endParaRPr lang="fr-ca" sz="1400" b="1" dirty="0">
              <a:solidFill>
                <a:schemeClr val="dk1"/>
              </a:solidFill>
            </a:endParaRPr>
          </a:p>
          <a:p>
            <a:pPr marL="0" indent="0" algn="l" rtl="0">
              <a:lnSpc>
                <a:spcPct val="90000"/>
              </a:lnSpc>
              <a:spcBef>
                <a:spcPts val="793"/>
              </a:spcBef>
              <a:buClr>
                <a:schemeClr val="dk1"/>
              </a:buClr>
              <a:buNone/>
            </a:pPr>
            <a:r>
              <a:rPr lang="fr-ca" sz="1400" b="1" i="0" u="none" baseline="0">
                <a:solidFill>
                  <a:schemeClr val="dk1"/>
                </a:solidFill>
              </a:rPr>
              <a:t>Période d’échange : </a:t>
            </a:r>
            <a:r>
              <a:rPr lang="fr-ca" sz="1400" b="0" i="0" u="none" baseline="0">
                <a:solidFill>
                  <a:schemeClr val="dk1"/>
                </a:solidFill>
              </a:rPr>
              <a:t>Quels sont les autres exemples de critères ou d’évaluations subjectifs qui peuvent être discriminatoires? (Indice : les évaluations subjectives rendraient plus difficile d’expliquer POURQUOI la personne n’était pas qualifiée pour le poste) </a:t>
            </a:r>
          </a:p>
          <a:p>
            <a:pPr marL="0" indent="0" algn="l" rtl="0">
              <a:buNone/>
            </a:pPr>
            <a:endParaRPr lang="fr-ca" sz="1400" dirty="0">
              <a:solidFill>
                <a:schemeClr val="dk1"/>
              </a:solidFill>
            </a:endParaRPr>
          </a:p>
          <a:p>
            <a:pPr marL="0" indent="0" algn="l" rtl="0">
              <a:buNone/>
            </a:pPr>
            <a:r>
              <a:rPr lang="fr-ca" sz="1400" b="1" i="1" u="none" baseline="0">
                <a:solidFill>
                  <a:schemeClr val="dk1"/>
                </a:solidFill>
              </a:rPr>
              <a:t>Les animateurs peuvent donner des exemples tels que :</a:t>
            </a:r>
          </a:p>
          <a:p>
            <a:pPr marL="483306" indent="-322204" algn="l" rtl="0">
              <a:lnSpc>
                <a:spcPct val="90000"/>
              </a:lnSpc>
              <a:spcBef>
                <a:spcPts val="793"/>
              </a:spcBef>
              <a:buClr>
                <a:schemeClr val="dk1"/>
              </a:buClr>
              <a:buSzPts val="1200"/>
              <a:buChar char="-"/>
            </a:pPr>
            <a:r>
              <a:rPr lang="fr-ca" sz="1400" b="0" i="0" u="none" baseline="0">
                <a:solidFill>
                  <a:schemeClr val="dk1"/>
                </a:solidFill>
              </a:rPr>
              <a:t>Le candidat partage vos centres d’intérêt.</a:t>
            </a:r>
          </a:p>
          <a:p>
            <a:pPr marL="483306" indent="-322204" algn="l" rtl="0">
              <a:lnSpc>
                <a:spcPct val="90000"/>
              </a:lnSpc>
              <a:buClr>
                <a:schemeClr val="dk1"/>
              </a:buClr>
              <a:buSzPts val="1200"/>
              <a:buChar char="-"/>
            </a:pPr>
            <a:r>
              <a:rPr lang="fr-ca" sz="1400" b="0" i="0" u="none" baseline="0">
                <a:solidFill>
                  <a:schemeClr val="dk1"/>
                </a:solidFill>
              </a:rPr>
              <a:t>Le candidat vous rappelle la personne qui a occupé le poste précédemment ou une personne à laquelle vous pensez. </a:t>
            </a:r>
          </a:p>
          <a:p>
            <a:pPr marL="483306" indent="-322204" algn="l" rtl="0">
              <a:lnSpc>
                <a:spcPct val="90000"/>
              </a:lnSpc>
              <a:buClr>
                <a:schemeClr val="dk1"/>
              </a:buClr>
              <a:buSzPts val="1200"/>
              <a:buChar char="-"/>
            </a:pPr>
            <a:r>
              <a:rPr lang="fr-ca" sz="1400" b="0" i="0" u="none" baseline="0">
                <a:solidFill>
                  <a:schemeClr val="dk1"/>
                </a:solidFill>
              </a:rPr>
              <a:t>Le candidat « s’intégrerait » dans l’équipe ou l’organisation.</a:t>
            </a:r>
          </a:p>
          <a:p>
            <a:pPr marL="483306" indent="-322204" algn="l" rtl="0">
              <a:lnSpc>
                <a:spcPct val="90000"/>
              </a:lnSpc>
              <a:buClr>
                <a:schemeClr val="dk1"/>
              </a:buClr>
              <a:buSzPts val="1200"/>
              <a:buChar char="-"/>
            </a:pPr>
            <a:r>
              <a:rPr lang="fr-ca" sz="1400" b="0" i="0" u="none" baseline="0">
                <a:solidFill>
                  <a:schemeClr val="dk1"/>
                </a:solidFill>
              </a:rPr>
              <a:t>Affinité ou préjugé « comme moi » – préférence pour un candidat qui vous ressemble ou qui pense comme vous ou votre équipe.</a:t>
            </a:r>
          </a:p>
          <a:p>
            <a:pPr marL="483306" indent="-322204" algn="l" rtl="0">
              <a:lnSpc>
                <a:spcPct val="90000"/>
              </a:lnSpc>
              <a:buClr>
                <a:schemeClr val="dk1"/>
              </a:buClr>
              <a:buSzPts val="1200"/>
              <a:buChar char="-"/>
            </a:pPr>
            <a:r>
              <a:rPr lang="fr-ca" sz="1400" b="0" i="0" u="none" baseline="0">
                <a:solidFill>
                  <a:schemeClr val="dk1"/>
                </a:solidFill>
              </a:rPr>
              <a:t>Nous pouvons avoir des présupposés culturels sur ce qui est approprié ou non, par exemple le contact visuel, les poignées de main franches, l’ouverture à la discussion sur nos accomplissements. </a:t>
            </a:r>
          </a:p>
          <a:p>
            <a:pPr marL="0" indent="0" algn="l" rtl="0">
              <a:lnSpc>
                <a:spcPct val="90000"/>
              </a:lnSpc>
              <a:spcBef>
                <a:spcPts val="793"/>
              </a:spcBef>
              <a:buNone/>
            </a:pPr>
            <a:endParaRPr lang="fr-ca" sz="1400" i="1" dirty="0">
              <a:solidFill>
                <a:schemeClr val="dk1"/>
              </a:solidFill>
            </a:endParaRPr>
          </a:p>
          <a:p>
            <a:pPr marL="0" indent="0" algn="l" rtl="0">
              <a:buClr>
                <a:schemeClr val="dk1"/>
              </a:buClr>
              <a:buNone/>
            </a:pPr>
            <a:endParaRPr lang="fr-ca" sz="1400" dirty="0">
              <a:solidFill>
                <a:schemeClr val="dk1"/>
              </a:solidFill>
            </a:endParaRPr>
          </a:p>
          <a:p>
            <a:pPr marL="0" indent="0" algn="l" rtl="0">
              <a:buClr>
                <a:schemeClr val="dk1"/>
              </a:buClr>
              <a:buNone/>
            </a:pPr>
            <a:r>
              <a:rPr lang="fr-ca" sz="1400" b="1" i="0" u="none" baseline="0">
                <a:solidFill>
                  <a:schemeClr val="dk1"/>
                </a:solidFill>
              </a:rPr>
              <a:t>Notes sous forme de points :</a:t>
            </a:r>
            <a:endParaRPr lang="fr-ca" sz="1400" b="0" dirty="0">
              <a:solidFill>
                <a:schemeClr val="dk1"/>
              </a:solidFill>
            </a:endParaRPr>
          </a:p>
          <a:p>
            <a:pPr marL="285750" indent="-285750" algn="l" rtl="0">
              <a:lnSpc>
                <a:spcPct val="90000"/>
              </a:lnSpc>
              <a:spcBef>
                <a:spcPts val="793"/>
              </a:spcBef>
              <a:buClr>
                <a:schemeClr val="dk1"/>
              </a:buClr>
            </a:pPr>
            <a:r>
              <a:rPr lang="fr-ca" sz="1400" b="0" i="0" u="none" baseline="0">
                <a:solidFill>
                  <a:schemeClr val="dk1"/>
                </a:solidFill>
              </a:rPr>
              <a:t>Reconnaître que nos décisions d’embauche peuvent être influencées par des préjugés inconscients.</a:t>
            </a:r>
          </a:p>
          <a:p>
            <a:pPr marL="285750" indent="-285750" algn="l" rtl="0">
              <a:lnSpc>
                <a:spcPct val="90000"/>
              </a:lnSpc>
              <a:spcBef>
                <a:spcPts val="793"/>
              </a:spcBef>
              <a:buClr>
                <a:schemeClr val="dk1"/>
              </a:buClr>
            </a:pPr>
            <a:r>
              <a:rPr lang="fr-ca" sz="1400" b="0" i="0" u="none" baseline="0">
                <a:solidFill>
                  <a:schemeClr val="dk1"/>
                </a:solidFill>
              </a:rPr>
              <a:t>Faites appel à un comité d’entrevue composé de plusieurs membres représentant la diversité de l’organisation dans son ensemble. </a:t>
            </a:r>
          </a:p>
          <a:p>
            <a:pPr marL="285750" marR="0" lvl="0" indent="-285750" algn="l" defTabSz="914400" rtl="0" eaLnBrk="1" fontAlgn="auto" latinLnBrk="0" hangingPunct="1">
              <a:lnSpc>
                <a:spcPct val="90000"/>
              </a:lnSpc>
              <a:spcBef>
                <a:spcPts val="793"/>
              </a:spcBef>
              <a:spcAft>
                <a:spcPts val="0"/>
              </a:spcAft>
              <a:buClr>
                <a:schemeClr val="dk1"/>
              </a:buClr>
              <a:buSzPts val="1100"/>
              <a:buFont typeface="Arial"/>
              <a:buChar char="●"/>
              <a:tabLst/>
              <a:defRPr/>
            </a:pPr>
            <a:r>
              <a:rPr lang="fr-ca" sz="1400" b="0" i="0" u="none" baseline="0">
                <a:solidFill>
                  <a:schemeClr val="dk1"/>
                </a:solidFill>
              </a:rPr>
              <a:t>Évitez de prendre des décisions d’embauche fondées sur des critères subjectifs tels que la « confiance » ou l’« intégration ». Ces critères sont souvent influencés par nos préjugés personnels et culturels. </a:t>
            </a:r>
          </a:p>
          <a:p>
            <a:pPr marL="285750" indent="-285750" algn="l" rtl="0">
              <a:lnSpc>
                <a:spcPct val="90000"/>
              </a:lnSpc>
              <a:spcBef>
                <a:spcPts val="793"/>
              </a:spcBef>
              <a:buClr>
                <a:schemeClr val="dk1"/>
              </a:buClr>
            </a:pPr>
            <a:r>
              <a:rPr lang="fr-ca" sz="1400" b="0" i="0" u="none" baseline="0">
                <a:solidFill>
                  <a:schemeClr val="dk1"/>
                </a:solidFill>
              </a:rPr>
              <a:t>Adoptez une approche systématique et cohérente de l’évaluation de chaque candidat à l’aide d’une grille d’évaluation telle que celle-ci. </a:t>
            </a:r>
          </a:p>
          <a:p>
            <a:pPr marL="285750" indent="-285750" algn="l" rtl="0">
              <a:lnSpc>
                <a:spcPct val="90000"/>
              </a:lnSpc>
              <a:spcBef>
                <a:spcPts val="793"/>
              </a:spcBef>
              <a:buClr>
                <a:schemeClr val="dk1"/>
              </a:buClr>
            </a:pPr>
            <a:r>
              <a:rPr lang="fr-ca" sz="1400" b="0" i="0" u="none" baseline="0">
                <a:solidFill>
                  <a:schemeClr val="dk1"/>
                </a:solidFill>
              </a:rPr>
              <a:t>Les questions de l’entrevue doivent porter sur la capacité de chaque candidat à accomplir les tâches essentielles du poste en fonction de critères objectifs.</a:t>
            </a:r>
          </a:p>
          <a:p>
            <a:pPr marL="285750" indent="-285750" algn="l" rtl="0">
              <a:lnSpc>
                <a:spcPct val="90000"/>
              </a:lnSpc>
              <a:spcBef>
                <a:spcPts val="793"/>
              </a:spcBef>
              <a:buClr>
                <a:schemeClr val="dk1"/>
              </a:buClr>
            </a:pPr>
            <a:r>
              <a:rPr lang="fr-ca" sz="1400" b="0" i="0" u="none" baseline="0">
                <a:solidFill>
                  <a:schemeClr val="dk1"/>
                </a:solidFill>
              </a:rPr>
              <a:t>Voir l’activité ci-dessus.</a:t>
            </a:r>
          </a:p>
          <a:p>
            <a:pPr marL="0" indent="0" algn="l" rtl="0">
              <a:buClr>
                <a:schemeClr val="dk1"/>
              </a:buClr>
              <a:buNone/>
            </a:pPr>
            <a:endParaRPr lang="fr-ca" sz="1400" b="1" dirty="0">
              <a:solidFill>
                <a:schemeClr val="dk1"/>
              </a:solidFill>
            </a:endParaRPr>
          </a:p>
          <a:p>
            <a:pPr marL="0" indent="0" algn="l" rtl="0">
              <a:buClr>
                <a:schemeClr val="dk1"/>
              </a:buClr>
              <a:buNone/>
            </a:pPr>
            <a:endParaRPr lang="fr-ca" sz="1400" dirty="0">
              <a:solidFill>
                <a:schemeClr val="dk1"/>
              </a:solidFill>
            </a:endParaRPr>
          </a:p>
          <a:p>
            <a:pPr marL="0" indent="0" algn="l" rtl="0">
              <a:buClr>
                <a:schemeClr val="dk1"/>
              </a:buClr>
              <a:buNone/>
            </a:pPr>
            <a:r>
              <a:rPr lang="fr-ca" sz="1400" b="1" i="0" u="none" baseline="0">
                <a:solidFill>
                  <a:schemeClr val="dk1"/>
                </a:solidFill>
              </a:rPr>
              <a:t>Ressource :</a:t>
            </a:r>
          </a:p>
          <a:p>
            <a:pPr marL="0" indent="0" algn="l" rtl="0">
              <a:buClr>
                <a:schemeClr val="dk1"/>
              </a:buClr>
              <a:buNone/>
            </a:pPr>
            <a:r>
              <a:rPr lang="fr-ca" sz="1400" b="0" i="0" u="none" baseline="0">
                <a:solidFill>
                  <a:schemeClr val="dk1"/>
                </a:solidFill>
              </a:rPr>
              <a:t>Source : Holland Bloorview's Toolkit for Equitable Recruitment &amp; Selection Process (Boîte à outils de Holland Bloorview pour un processus de recrutement et de sélection équitable)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2a569eb0e1_0_19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2a569eb0e1_0_19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793"/>
              </a:spcBef>
              <a:buNone/>
            </a:pPr>
            <a:r>
              <a:rPr lang="fr-ca" sz="1400" b="1" i="0" u="none" baseline="0">
                <a:solidFill>
                  <a:schemeClr val="dk1"/>
                </a:solidFill>
              </a:rPr>
              <a:t>Notes complètes de l’animateur :</a:t>
            </a:r>
          </a:p>
          <a:p>
            <a:pPr marL="0" indent="0" algn="l" rtl="0">
              <a:lnSpc>
                <a:spcPct val="90000"/>
              </a:lnSpc>
              <a:spcBef>
                <a:spcPts val="793"/>
              </a:spcBef>
              <a:buNone/>
            </a:pPr>
            <a:r>
              <a:rPr lang="fr-ca" sz="1400" b="0" i="0" u="none" baseline="0">
                <a:solidFill>
                  <a:schemeClr val="dk1"/>
                </a:solidFill>
              </a:rPr>
              <a:t>De nombreux employeurs se demandent comment savoir ce qu’ils peuvent ou ne peuvent pas demander lors d’une entrevue. Heureusement, la réponse est facilement accessible.</a:t>
            </a:r>
          </a:p>
          <a:p>
            <a:pPr marL="0" indent="0" algn="l" rtl="0">
              <a:lnSpc>
                <a:spcPct val="90000"/>
              </a:lnSpc>
              <a:spcBef>
                <a:spcPts val="793"/>
              </a:spcBef>
              <a:buNone/>
            </a:pPr>
            <a:endParaRPr lang="fr-ca" sz="1400" dirty="0">
              <a:solidFill>
                <a:schemeClr val="dk1"/>
              </a:solidFill>
            </a:endParaRPr>
          </a:p>
          <a:p>
            <a:pPr marL="0" indent="0" algn="l" rtl="0">
              <a:lnSpc>
                <a:spcPct val="90000"/>
              </a:lnSpc>
              <a:spcBef>
                <a:spcPts val="793"/>
              </a:spcBef>
              <a:buNone/>
            </a:pPr>
            <a:r>
              <a:rPr lang="fr-ca" sz="1400" b="0" i="0" u="none" baseline="0">
                <a:solidFill>
                  <a:schemeClr val="dk1"/>
                </a:solidFill>
              </a:rPr>
              <a:t>Selon le Code des droits de la personne de l’Ontario, si un candidat choisit de parler de son handicap lors de l’entrevue, l’employeur peut lui poser des questions sur ses besoins en matière d’adaptations et sur sa capacité à accomplir les tâches essentielles du poste moyennant des adaptations. </a:t>
            </a:r>
          </a:p>
          <a:p>
            <a:pPr marL="0" indent="0" algn="l" rtl="0">
              <a:lnSpc>
                <a:spcPct val="90000"/>
              </a:lnSpc>
              <a:spcBef>
                <a:spcPts val="793"/>
              </a:spcBef>
              <a:buNone/>
            </a:pPr>
            <a:endParaRPr lang="fr-ca" sz="1400" dirty="0">
              <a:solidFill>
                <a:schemeClr val="dk1"/>
              </a:solidFill>
            </a:endParaRPr>
          </a:p>
          <a:p>
            <a:pPr marL="0" indent="0" algn="l" rtl="0">
              <a:lnSpc>
                <a:spcPct val="90000"/>
              </a:lnSpc>
              <a:spcBef>
                <a:spcPts val="793"/>
              </a:spcBef>
              <a:buNone/>
            </a:pPr>
            <a:r>
              <a:rPr lang="fr-ca" sz="1400" b="0" i="0" u="none" baseline="0">
                <a:solidFill>
                  <a:schemeClr val="dk1"/>
                </a:solidFill>
              </a:rPr>
              <a:t>Autrement dit, si un candidat fait part de son handicap, vous pouvez lui poser des questions sur les adaptations qui pourraient l’aider à faire son travail. </a:t>
            </a:r>
          </a:p>
          <a:p>
            <a:pPr marL="0" indent="0" algn="l" rtl="0">
              <a:lnSpc>
                <a:spcPct val="90000"/>
              </a:lnSpc>
              <a:spcBef>
                <a:spcPts val="793"/>
              </a:spcBef>
              <a:buNone/>
            </a:pPr>
            <a:endParaRPr lang="fr-ca" sz="1400" dirty="0">
              <a:solidFill>
                <a:schemeClr val="dk1"/>
              </a:solidFill>
            </a:endParaRPr>
          </a:p>
          <a:p>
            <a:pPr marL="0" indent="0" algn="l" rtl="0">
              <a:lnSpc>
                <a:spcPct val="90000"/>
              </a:lnSpc>
              <a:spcBef>
                <a:spcPts val="793"/>
              </a:spcBef>
              <a:buNone/>
            </a:pPr>
            <a:r>
              <a:rPr lang="fr-ca" sz="1400" b="0" i="0" u="none" baseline="0">
                <a:solidFill>
                  <a:schemeClr val="dk1"/>
                </a:solidFill>
              </a:rPr>
              <a:t>Gardez à l’esprit qu’avec N’IMPORTE QUEL candidat, vous pouvez poser des questions liées à son expérience et à son expertise pour répondre aux exigences du poste. </a:t>
            </a:r>
          </a:p>
          <a:p>
            <a:pPr marL="0" indent="0" algn="l" rtl="0">
              <a:lnSpc>
                <a:spcPct val="90000"/>
              </a:lnSpc>
              <a:spcBef>
                <a:spcPts val="793"/>
              </a:spcBef>
              <a:buClr>
                <a:schemeClr val="dk1"/>
              </a:buClr>
              <a:buNone/>
            </a:pPr>
            <a:r>
              <a:rPr lang="fr-ca" sz="1400" b="0" i="0" u="none" baseline="0">
                <a:solidFill>
                  <a:schemeClr val="dk1"/>
                </a:solidFill>
              </a:rPr>
              <a:t>Accessible Employers Canada (Employeurs accessibles Canada) dispose d’une excellente ressource décrivant certaines questions que vous pouvez et ne pouvez pas poser au cours de l’entrevue. Le lien figure dans le document qui vous a été remis. </a:t>
            </a: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None/>
            </a:pPr>
            <a:r>
              <a:rPr lang="fr-ca" sz="1400" b="1" i="0" u="none" baseline="0">
                <a:solidFill>
                  <a:schemeClr val="dk1"/>
                </a:solidFill>
              </a:rPr>
              <a:t>Notes du conférencier sous forme de points :</a:t>
            </a:r>
          </a:p>
          <a:p>
            <a:pPr marL="285750" indent="-285750" algn="l" rtl="0">
              <a:lnSpc>
                <a:spcPct val="90000"/>
              </a:lnSpc>
              <a:spcBef>
                <a:spcPts val="793"/>
              </a:spcBef>
            </a:pPr>
            <a:r>
              <a:rPr lang="fr-ca" sz="1400" b="0" i="0" u="none" baseline="0">
                <a:solidFill>
                  <a:schemeClr val="dk1"/>
                </a:solidFill>
              </a:rPr>
              <a:t>De nombreux employeurs se demandent comment savoir ce qu’ils peuvent ou ne peuvent pas demander lors d’une entrevue. </a:t>
            </a:r>
          </a:p>
          <a:p>
            <a:pPr marL="285750" indent="-285750" algn="l" rtl="0">
              <a:lnSpc>
                <a:spcPct val="90000"/>
              </a:lnSpc>
              <a:spcBef>
                <a:spcPts val="793"/>
              </a:spcBef>
            </a:pPr>
            <a:r>
              <a:rPr lang="fr-ca" sz="1400" b="0" i="0" u="none" baseline="0">
                <a:solidFill>
                  <a:schemeClr val="dk1"/>
                </a:solidFill>
              </a:rPr>
              <a:t>Selon le Code des droits de la personne de l’Ontario, si un candidat choisit de parler de son handicap lors de l’entrevue, l’employeur peut lui poser des questions sur ses besoins en matière d’adaptations et sur sa capacité à accomplir les tâches essentielles du poste moyennant des adaptations. </a:t>
            </a:r>
          </a:p>
          <a:p>
            <a:pPr marL="285750" indent="-285750" algn="l" rtl="0">
              <a:lnSpc>
                <a:spcPct val="90000"/>
              </a:lnSpc>
              <a:spcBef>
                <a:spcPts val="793"/>
              </a:spcBef>
            </a:pPr>
            <a:r>
              <a:rPr lang="fr-ca" sz="1400" b="0" i="0" u="none" baseline="0">
                <a:solidFill>
                  <a:schemeClr val="dk1"/>
                </a:solidFill>
              </a:rPr>
              <a:t>Avec N’IMPORTE QUEL candidat, vous pouvez poser des questions liées à son expérience et à son expertise pour répondre aux exigences du poste. </a:t>
            </a:r>
          </a:p>
          <a:p>
            <a:pPr marL="285750" indent="-285750" algn="l" rtl="0">
              <a:lnSpc>
                <a:spcPct val="90000"/>
              </a:lnSpc>
              <a:spcBef>
                <a:spcPts val="793"/>
              </a:spcBef>
            </a:pPr>
            <a:r>
              <a:rPr lang="fr-ca" sz="1400" b="0" i="0" u="none" baseline="0">
                <a:solidFill>
                  <a:schemeClr val="dk1"/>
                </a:solidFill>
              </a:rPr>
              <a:t>Accessible Employers Canada (Employeurs accessibles Canada) dispose d’une ressource décrivant certaines questions que vous pouvez et ne pouvez pas poser au cours de l’entrevue. </a:t>
            </a: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endParaRPr lang="fr-ca" sz="1400" dirty="0">
              <a:solidFill>
                <a:schemeClr val="dk1"/>
              </a:solidFill>
            </a:endParaRPr>
          </a:p>
          <a:p>
            <a:pPr marL="0" indent="0" algn="l" rtl="0">
              <a:lnSpc>
                <a:spcPct val="90000"/>
              </a:lnSpc>
              <a:spcBef>
                <a:spcPts val="793"/>
              </a:spcBef>
              <a:buClr>
                <a:schemeClr val="dk1"/>
              </a:buClr>
              <a:buNone/>
            </a:pPr>
            <a:r>
              <a:rPr lang="fr-ca" sz="1400" b="1" i="0" u="none" baseline="0">
                <a:solidFill>
                  <a:schemeClr val="dk1"/>
                </a:solidFill>
              </a:rPr>
              <a:t>Référence :</a:t>
            </a:r>
          </a:p>
          <a:p>
            <a:pPr marL="0" indent="0" algn="l" rtl="0">
              <a:lnSpc>
                <a:spcPct val="90000"/>
              </a:lnSpc>
              <a:spcBef>
                <a:spcPts val="793"/>
              </a:spcBef>
              <a:buNone/>
            </a:pPr>
            <a:r>
              <a:rPr lang="fr-ca" sz="1400" b="0" i="0" u="none" baseline="0">
                <a:solidFill>
                  <a:schemeClr val="dk1"/>
                </a:solidFill>
              </a:rPr>
              <a:t>Site Web de la Commission ontarienne des droits de la personne : </a:t>
            </a:r>
            <a:r>
              <a:rPr lang="fr-ca" sz="1400" b="0" i="0" u="sng" baseline="0">
                <a:solidFill>
                  <a:schemeClr val="dk1"/>
                </a:solidFill>
                <a:hlinkClick r:id="rId3">
                  <a:extLst>
                    <a:ext uri="{A12FA001-AC4F-418D-AE19-62706E023703}">
                      <ahyp:hlinkClr xmlns:ahyp="http://schemas.microsoft.com/office/drawing/2018/hyperlinkcolor" val="tx"/>
                    </a:ext>
                  </a:extLst>
                </a:hlinkClick>
              </a:rPr>
              <a:t>https://www.ohrc.on.ca/fr/iv-human-rights-issues-all-stages-employment/5-entrevues-et-decisions-dembauche</a:t>
            </a:r>
            <a:r>
              <a:rPr lang="fr-ca" sz="1400" b="0" i="0" u="none" baseline="0">
                <a:solidFill>
                  <a:schemeClr val="dk1"/>
                </a:solidFill>
              </a:rPr>
              <a:t> </a:t>
            </a:r>
          </a:p>
          <a:p>
            <a:pPr marL="0" indent="0" algn="l" rtl="0">
              <a:lnSpc>
                <a:spcPct val="90000"/>
              </a:lnSpc>
              <a:spcBef>
                <a:spcPts val="793"/>
              </a:spcBef>
              <a:buNone/>
            </a:pPr>
            <a:r>
              <a:rPr lang="fr-ca" sz="1400" b="0" i="0" u="none" baseline="0">
                <a:solidFill>
                  <a:schemeClr val="dk1"/>
                </a:solidFill>
              </a:rPr>
              <a:t>Accessible Employers Canada : </a:t>
            </a:r>
            <a:r>
              <a:rPr lang="fr-ca" sz="1400" b="0" i="0" u="sng" baseline="0">
                <a:solidFill>
                  <a:schemeClr val="dk1"/>
                </a:solidFill>
                <a:hlinkClick r:id="rId4">
                  <a:extLst>
                    <a:ext uri="{A12FA001-AC4F-418D-AE19-62706E023703}">
                      <ahyp:hlinkClr xmlns:ahyp="http://schemas.microsoft.com/office/drawing/2018/hyperlinkcolor" val="tx"/>
                    </a:ext>
                  </a:extLst>
                </a:hlinkClick>
              </a:rPr>
              <a:t>https://accessibleemployers.ca/resource/interviews-what-you-can-cannot-ask/</a:t>
            </a:r>
            <a:endParaRPr lang="fr-ca" sz="1400" u="sng" dirty="0">
              <a:solidFill>
                <a:schemeClr val="dk1"/>
              </a:solidFill>
            </a:endParaRPr>
          </a:p>
          <a:p>
            <a:pPr marL="0" indent="0" algn="l" rtl="0">
              <a:lnSpc>
                <a:spcPct val="90000"/>
              </a:lnSpc>
              <a:spcBef>
                <a:spcPts val="793"/>
              </a:spcBef>
              <a:buNone/>
            </a:pPr>
            <a:endParaRPr lang="fr-ca" sz="14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2a569eb0e1_0_21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2a569eb0e1_0_21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793"/>
              </a:spcBef>
              <a:buNone/>
            </a:pPr>
            <a:r>
              <a:rPr lang="fr-ca" sz="1100" b="1" i="0" u="none" baseline="0" dirty="0">
                <a:solidFill>
                  <a:srgbClr val="4C4C4E"/>
                </a:solidFill>
                <a:latin typeface="+mn-lt"/>
                <a:ea typeface="+mn-lt"/>
                <a:cs typeface="+mn-lt"/>
              </a:rPr>
              <a:t>Notes complètes de l’animateur :</a:t>
            </a:r>
          </a:p>
          <a:p>
            <a:pPr marL="0" indent="0" algn="l" rtl="0">
              <a:lnSpc>
                <a:spcPct val="90000"/>
              </a:lnSpc>
              <a:spcBef>
                <a:spcPts val="793"/>
              </a:spcBef>
              <a:buNone/>
            </a:pPr>
            <a:r>
              <a:rPr lang="fr-ca" sz="1100" b="0" i="0" u="none" baseline="0" dirty="0">
                <a:solidFill>
                  <a:srgbClr val="4C4C4E"/>
                </a:solidFill>
                <a:latin typeface="+mn-lt"/>
                <a:ea typeface="+mn-lt"/>
                <a:cs typeface="+mn-lt"/>
              </a:rPr>
              <a:t>En définitive, vous devez fonder votre décision d’embauche sur ce que vous avez appris au sujet de la capacité du candidat à remplir la fonction au cours des différentes étapes du processus de recrutement.  Idéalement, vous réfléchissez à vos préjugés et présupposés culturels ou personnels et ne prenez pas de décisions fondées sur des sentiments ou une préférence pour quelqu’un qui est « comme » vous ou votre équipe. Comme indiqué dans la trousse d’outils de l’employeur d’Optez pour le talent, la meilleure pratique consiste à se concentrer sur le rendement et les capacités du candidat, et non sur les limitations perçues. </a:t>
            </a:r>
          </a:p>
          <a:p>
            <a:pPr marL="0" indent="0" algn="l" rtl="0">
              <a:lnSpc>
                <a:spcPct val="90000"/>
              </a:lnSpc>
              <a:spcBef>
                <a:spcPts val="793"/>
              </a:spcBef>
              <a:buNone/>
            </a:pPr>
            <a:endParaRPr lang="fr-ca" sz="1100" dirty="0">
              <a:solidFill>
                <a:srgbClr val="4C4C4E"/>
              </a:solidFill>
              <a:latin typeface="+mn-lt"/>
            </a:endParaRPr>
          </a:p>
          <a:p>
            <a:pPr marL="0" indent="0" algn="l" rtl="0">
              <a:lnSpc>
                <a:spcPct val="90000"/>
              </a:lnSpc>
              <a:spcBef>
                <a:spcPts val="793"/>
              </a:spcBef>
              <a:buNone/>
            </a:pPr>
            <a:r>
              <a:rPr lang="fr-ca" sz="1100" b="1" i="0" u="none" baseline="0" dirty="0">
                <a:latin typeface="+mn-lt"/>
                <a:ea typeface="+mn-lt"/>
                <a:cs typeface="+mn-lt"/>
              </a:rPr>
              <a:t>Notes du conférencier sous forme de points :</a:t>
            </a:r>
          </a:p>
          <a:p>
            <a:pPr marL="171450" marR="0" lvl="0" indent="-171450" algn="l" defTabSz="914400" rtl="0" eaLnBrk="1" fontAlgn="auto" latinLnBrk="0" hangingPunct="1">
              <a:lnSpc>
                <a:spcPct val="90000"/>
              </a:lnSpc>
              <a:spcBef>
                <a:spcPts val="793"/>
              </a:spcBef>
              <a:spcAft>
                <a:spcPts val="0"/>
              </a:spcAft>
              <a:buClr>
                <a:srgbClr val="000000"/>
              </a:buClr>
              <a:buSzPts val="1100"/>
              <a:tabLst/>
              <a:defRPr/>
            </a:pPr>
            <a:r>
              <a:rPr lang="fr-ca" sz="1100" b="0" i="0" u="none" baseline="0" dirty="0">
                <a:solidFill>
                  <a:srgbClr val="4C4C4E"/>
                </a:solidFill>
                <a:latin typeface="+mn-lt"/>
                <a:ea typeface="+mn-lt"/>
                <a:cs typeface="+mn-lt"/>
              </a:rPr>
              <a:t>La décision d’embauche doit être fondée sur ce que vous avez appris sur la capacité du candidat à remplir la fonction au cours des différentes étapes du processus de recrutement.</a:t>
            </a:r>
          </a:p>
          <a:p>
            <a:pPr marL="171450" marR="0" lvl="0" indent="-171450" algn="l" defTabSz="914400" rtl="0" eaLnBrk="1" fontAlgn="auto" latinLnBrk="0" hangingPunct="1">
              <a:lnSpc>
                <a:spcPct val="90000"/>
              </a:lnSpc>
              <a:spcBef>
                <a:spcPts val="793"/>
              </a:spcBef>
              <a:spcAft>
                <a:spcPts val="0"/>
              </a:spcAft>
              <a:buClr>
                <a:srgbClr val="000000"/>
              </a:buClr>
              <a:buSzPts val="1100"/>
              <a:tabLst/>
              <a:defRPr/>
            </a:pPr>
            <a:r>
              <a:rPr lang="fr-ca" sz="1100" b="0" i="0" u="none" baseline="0" dirty="0">
                <a:solidFill>
                  <a:srgbClr val="4C4C4E"/>
                </a:solidFill>
                <a:latin typeface="+mn-lt"/>
                <a:ea typeface="+mn-lt"/>
                <a:cs typeface="+mn-lt"/>
              </a:rPr>
              <a:t>Réfléchissez à vos préjugés et présupposés culturels ou personnels. Ne prenez pas de décisions fondées sur des sentiments ou sur une préférence pour quelqu’un qui est « comme » vous ou votre équipe. </a:t>
            </a:r>
          </a:p>
          <a:p>
            <a:pPr marL="171450" marR="0" lvl="0" indent="-171450" algn="l" defTabSz="914400" rtl="0" eaLnBrk="1" fontAlgn="auto" latinLnBrk="0" hangingPunct="1">
              <a:lnSpc>
                <a:spcPct val="90000"/>
              </a:lnSpc>
              <a:spcBef>
                <a:spcPts val="793"/>
              </a:spcBef>
              <a:spcAft>
                <a:spcPts val="0"/>
              </a:spcAft>
              <a:buClr>
                <a:srgbClr val="000000"/>
              </a:buClr>
              <a:buSzPts val="1100"/>
              <a:tabLst/>
              <a:defRPr/>
            </a:pPr>
            <a:r>
              <a:rPr lang="fr-ca" sz="1100" b="0" i="0" u="none" baseline="0" dirty="0">
                <a:solidFill>
                  <a:srgbClr val="4C4C4E"/>
                </a:solidFill>
                <a:latin typeface="+mn-lt"/>
                <a:ea typeface="+mn-lt"/>
                <a:cs typeface="+mn-lt"/>
              </a:rPr>
              <a:t>La meilleure pratique consiste à se concentrer sur le rendement et les capacités du candidat, et non sur les limitations perçues. </a:t>
            </a:r>
          </a:p>
          <a:p>
            <a:pPr marL="0" indent="0" algn="l" rtl="0">
              <a:lnSpc>
                <a:spcPct val="90000"/>
              </a:lnSpc>
              <a:spcBef>
                <a:spcPts val="793"/>
              </a:spcBef>
              <a:buNone/>
            </a:pPr>
            <a:endParaRPr lang="fr-ca" sz="1100" b="1" dirty="0">
              <a:latin typeface="+mn-lt"/>
            </a:endParaRPr>
          </a:p>
          <a:p>
            <a:pPr marL="0" indent="0" algn="l" rtl="0">
              <a:lnSpc>
                <a:spcPct val="90000"/>
              </a:lnSpc>
              <a:spcBef>
                <a:spcPts val="793"/>
              </a:spcBef>
              <a:buNone/>
            </a:pPr>
            <a:endParaRPr lang="fr-ca" sz="1100" b="1" dirty="0">
              <a:latin typeface="+mn-lt"/>
            </a:endParaRPr>
          </a:p>
          <a:p>
            <a:pPr marL="0" indent="0" algn="l" rtl="0">
              <a:lnSpc>
                <a:spcPct val="90000"/>
              </a:lnSpc>
              <a:spcBef>
                <a:spcPts val="793"/>
              </a:spcBef>
              <a:buNone/>
            </a:pPr>
            <a:r>
              <a:rPr lang="fr-ca" sz="1100" b="1" i="0" u="none" baseline="0" dirty="0">
                <a:latin typeface="+mn-lt"/>
                <a:ea typeface="+mn-lt"/>
                <a:cs typeface="+mn-lt"/>
              </a:rPr>
              <a:t>Ressources :</a:t>
            </a:r>
          </a:p>
          <a:p>
            <a:pPr marL="0" indent="0" algn="l" rtl="0">
              <a:lnSpc>
                <a:spcPct val="90000"/>
              </a:lnSpc>
              <a:spcBef>
                <a:spcPts val="793"/>
              </a:spcBef>
              <a:buNone/>
            </a:pPr>
            <a:r>
              <a:rPr lang="fr-ca" sz="1100" b="0" i="0" u="none" baseline="0" dirty="0">
                <a:solidFill>
                  <a:srgbClr val="3D3C3C"/>
                </a:solidFill>
                <a:effectLst/>
                <a:latin typeface="+mn-lt"/>
                <a:ea typeface="+mn-lt"/>
                <a:cs typeface="+mn-lt"/>
              </a:rPr>
              <a:t>Corporations au bénéfice du développement communautaire (CBDC) Restigouche. (2023). Trousse d’outils d’Optez pour le talent. </a:t>
            </a:r>
            <a:r>
              <a:rPr lang="fr-ca" sz="1100" b="0" i="0" u="none" baseline="0" dirty="0">
                <a:latin typeface="+mn-lt"/>
                <a:ea typeface="+mn-lt"/>
                <a:cs typeface="+mn-lt"/>
                <a:hlinkClick r:id="rId3"/>
              </a:rPr>
              <a:t>https://optezpourletalent.ca/outils/embauche/item/6-1-les-intentions-de-recrutement-et-les-pratiques-exemplaires-des-employeurs</a:t>
            </a:r>
            <a:r>
              <a:rPr lang="fr-ca" sz="1100" b="0" i="0" u="none" baseline="0" dirty="0">
                <a:latin typeface="+mn-lt"/>
                <a:ea typeface="+mn-lt"/>
                <a:cs typeface="+mn-lt"/>
              </a:rPr>
              <a:t>. </a:t>
            </a:r>
            <a:endParaRPr lang="fr-ca" sz="1100" b="1" dirty="0">
              <a:latin typeface="+mn-l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29a68feb33_0_1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29a68feb33_0_13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29a68feb33_0_25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29a68feb33_0_25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b="1" i="0" u="none" baseline="0">
                <a:latin typeface="+mn-lt"/>
                <a:ea typeface="+mn-lt"/>
                <a:cs typeface="+mn-lt"/>
              </a:rPr>
              <a:t>Notes complètes de l’animateur :</a:t>
            </a:r>
          </a:p>
          <a:p>
            <a:pPr marL="0" indent="0" algn="l" rtl="0">
              <a:buNone/>
            </a:pPr>
            <a:r>
              <a:rPr lang="fr-ca" b="0" i="0" u="none" baseline="0">
                <a:latin typeface="+mn-lt"/>
                <a:ea typeface="+mn-lt"/>
                <a:cs typeface="+mn-lt"/>
              </a:rPr>
              <a:t>Cette section s’inspire des outils listés. Vous les trouverez dans la liste de ressources fournie.</a:t>
            </a:r>
          </a:p>
          <a:p>
            <a:pPr marL="0" indent="0" algn="l" rtl="0">
              <a:buNone/>
            </a:pPr>
            <a:endParaRPr lang="fr-ca" dirty="0">
              <a:latin typeface="+mn-lt"/>
            </a:endParaRPr>
          </a:p>
          <a:p>
            <a:pPr marL="0" indent="0" algn="l" rtl="0">
              <a:buNone/>
            </a:pPr>
            <a:endParaRPr lang="fr-ca" dirty="0">
              <a:latin typeface="+mn-lt"/>
            </a:endParaRPr>
          </a:p>
          <a:p>
            <a:pPr marL="0" indent="0" algn="l" rtl="0">
              <a:buNone/>
            </a:pPr>
            <a:r>
              <a:rPr lang="fr-ca" b="1" i="0" u="none" baseline="0">
                <a:latin typeface="+mn-lt"/>
                <a:ea typeface="+mn-lt"/>
                <a:cs typeface="+mn-lt"/>
              </a:rPr>
              <a:t>Ressources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0" i="0" u="none" baseline="0">
                <a:solidFill>
                  <a:schemeClr val="dk1"/>
                </a:solidFill>
                <a:latin typeface="+mn-lt"/>
                <a:ea typeface="+mn-lt"/>
                <a:cs typeface="+mn-lt"/>
              </a:rPr>
              <a:t>Accessible Employers Canada : </a:t>
            </a:r>
            <a:r>
              <a:rPr lang="fr-ca" sz="1100" b="0" i="0" u="sng" baseline="0">
                <a:solidFill>
                  <a:schemeClr val="dk1"/>
                </a:solidFill>
                <a:latin typeface="+mn-lt"/>
                <a:ea typeface="+mn-lt"/>
                <a:cs typeface="+mn-lt"/>
                <a:hlinkClick r:id="rId3">
                  <a:extLst>
                    <a:ext uri="{A12FA001-AC4F-418D-AE19-62706E023703}">
                      <ahyp:hlinkClr xmlns:ahyp="http://schemas.microsoft.com/office/drawing/2018/hyperlinkcolor" val="tx"/>
                    </a:ext>
                  </a:extLst>
                </a:hlinkClick>
              </a:rPr>
              <a:t>https://accessibleemployers.ca/resource/interviews-what-you-can-cannot-ask/</a:t>
            </a:r>
            <a:r>
              <a:rPr lang="fr-ca" sz="1100" b="0" i="0" u="sng" baseline="0">
                <a:solidFill>
                  <a:schemeClr val="dk1"/>
                </a:solidFill>
                <a:latin typeface="+mn-lt"/>
                <a:ea typeface="+mn-lt"/>
                <a:cs typeface="+mn-lt"/>
              </a:rPr>
              <a:t> </a:t>
            </a: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ca" sz="1100" b="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0" i="0" u="none" baseline="0">
                <a:latin typeface="+mn-lt"/>
                <a:ea typeface="+mn-lt"/>
                <a:cs typeface="+mn-lt"/>
              </a:rPr>
              <a:t>Association canadienne de soutien à l’emploi. (2020). Boîte à outils des RH de l’ACSE. https://www.supportedemployment.ca/fr/hrtoolkit/job-descriptions/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ca" sz="1100" b="0" i="0" dirty="0">
              <a:solidFill>
                <a:srgbClr val="3D3C3C"/>
              </a:solidFill>
              <a:effectLst/>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0" i="0" u="none" baseline="0">
                <a:solidFill>
                  <a:srgbClr val="3D3C3C"/>
                </a:solidFill>
                <a:effectLst/>
                <a:latin typeface="+mn-lt"/>
                <a:ea typeface="+mn-lt"/>
                <a:cs typeface="+mn-lt"/>
              </a:rPr>
              <a:t>Corporations au bénéfice du développement communautaire (CBDC) Restigouche. (2023). Trousse d’outils d’Optez pour le talent. </a:t>
            </a:r>
            <a:r>
              <a:rPr lang="fr-ca" sz="1100" b="0" i="0" u="none" baseline="0">
                <a:latin typeface="+mn-lt"/>
                <a:ea typeface="+mn-lt"/>
                <a:cs typeface="+mn-lt"/>
                <a:hlinkClick r:id="rId4"/>
              </a:rPr>
              <a:t>https://optezpourletalent.ca/outils/embauche/item/6-1-les-intentions-de-recrutement-et-les-pratiques-exemplaires-des-employeurs</a:t>
            </a:r>
            <a:r>
              <a:rPr lang="fr-ca" sz="1100" b="0" i="0" u="none" baseline="0">
                <a:latin typeface="+mn-lt"/>
                <a:ea typeface="+mn-lt"/>
                <a:cs typeface="+mn-lt"/>
              </a:rPr>
              <a:t> </a:t>
            </a:r>
            <a:endParaRPr lang="fr-ca" sz="1100" b="1" dirty="0">
              <a:latin typeface="+mn-lt"/>
            </a:endParaRPr>
          </a:p>
          <a:p>
            <a:pPr marL="0" indent="0" algn="l" rtl="0">
              <a:buNone/>
            </a:pPr>
            <a:endParaRPr lang="fr-ca" dirty="0">
              <a:latin typeface="+mn-lt"/>
            </a:endParaRPr>
          </a:p>
          <a:p>
            <a:pPr marL="0" indent="0" algn="l" rtl="0">
              <a:buNone/>
            </a:pPr>
            <a:r>
              <a:rPr lang="fr-ca" b="0" i="0" u="none" baseline="0">
                <a:latin typeface="+mn-lt"/>
                <a:ea typeface="+mn-lt"/>
                <a:cs typeface="+mn-lt"/>
              </a:rPr>
              <a:t>Outil de planification d’accommodements pour répondre aux exigences liées au travail. </a:t>
            </a:r>
            <a:r>
              <a:rPr lang="fr-ca" sz="1100" b="0" i="0" u="sng" baseline="0">
                <a:solidFill>
                  <a:schemeClr val="hlink"/>
                </a:solidFill>
                <a:latin typeface="+mn-lt"/>
                <a:ea typeface="Proxima Nova"/>
                <a:cs typeface="Proxima Nova"/>
                <a:sym typeface="Proxima Nova"/>
                <a:hlinkClick r:id="rId5"/>
              </a:rPr>
              <a:t>https://aced.iwh.on.ca/jdapt/organization-fr</a:t>
            </a:r>
            <a:endParaRPr lang="fr-ca" sz="1100" u="sng" dirty="0">
              <a:solidFill>
                <a:schemeClr val="hlink"/>
              </a:solidFill>
              <a:latin typeface="+mn-lt"/>
              <a:ea typeface="Proxima Nova"/>
              <a:cs typeface="Proxima Nova"/>
              <a:sym typeface="Proxima Nova"/>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5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fr-ca" sz="1300" b="0" i="0" u="none" baseline="0"/>
              <a:t>Nous allons faire une pause avant de passer à la section suivante. </a:t>
            </a:r>
            <a:endParaRPr sz="1300"/>
          </a:p>
          <a:p>
            <a:pPr marL="0" lvl="0" indent="0" algn="l" rtl="0">
              <a:lnSpc>
                <a:spcPct val="100000"/>
              </a:lnSpc>
              <a:spcBef>
                <a:spcPts val="0"/>
              </a:spcBef>
              <a:spcAft>
                <a:spcPts val="0"/>
              </a:spcAft>
              <a:buSzPts val="1100"/>
              <a:buNone/>
            </a:pPr>
            <a:endParaRPr sz="1300"/>
          </a:p>
          <a:p>
            <a:pPr marL="0" lvl="0" indent="0" algn="l" rtl="0">
              <a:lnSpc>
                <a:spcPct val="100000"/>
              </a:lnSpc>
              <a:spcBef>
                <a:spcPts val="0"/>
              </a:spcBef>
              <a:spcAft>
                <a:spcPts val="0"/>
              </a:spcAft>
              <a:buSzPts val="1100"/>
              <a:buNone/>
            </a:pPr>
            <a:endParaRP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28027c037f_0_7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28027c037f_0_7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b="0" i="0" u="none" baseline="0"/>
              <a:t>(Lisez la diapositive)</a:t>
            </a:r>
          </a:p>
          <a:p>
            <a:pPr marL="0" indent="0" algn="l" rtl="0">
              <a:buNone/>
            </a:pPr>
            <a:endParaRPr lang="fr-ca" dirty="0"/>
          </a:p>
          <a:p>
            <a:pPr marL="0" indent="0" algn="l" rtl="0">
              <a:buNone/>
            </a:pPr>
            <a:r>
              <a:rPr lang="fr-ca" b="0" i="0" u="none" baseline="0"/>
              <a:t>Adaptez l’ordre du jour en fonction de votre présentation. Vous pouvez prévoir deux ou plusieurs séances ou déplacer les pauses.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2e4075aa84_0_7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32e4075aa84_0_7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90000"/>
              </a:lnSpc>
              <a:spcBef>
                <a:spcPts val="793"/>
              </a:spcBef>
              <a:buClr>
                <a:schemeClr val="dk1"/>
              </a:buClr>
              <a:buNone/>
            </a:pPr>
            <a:r>
              <a:rPr lang="fr-ca" sz="1400" b="1" i="0" u="none" baseline="0">
                <a:solidFill>
                  <a:srgbClr val="4C4C4E"/>
                </a:solidFill>
              </a:rPr>
              <a:t>Notes complètes de l’animateur :</a:t>
            </a:r>
          </a:p>
          <a:p>
            <a:pPr marL="0" indent="0" algn="l" rtl="0">
              <a:lnSpc>
                <a:spcPct val="90000"/>
              </a:lnSpc>
              <a:spcBef>
                <a:spcPts val="793"/>
              </a:spcBef>
              <a:buClr>
                <a:schemeClr val="dk1"/>
              </a:buClr>
              <a:buNone/>
            </a:pPr>
            <a:r>
              <a:rPr lang="fr-ca" sz="1400" b="0" i="0" u="none" baseline="0">
                <a:solidFill>
                  <a:srgbClr val="4C4C4E"/>
                </a:solidFill>
              </a:rPr>
              <a:t>Nous allons maintenant nous concentrer sur la formation. </a:t>
            </a:r>
          </a:p>
          <a:p>
            <a:pPr marL="0" indent="0" algn="l" rtl="0">
              <a:lnSpc>
                <a:spcPct val="90000"/>
              </a:lnSpc>
              <a:spcBef>
                <a:spcPts val="793"/>
              </a:spcBef>
              <a:buClr>
                <a:schemeClr val="dk1"/>
              </a:buClr>
              <a:buNone/>
            </a:pPr>
            <a:endParaRPr lang="fr-ca" sz="1400" dirty="0">
              <a:solidFill>
                <a:srgbClr val="4C4C4E"/>
              </a:solidFill>
            </a:endParaRPr>
          </a:p>
          <a:p>
            <a:pPr marL="0" indent="0" algn="l" rtl="0">
              <a:lnSpc>
                <a:spcPct val="90000"/>
              </a:lnSpc>
              <a:spcBef>
                <a:spcPts val="793"/>
              </a:spcBef>
              <a:buClr>
                <a:schemeClr val="dk1"/>
              </a:buClr>
              <a:buNone/>
            </a:pPr>
            <a:r>
              <a:rPr lang="fr-ca" sz="1400" b="0" i="0" u="none" baseline="0">
                <a:solidFill>
                  <a:srgbClr val="4C4C4E"/>
                </a:solidFill>
              </a:rPr>
              <a:t>Dans ce contexte, la formation comprend tout ce qui permet à l’employé de se familiariser avec les attentes du poste et du lieu de travail. La formation est un processus continu qui aide les employés à participer pleinement à leur travail, à leur équipe et à l’organisation. Notez que nous parlons d’« employé », car nous estimons que la formation commence une fois que le candidat a été embauché.  </a:t>
            </a:r>
          </a:p>
          <a:p>
            <a:pPr marL="0" indent="0" algn="l" rtl="0">
              <a:lnSpc>
                <a:spcPct val="90000"/>
              </a:lnSpc>
              <a:spcBef>
                <a:spcPts val="793"/>
              </a:spcBef>
              <a:buClr>
                <a:schemeClr val="dk1"/>
              </a:buClr>
              <a:buNone/>
            </a:pPr>
            <a:endParaRPr lang="fr-ca" sz="1400" dirty="0">
              <a:solidFill>
                <a:srgbClr val="4C4C4E"/>
              </a:solidFill>
            </a:endParaRPr>
          </a:p>
          <a:p>
            <a:pPr marL="0" indent="0" algn="l" rtl="0">
              <a:lnSpc>
                <a:spcPct val="90000"/>
              </a:lnSpc>
              <a:spcBef>
                <a:spcPts val="793"/>
              </a:spcBef>
              <a:buClr>
                <a:schemeClr val="dk1"/>
              </a:buClr>
              <a:buNone/>
            </a:pPr>
            <a:r>
              <a:rPr lang="fr-ca" sz="1400" b="0" i="0" u="none" baseline="0">
                <a:solidFill>
                  <a:srgbClr val="4C4C4E"/>
                </a:solidFill>
              </a:rPr>
              <a:t>Alors que la formation implique généralement un apprentissage ou une exploration de la part de l’employé, nous entendons ici un processus d’apprentissage et de découverte partagé visant à optimiser la manière dont l’employé peut donner le meilleur de lui-même dans son rôle. </a:t>
            </a:r>
          </a:p>
          <a:p>
            <a:pPr marL="0" indent="0" algn="l" rtl="0">
              <a:lnSpc>
                <a:spcPct val="90000"/>
              </a:lnSpc>
              <a:spcBef>
                <a:spcPts val="793"/>
              </a:spcBef>
              <a:buNone/>
            </a:pPr>
            <a:endParaRPr lang="fr-ca" sz="1400" dirty="0">
              <a:solidFill>
                <a:srgbClr val="4C4C4E"/>
              </a:solidFill>
            </a:endParaRPr>
          </a:p>
          <a:p>
            <a:pPr marL="0" indent="0" algn="l" rtl="0">
              <a:lnSpc>
                <a:spcPct val="90000"/>
              </a:lnSpc>
              <a:spcBef>
                <a:spcPts val="793"/>
              </a:spcBef>
              <a:buClr>
                <a:schemeClr val="dk1"/>
              </a:buClr>
              <a:buNone/>
            </a:pPr>
            <a:r>
              <a:rPr lang="fr-ca" sz="1400" b="0" i="0" u="none" baseline="0">
                <a:solidFill>
                  <a:srgbClr val="4C4C4E"/>
                </a:solidFill>
              </a:rPr>
              <a:t>En l’occurrence, la formation comprend à la fois l’apprentissage et le perfectionnement initiaux et réguliers. </a:t>
            </a:r>
          </a:p>
          <a:p>
            <a:pPr marL="0" indent="0" algn="l" rtl="0">
              <a:lnSpc>
                <a:spcPct val="90000"/>
              </a:lnSpc>
              <a:spcBef>
                <a:spcPts val="793"/>
              </a:spcBef>
              <a:buClr>
                <a:schemeClr val="dk1"/>
              </a:buClr>
              <a:buNone/>
            </a:pPr>
            <a:endParaRPr lang="fr-ca" sz="1400" dirty="0">
              <a:solidFill>
                <a:srgbClr val="4C4C4E"/>
              </a:solidFill>
            </a:endParaRPr>
          </a:p>
          <a:p>
            <a:pPr marL="0" indent="0" algn="l" rtl="0">
              <a:lnSpc>
                <a:spcPct val="90000"/>
              </a:lnSpc>
              <a:spcBef>
                <a:spcPts val="793"/>
              </a:spcBef>
              <a:buClr>
                <a:schemeClr val="dk1"/>
              </a:buClr>
              <a:buNone/>
            </a:pPr>
            <a:r>
              <a:rPr lang="fr-ca" sz="1400" b="1" i="0" u="none" baseline="0">
                <a:solidFill>
                  <a:srgbClr val="4C4C4E"/>
                </a:solidFill>
              </a:rPr>
              <a:t>Notes du conférencier sous forme de points :</a:t>
            </a:r>
          </a:p>
          <a:p>
            <a:pPr marL="171450" indent="-171450" algn="l" rtl="0">
              <a:lnSpc>
                <a:spcPct val="90000"/>
              </a:lnSpc>
              <a:spcBef>
                <a:spcPts val="793"/>
              </a:spcBef>
              <a:buClr>
                <a:schemeClr val="dk1"/>
              </a:buClr>
            </a:pPr>
            <a:r>
              <a:rPr lang="fr-ca" sz="1400" b="0" i="0" u="none" baseline="0">
                <a:solidFill>
                  <a:srgbClr val="4C4C4E"/>
                </a:solidFill>
              </a:rPr>
              <a:t>Nous allons maintenant nous concentrer sur la formation. </a:t>
            </a:r>
          </a:p>
          <a:p>
            <a:pPr marL="171450" indent="-171450" algn="l" rtl="0">
              <a:lnSpc>
                <a:spcPct val="90000"/>
              </a:lnSpc>
              <a:spcBef>
                <a:spcPts val="793"/>
              </a:spcBef>
              <a:buClr>
                <a:schemeClr val="dk1"/>
              </a:buClr>
            </a:pPr>
            <a:r>
              <a:rPr lang="fr-ca" sz="1400" b="0" i="0" u="none" baseline="0">
                <a:solidFill>
                  <a:srgbClr val="4C4C4E"/>
                </a:solidFill>
              </a:rPr>
              <a:t>La formation comprend tout ce qui permet à l’employé de se familiariser avec les attentes du poste et du lieu de travail.</a:t>
            </a:r>
          </a:p>
          <a:p>
            <a:pPr marL="171450" indent="-171450" algn="l" rtl="0">
              <a:lnSpc>
                <a:spcPct val="90000"/>
              </a:lnSpc>
              <a:spcBef>
                <a:spcPts val="793"/>
              </a:spcBef>
              <a:buClr>
                <a:schemeClr val="dk1"/>
              </a:buClr>
            </a:pPr>
            <a:r>
              <a:rPr lang="fr-ca" sz="1400" b="0" i="0" u="none" baseline="0">
                <a:solidFill>
                  <a:srgbClr val="4C4C4E"/>
                </a:solidFill>
              </a:rPr>
              <a:t>La formation est un processus continu qui aide les employés à participer pleinement à leur travail, à leur équipe et à l’organisation. </a:t>
            </a:r>
          </a:p>
          <a:p>
            <a:pPr marL="171450" indent="-171450" algn="l" rtl="0">
              <a:lnSpc>
                <a:spcPct val="90000"/>
              </a:lnSpc>
              <a:spcBef>
                <a:spcPts val="793"/>
              </a:spcBef>
              <a:buClr>
                <a:schemeClr val="dk1"/>
              </a:buClr>
            </a:pPr>
            <a:r>
              <a:rPr lang="fr-ca" sz="1400" b="0" i="0" u="none" baseline="0">
                <a:solidFill>
                  <a:srgbClr val="4C4C4E"/>
                </a:solidFill>
              </a:rPr>
              <a:t>La formation peut prendre la forme d’un processus d’apprentissage et de découverte partagé visant à optimiser la manière dont l’employé peut donner le meilleur de lui-même dans son rôle. </a:t>
            </a:r>
          </a:p>
          <a:p>
            <a:pPr marL="171450" indent="-171450" algn="l" rtl="0">
              <a:lnSpc>
                <a:spcPct val="90000"/>
              </a:lnSpc>
              <a:spcBef>
                <a:spcPts val="793"/>
              </a:spcBef>
              <a:buClr>
                <a:schemeClr val="dk1"/>
              </a:buClr>
            </a:pPr>
            <a:r>
              <a:rPr lang="fr-ca" sz="1400" b="0" i="0" u="none" baseline="0">
                <a:solidFill>
                  <a:srgbClr val="4C4C4E"/>
                </a:solidFill>
              </a:rPr>
              <a:t>Elle comprend à la fois l’apprentissage et le perfectionnement initiaux et réguliers. </a:t>
            </a:r>
            <a:endParaRPr lang="fr-ca" sz="14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2eac53c4fa_0_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32eac53c4fa_0_7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b="1" i="0" u="none" baseline="0"/>
              <a:t>Notes complètes de l’animateur :</a:t>
            </a:r>
          </a:p>
          <a:p>
            <a:pPr marL="0" indent="0" algn="l" rtl="0">
              <a:buNone/>
            </a:pPr>
            <a:r>
              <a:rPr lang="fr-ca" b="0" i="0" u="none" baseline="0"/>
              <a:t>Bien que la formation comporte de nombreux aspects, nous nous intéresserons à trois d’entre eux.</a:t>
            </a:r>
          </a:p>
          <a:p>
            <a:pPr marL="0" indent="0" algn="l" rtl="0">
              <a:buNone/>
            </a:pPr>
            <a:endParaRPr lang="fr-ca" dirty="0"/>
          </a:p>
          <a:p>
            <a:pPr marL="0" indent="0" algn="l" rtl="0">
              <a:buNone/>
            </a:pPr>
            <a:r>
              <a:rPr lang="fr-ca" b="0" i="0" u="none" baseline="0"/>
              <a:t>Le premier est l’accueil et l’intégration des nouveaux employés. L’accueil et intégration des employés dans l’organisation et dans le rôle comprennent : la présentation, l’enseignement et la familiarisation des employés avec les attentes.</a:t>
            </a:r>
          </a:p>
          <a:p>
            <a:pPr marL="0" indent="0" algn="l" rtl="0">
              <a:buNone/>
            </a:pPr>
            <a:endParaRPr lang="fr-ca" dirty="0"/>
          </a:p>
          <a:p>
            <a:pPr marL="0" indent="0" algn="l" rtl="0">
              <a:buNone/>
            </a:pPr>
            <a:r>
              <a:rPr lang="fr-ca" b="0" i="0" u="none" baseline="0"/>
              <a:t>Les adaptations ou changements comprennent : des modifications de l’espace, de la technologie, des attentes ou du rôle qui permettent une meilleure adéquation entre l’employé et les exigences du rôle.</a:t>
            </a:r>
          </a:p>
          <a:p>
            <a:pPr marL="0" indent="0" algn="l" rtl="0">
              <a:buNone/>
            </a:pPr>
            <a:endParaRPr lang="fr-ca" dirty="0"/>
          </a:p>
          <a:p>
            <a:pPr marL="0" indent="0" algn="l" rtl="0">
              <a:buNone/>
            </a:pPr>
            <a:r>
              <a:rPr lang="fr-ca" b="0" i="0" u="none" baseline="0"/>
              <a:t>L’accompagnement et l’amélioration des compétences sont des possibilités ciblées (et généralement assistées) de renforcer les compétences, de déterminer les besoins de l’employé pour remplir son rôle et de procéder à des vérifications éventuelles lorsque les fonctions, les tâches ou les attentes changent.</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fr-ca" b="1" i="0" u="none" baseline="0">
                <a:solidFill>
                  <a:schemeClr val="dk1"/>
                </a:solidFill>
              </a:rPr>
              <a:t>Ressources :</a:t>
            </a:r>
            <a:endParaRPr b="1" dirty="0">
              <a:solidFill>
                <a:schemeClr val="dk1"/>
              </a:solidFill>
            </a:endParaRPr>
          </a:p>
          <a:p>
            <a:pPr marL="0" lvl="0" indent="0" algn="l" rtl="0">
              <a:spcBef>
                <a:spcPts val="0"/>
              </a:spcBef>
              <a:spcAft>
                <a:spcPts val="0"/>
              </a:spcAft>
              <a:buClr>
                <a:schemeClr val="dk1"/>
              </a:buClr>
              <a:buSzPts val="1100"/>
              <a:buFont typeface="Arial"/>
              <a:buNone/>
            </a:pPr>
            <a:r>
              <a:rPr lang="fr-ca" b="0" i="0" u="sng" baseline="0">
                <a:solidFill>
                  <a:schemeClr val="hlink"/>
                </a:solidFill>
                <a:hlinkClick r:id="rId3"/>
              </a:rPr>
              <a:t>https://hirefortalent.ca/toolkit/accommodations/item/13-4-onboarding-and-working-with-disability-service-providers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fr-ca" b="0" i="0" u="sng" baseline="0">
                <a:solidFill>
                  <a:schemeClr val="hlink"/>
                </a:solidFill>
                <a:hlinkClick r:id="rId4"/>
              </a:rPr>
              <a:t>https://www.supportedemployment.ca/fr/hrtoolkit/orientation-onboarding/</a:t>
            </a:r>
            <a:r>
              <a:rPr lang="fr-ca" b="0" i="0" u="none" baseline="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2a569eb0e1_0_3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2a569eb0e1_0_33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793"/>
              </a:spcBef>
              <a:spcAft>
                <a:spcPts val="0"/>
              </a:spcAft>
              <a:buClr>
                <a:schemeClr val="dk1"/>
              </a:buClr>
              <a:buSzPts val="1100"/>
              <a:buFont typeface="Arial"/>
              <a:buNone/>
              <a:tabLst/>
              <a:defRPr/>
            </a:pPr>
            <a:r>
              <a:rPr lang="fr-ca" sz="1400" b="1" i="0" u="none" baseline="0" dirty="0"/>
              <a:t>Notes complètes de l’animateur :</a:t>
            </a:r>
          </a:p>
          <a:p>
            <a:pPr marL="0" indent="0" algn="l" rtl="0">
              <a:spcBef>
                <a:spcPts val="793"/>
              </a:spcBef>
              <a:buClr>
                <a:schemeClr val="dk1"/>
              </a:buClr>
              <a:buNone/>
            </a:pPr>
            <a:r>
              <a:rPr lang="fr-ca" sz="1300" b="0" i="0" u="none" baseline="0" dirty="0">
                <a:solidFill>
                  <a:srgbClr val="4C4C4E"/>
                </a:solidFill>
              </a:rPr>
              <a:t>Les demandeurs d’emploi et les employés en situation de handicap ont souvent une idée ou une compréhension de ce dont ils auront besoin pour donner le meilleur d’eux-mêmes au travail, et peuvent constituer un atout précieux pour leur permettre de réussir dans leur rôle. Les travailleurs en situation de handicap veulent qu’on les croie lorsqu’ils disent avoir besoin d’une adaptation, et que les demandes simples soient honorées. Tous les employés bénéficieraient de la prise en compte de leurs besoins d’adaptation. </a:t>
            </a:r>
          </a:p>
          <a:p>
            <a:pPr marL="0" indent="0" algn="l" rtl="0">
              <a:buNone/>
            </a:pPr>
            <a:endParaRPr lang="fr-ca" dirty="0"/>
          </a:p>
          <a:p>
            <a:pPr marL="0" indent="0" algn="l" rtl="0">
              <a:spcBef>
                <a:spcPts val="1269"/>
              </a:spcBef>
              <a:spcAft>
                <a:spcPts val="1269"/>
              </a:spcAft>
              <a:buClr>
                <a:schemeClr val="dk1"/>
              </a:buClr>
              <a:buNone/>
            </a:pPr>
            <a:r>
              <a:rPr lang="fr-ca" sz="1300" b="0" i="0" u="none" baseline="0" dirty="0">
                <a:solidFill>
                  <a:srgbClr val="4C4C4E"/>
                </a:solidFill>
              </a:rPr>
              <a:t>Les leaders humains du secteur de la santé ont tendance à ne pas bien comprendre la réalité des adaptations. Les leaders humains ne savent pas comment favoriser les adaptations et les financer, ce qui peut conduire à une mise en œuvre inefficace ou retardée. Il existe également des inquiétudes quant à l’incidence des adaptations sur le flux et le fonctionnement de l’équipe. Le niveau d’incertitude et d’hésitation est élevé. </a:t>
            </a:r>
          </a:p>
          <a:p>
            <a:pPr marL="0" indent="0" algn="l" rtl="0">
              <a:spcBef>
                <a:spcPts val="1269"/>
              </a:spcBef>
              <a:spcAft>
                <a:spcPts val="1269"/>
              </a:spcAft>
              <a:buClr>
                <a:schemeClr val="dk1"/>
              </a:buClr>
              <a:buNone/>
            </a:pPr>
            <a:endParaRPr lang="fr-ca" sz="1300" dirty="0">
              <a:solidFill>
                <a:srgbClr val="4C4C4E"/>
              </a:solidFill>
            </a:endParaRPr>
          </a:p>
          <a:p>
            <a:pPr marL="0" indent="0" algn="l" rtl="0">
              <a:spcBef>
                <a:spcPts val="1269"/>
              </a:spcBef>
              <a:spcAft>
                <a:spcPts val="1269"/>
              </a:spcAft>
              <a:buClr>
                <a:schemeClr val="dk1"/>
              </a:buClr>
              <a:buNone/>
            </a:pPr>
            <a:endParaRPr lang="fr-ca" sz="1100" dirty="0">
              <a:solidFill>
                <a:srgbClr val="4C4C4E"/>
              </a:solidFill>
            </a:endParaRPr>
          </a:p>
          <a:p>
            <a:pPr marL="0" indent="0" algn="l" rtl="0">
              <a:spcBef>
                <a:spcPts val="1269"/>
              </a:spcBef>
              <a:spcAft>
                <a:spcPts val="1269"/>
              </a:spcAft>
              <a:buClr>
                <a:schemeClr val="dk1"/>
              </a:buClr>
              <a:buNone/>
            </a:pPr>
            <a:r>
              <a:rPr lang="fr-ca" sz="1100" b="1" i="0" u="none" baseline="0" dirty="0">
                <a:solidFill>
                  <a:srgbClr val="4C4C4E"/>
                </a:solidFill>
              </a:rPr>
              <a:t>Notes du conférencier sous forme de points :</a:t>
            </a:r>
            <a:endParaRPr lang="fr-ca" sz="1100" b="0" dirty="0">
              <a:solidFill>
                <a:srgbClr val="4C4C4E"/>
              </a:solidFill>
            </a:endParaRPr>
          </a:p>
          <a:p>
            <a:pPr marL="171450" indent="-171450" algn="l" rtl="0">
              <a:spcBef>
                <a:spcPts val="1269"/>
              </a:spcBef>
              <a:spcAft>
                <a:spcPts val="1269"/>
              </a:spcAft>
              <a:buClr>
                <a:schemeClr val="dk1"/>
              </a:buClr>
            </a:pPr>
            <a:r>
              <a:rPr lang="fr-ca" sz="1100" b="0" i="0" u="none" baseline="0" dirty="0"/>
              <a:t>Employés en situation de handicap :</a:t>
            </a:r>
          </a:p>
          <a:p>
            <a:pPr marL="628650" lvl="1" indent="-171450" algn="l" rtl="0">
              <a:spcBef>
                <a:spcPts val="1269"/>
              </a:spcBef>
              <a:spcAft>
                <a:spcPts val="1269"/>
              </a:spcAft>
              <a:buClr>
                <a:schemeClr val="dk1"/>
              </a:buClr>
            </a:pPr>
            <a:r>
              <a:rPr lang="fr-ca" sz="1100" b="0" i="0" u="none" baseline="0" dirty="0">
                <a:solidFill>
                  <a:srgbClr val="4C4C4E"/>
                </a:solidFill>
              </a:rPr>
              <a:t>savent ce dont ils ont besoin pour donner le meilleur d’eux-mêmes au travail;</a:t>
            </a:r>
          </a:p>
          <a:p>
            <a:pPr marL="628650" lvl="1" indent="-171450" algn="l" rtl="0">
              <a:spcBef>
                <a:spcPts val="1269"/>
              </a:spcBef>
              <a:spcAft>
                <a:spcPts val="1269"/>
              </a:spcAft>
              <a:buClr>
                <a:schemeClr val="dk1"/>
              </a:buClr>
            </a:pPr>
            <a:r>
              <a:rPr lang="fr-ca" sz="1100" b="0" i="0" u="none" baseline="0" dirty="0">
                <a:solidFill>
                  <a:srgbClr val="4C4C4E"/>
                </a:solidFill>
              </a:rPr>
              <a:t>constituent un atout pour leur permettre de réussir dans leur rôle;</a:t>
            </a:r>
          </a:p>
          <a:p>
            <a:pPr marL="628650" lvl="1" indent="-171450" algn="l" rtl="0">
              <a:spcBef>
                <a:spcPts val="1269"/>
              </a:spcBef>
              <a:spcAft>
                <a:spcPts val="1269"/>
              </a:spcAft>
              <a:buClr>
                <a:schemeClr val="dk1"/>
              </a:buClr>
            </a:pPr>
            <a:r>
              <a:rPr lang="fr-ca" sz="1100" b="0" i="0" u="none" baseline="0" dirty="0">
                <a:solidFill>
                  <a:srgbClr val="4C4C4E"/>
                </a:solidFill>
              </a:rPr>
              <a:t>veulent qu’on les croie lorsqu’ils disent avoir besoin d’une adaptation, et que les demandes simples soient honorées.</a:t>
            </a:r>
            <a:endParaRPr lang="fr-ca" sz="1100" b="0" dirty="0"/>
          </a:p>
          <a:p>
            <a:pPr marL="171450" indent="-171450" algn="l" rtl="0">
              <a:spcBef>
                <a:spcPts val="1269"/>
              </a:spcBef>
              <a:spcAft>
                <a:spcPts val="1269"/>
              </a:spcAft>
              <a:buClr>
                <a:schemeClr val="dk1"/>
              </a:buClr>
            </a:pPr>
            <a:r>
              <a:rPr lang="fr-ca" sz="1100" b="0" i="0" u="none" baseline="0" dirty="0"/>
              <a:t>Leaders humains du secteur de la santé :</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fr-ca" sz="1100" b="0" i="0" u="none" baseline="0" dirty="0">
                <a:solidFill>
                  <a:srgbClr val="4C4C4E"/>
                </a:solidFill>
              </a:rPr>
              <a:t>ne comprennent pas bien la réalité des adaptations;</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fr-ca" sz="1100" b="0" i="0" u="none" baseline="0" dirty="0">
                <a:solidFill>
                  <a:srgbClr val="4C4C4E"/>
                </a:solidFill>
              </a:rPr>
              <a:t>ne savent pas comment favoriser les adaptations et les financer, ce qui peut conduire à une mise en œuvre inefficace ou retardée;</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fr-ca" sz="1100" b="0" i="0" u="none" baseline="0" dirty="0">
                <a:solidFill>
                  <a:srgbClr val="4C4C4E"/>
                </a:solidFill>
              </a:rPr>
              <a:t>ont des inquiétudes quant à l’incidence des adaptations sur le flux et le fonctionnement de l’équipe.</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fr-ca" sz="1100" b="0" i="0" u="none" baseline="0" dirty="0">
                <a:solidFill>
                  <a:srgbClr val="4C4C4E"/>
                </a:solidFill>
              </a:rPr>
              <a:t>Le niveau d’incertitude et d’hésitation est élevé.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2a569eb0e1_0_22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32a569eb0e1_0_22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Clr>
                <a:schemeClr val="dk1"/>
              </a:buClr>
              <a:buNone/>
            </a:pPr>
            <a:r>
              <a:rPr lang="fr-ca" b="1" i="0" u="none" baseline="0">
                <a:latin typeface="+mn-lt"/>
                <a:ea typeface="+mn-lt"/>
                <a:cs typeface="+mn-lt"/>
              </a:rPr>
              <a:t>Notes complètes de l’animateur :</a:t>
            </a:r>
          </a:p>
          <a:p>
            <a:pPr marL="0" indent="0" algn="l" rtl="0">
              <a:buClr>
                <a:schemeClr val="dk1"/>
              </a:buClr>
              <a:buNone/>
            </a:pPr>
            <a:r>
              <a:rPr lang="fr-ca" b="0" i="0" u="none" baseline="0">
                <a:latin typeface="+mn-lt"/>
                <a:ea typeface="+mn-lt"/>
                <a:cs typeface="+mn-lt"/>
              </a:rPr>
              <a:t>Tous les milieux de travail ont des pratiques d’accueil et intégration, y compris </a:t>
            </a:r>
            <a:r>
              <a:rPr lang="fr-ca" sz="1100" b="0" i="0" u="none" baseline="0">
                <a:solidFill>
                  <a:srgbClr val="FFC000"/>
                </a:solidFill>
                <a:latin typeface="+mn-lt"/>
                <a:ea typeface="+mn-lt"/>
                <a:cs typeface="+mn-lt"/>
                <a:sym typeface="Wingdings" panose="05000000000000000000" pitchFamily="2" charset="2"/>
              </a:rPr>
              <a:t></a:t>
            </a:r>
            <a:r>
              <a:rPr lang="fr-ca" sz="1100" b="0" i="0" u="none" baseline="0">
                <a:solidFill>
                  <a:schemeClr val="lt1"/>
                </a:solidFill>
                <a:latin typeface="+mn-lt"/>
                <a:ea typeface="+mn-lt"/>
                <a:cs typeface="+mn-lt"/>
              </a:rPr>
              <a:t>[ORGANISATION]</a:t>
            </a:r>
            <a:r>
              <a:rPr lang="fr-ca" b="0" i="0" u="none" baseline="0">
                <a:latin typeface="+mn-lt"/>
                <a:ea typeface="+mn-lt"/>
                <a:cs typeface="+mn-lt"/>
              </a:rPr>
              <a:t>. Pensez à votre premier jour ici et à ce qui vous a permis de mieux connaître l’organisation. </a:t>
            </a:r>
          </a:p>
          <a:p>
            <a:pPr marL="0" indent="0" algn="l" rtl="0">
              <a:buClr>
                <a:schemeClr val="dk1"/>
              </a:buClr>
              <a:buNone/>
            </a:pPr>
            <a:endParaRPr lang="fr-ca" dirty="0">
              <a:latin typeface="+mn-lt"/>
            </a:endParaRPr>
          </a:p>
          <a:p>
            <a:pPr marL="0" indent="0" algn="l" rtl="0">
              <a:buClr>
                <a:schemeClr val="dk1"/>
              </a:buClr>
              <a:buNone/>
            </a:pPr>
            <a:r>
              <a:rPr lang="fr-ca" b="0" i="0" u="none" baseline="0">
                <a:latin typeface="+mn-lt"/>
                <a:ea typeface="+mn-lt"/>
                <a:cs typeface="+mn-lt"/>
              </a:rPr>
              <a:t>Pensez-vous que d’autres personnes ont eu la même expérience? </a:t>
            </a:r>
          </a:p>
          <a:p>
            <a:pPr marL="0" indent="0" algn="l" rtl="0">
              <a:buClr>
                <a:schemeClr val="dk1"/>
              </a:buClr>
              <a:buNone/>
            </a:pPr>
            <a:endParaRPr lang="fr-ca" dirty="0">
              <a:latin typeface="+mn-lt"/>
            </a:endParaRPr>
          </a:p>
          <a:p>
            <a:pPr marL="0" indent="0" algn="l" rtl="0">
              <a:buClr>
                <a:schemeClr val="dk1"/>
              </a:buClr>
              <a:buNone/>
            </a:pPr>
            <a:r>
              <a:rPr lang="fr-ca" b="0" i="0" u="none" baseline="0">
                <a:latin typeface="+mn-lt"/>
                <a:ea typeface="+mn-lt"/>
                <a:cs typeface="+mn-lt"/>
              </a:rPr>
              <a:t>Les pratiques d’accueil et d’intégration devraient être universelles. Autrement dit, la manière dont vous accueillez les nouveaux employés dans votre organisation doit permettre à chacun de débuter dans un climat de soutien et de réussite. Des éléments peuvent être intégrés pour répondre aux besoins variés des employés en matière d’apprentissage, de communication, de socialisation et d’accès. </a:t>
            </a:r>
          </a:p>
          <a:p>
            <a:pPr marL="0" indent="0" algn="l" rtl="0">
              <a:buClr>
                <a:schemeClr val="dk1"/>
              </a:buClr>
              <a:buNone/>
            </a:pPr>
            <a:endParaRPr lang="fr-ca" dirty="0">
              <a:latin typeface="+mn-lt"/>
            </a:endParaRPr>
          </a:p>
          <a:p>
            <a:pPr marL="0" indent="0" algn="l" rtl="0">
              <a:buClr>
                <a:schemeClr val="dk1"/>
              </a:buClr>
              <a:buNone/>
            </a:pPr>
            <a:r>
              <a:rPr lang="fr-ca" b="0" i="0" u="none" baseline="0">
                <a:latin typeface="+mn-lt"/>
                <a:ea typeface="+mn-lt"/>
                <a:cs typeface="+mn-lt"/>
              </a:rPr>
              <a:t>L’examen de nos pratiques générales d’accueil et d’intégration offre la possibilité de rendre l’apprentissage plus largement applicable au niveau de l’organisation et de l’équipe. </a:t>
            </a:r>
          </a:p>
          <a:p>
            <a:pPr marL="0" indent="0" algn="l" rtl="0">
              <a:buClr>
                <a:schemeClr val="dk1"/>
              </a:buClr>
              <a:buNone/>
            </a:pPr>
            <a:endParaRPr lang="fr-ca" dirty="0">
              <a:latin typeface="+mn-lt"/>
            </a:endParaRPr>
          </a:p>
          <a:p>
            <a:pPr marL="0" indent="0" algn="l" rtl="0">
              <a:buClr>
                <a:schemeClr val="dk1"/>
              </a:buClr>
              <a:buNone/>
            </a:pPr>
            <a:r>
              <a:rPr lang="fr-ca" b="0" i="0" u="none" baseline="0">
                <a:latin typeface="+mn-lt"/>
                <a:ea typeface="+mn-lt"/>
                <a:cs typeface="+mn-lt"/>
              </a:rPr>
              <a:t>Par exemple, nos ressources d’accueil et d’intégration, telles que les guides et les codes de conduite des employés, les plans de construction et les formations, sont-elles disponibles dans plusieurs formats (écrit, visuel et présentation)? Comment mettre les ressources à disposition du personnel pour qu’il puisse y accéder à nouveau et les revoir régulièrement?</a:t>
            </a:r>
          </a:p>
          <a:p>
            <a:pPr marL="0" indent="0" algn="l" rtl="0">
              <a:buClr>
                <a:schemeClr val="dk1"/>
              </a:buClr>
              <a:buNone/>
            </a:pPr>
            <a:endParaRPr lang="fr-ca" dirty="0">
              <a:latin typeface="+mn-lt"/>
            </a:endParaRPr>
          </a:p>
          <a:p>
            <a:pPr marL="0" indent="0" algn="l" rtl="0">
              <a:buClr>
                <a:schemeClr val="dk1"/>
              </a:buClr>
              <a:buNone/>
            </a:pPr>
            <a:endParaRPr lang="fr-ca" dirty="0">
              <a:latin typeface="+mn-lt"/>
            </a:endParaRPr>
          </a:p>
          <a:p>
            <a:pPr marL="0" indent="0" algn="l" rtl="0">
              <a:buClr>
                <a:schemeClr val="dk1"/>
              </a:buClr>
              <a:buNone/>
            </a:pPr>
            <a:r>
              <a:rPr lang="fr-ca" b="1" i="0" u="none" baseline="0">
                <a:latin typeface="+mn-lt"/>
                <a:ea typeface="+mn-lt"/>
                <a:cs typeface="+mn-lt"/>
              </a:rPr>
              <a:t>Notes du conférencier sous forme de points :</a:t>
            </a:r>
          </a:p>
          <a:p>
            <a:pPr marL="171450" indent="-171450" algn="l" rtl="0">
              <a:buClr>
                <a:schemeClr val="dk1"/>
              </a:buClr>
            </a:pPr>
            <a:r>
              <a:rPr lang="fr-ca" b="0" i="0" u="none" baseline="0">
                <a:latin typeface="+mn-lt"/>
                <a:ea typeface="+mn-lt"/>
                <a:cs typeface="+mn-lt"/>
              </a:rPr>
              <a:t>Tous les milieux de travail ont des pratiques d’accueil et d’intégration.</a:t>
            </a:r>
          </a:p>
          <a:p>
            <a:pPr marL="171450" indent="-171450" algn="l" rtl="0">
              <a:buClr>
                <a:schemeClr val="dk1"/>
              </a:buClr>
            </a:pPr>
            <a:r>
              <a:rPr lang="fr-ca" b="0" i="0" u="none" baseline="0">
                <a:latin typeface="+mn-lt"/>
                <a:ea typeface="+mn-lt"/>
                <a:cs typeface="+mn-lt"/>
              </a:rPr>
              <a:t>Les pratiques d’accueil et d’intégration devraient être universelles. Autrement dit, la manière dont vous accueillez les nouveaux employés dans votre organisation doit permettre à chacun de débuter dans un climat de soutien et de réussite. </a:t>
            </a:r>
          </a:p>
          <a:p>
            <a:pPr marL="171450" indent="-171450" algn="l" rtl="0">
              <a:buClr>
                <a:schemeClr val="dk1"/>
              </a:buClr>
            </a:pPr>
            <a:r>
              <a:rPr lang="fr-ca" b="0" i="0" u="none" baseline="0">
                <a:latin typeface="+mn-lt"/>
                <a:ea typeface="+mn-lt"/>
                <a:cs typeface="+mn-lt"/>
              </a:rPr>
              <a:t>Des éléments peuvent être intégrés pour répondre aux besoins variés des employés en matière d’apprentissage, de communication, de socialisation et d’accès. </a:t>
            </a:r>
          </a:p>
          <a:p>
            <a:pPr marL="171450" indent="-171450" algn="l" rtl="0">
              <a:buClr>
                <a:schemeClr val="dk1"/>
              </a:buClr>
            </a:pPr>
            <a:r>
              <a:rPr lang="fr-ca" b="0" i="0" u="none" baseline="0">
                <a:latin typeface="+mn-lt"/>
                <a:ea typeface="+mn-lt"/>
                <a:cs typeface="+mn-lt"/>
              </a:rPr>
              <a:t>L’examen de nos pratiques générales d’accueil et d’intégration offre la possibilité de rendre l’apprentissage plus largement applicable au niveau de l’organisation et de l’équipe. </a:t>
            </a:r>
          </a:p>
          <a:p>
            <a:pPr marL="0" indent="0" algn="l" rtl="0">
              <a:buClr>
                <a:schemeClr val="dk1"/>
              </a:buClr>
              <a:buNone/>
            </a:pPr>
            <a:endParaRPr lang="fr-ca" dirty="0">
              <a:latin typeface="+mn-lt"/>
            </a:endParaRPr>
          </a:p>
          <a:p>
            <a:pPr marL="0" indent="0" algn="l" rtl="0">
              <a:buClr>
                <a:schemeClr val="dk1"/>
              </a:buClr>
              <a:buNone/>
            </a:pPr>
            <a:endParaRPr lang="fr-ca" dirty="0">
              <a:latin typeface="+mn-lt"/>
            </a:endParaRPr>
          </a:p>
          <a:p>
            <a:pPr marL="0" indent="0" algn="l" rtl="0">
              <a:buClr>
                <a:schemeClr val="dk1"/>
              </a:buClr>
              <a:buNone/>
            </a:pPr>
            <a:r>
              <a:rPr lang="fr-ca" b="1" i="0" u="none" baseline="0">
                <a:latin typeface="+mn-lt"/>
                <a:ea typeface="+mn-lt"/>
                <a:cs typeface="+mn-lt"/>
              </a:rPr>
              <a:t>Ressources :</a:t>
            </a:r>
          </a:p>
          <a:p>
            <a:pPr marL="0" indent="0" algn="l" rtl="0">
              <a:buClr>
                <a:schemeClr val="dk1"/>
              </a:buClr>
              <a:buNone/>
            </a:pPr>
            <a:r>
              <a:rPr lang="fr-ca" sz="1100" b="0" i="0" u="none" baseline="0">
                <a:latin typeface="+mn-lt"/>
                <a:ea typeface="+mn-lt"/>
                <a:cs typeface="+mn-lt"/>
              </a:rPr>
              <a:t>Association canadienne de soutien à l’emploi. (2020). Trousse d’outils RH de l’ACSE. </a:t>
            </a:r>
            <a:r>
              <a:rPr lang="fr-ca" b="0" i="0" u="sng" baseline="0">
                <a:solidFill>
                  <a:schemeClr val="hlink"/>
                </a:solidFill>
                <a:latin typeface="+mn-lt"/>
                <a:ea typeface="+mn-lt"/>
                <a:cs typeface="+mn-lt"/>
                <a:hlinkClick r:id="rId3"/>
              </a:rPr>
              <a:t>https://www.supportedemployment.ca/fr/hrtoolkit/orientation-onboarding/</a:t>
            </a:r>
            <a:r>
              <a:rPr lang="fr-ca" b="0" i="0" u="none" baseline="0">
                <a:solidFill>
                  <a:schemeClr val="dk1"/>
                </a:solidFill>
                <a:latin typeface="+mn-lt"/>
                <a:ea typeface="+mn-lt"/>
                <a:cs typeface="+mn-lt"/>
              </a:rPr>
              <a:t> </a:t>
            </a:r>
            <a:endParaRPr lang="fr-ca" dirty="0">
              <a:latin typeface="+mn-lt"/>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a:extLst>
            <a:ext uri="{FF2B5EF4-FFF2-40B4-BE49-F238E27FC236}">
              <a16:creationId xmlns:a16="http://schemas.microsoft.com/office/drawing/2014/main" id="{D4D9B824-DF14-7D31-85CA-EA9EDF916779}"/>
            </a:ext>
          </a:extLst>
        </p:cNvPr>
        <p:cNvGrpSpPr/>
        <p:nvPr/>
      </p:nvGrpSpPr>
      <p:grpSpPr>
        <a:xfrm>
          <a:off x="0" y="0"/>
          <a:ext cx="0" cy="0"/>
          <a:chOff x="0" y="0"/>
          <a:chExt cx="0" cy="0"/>
        </a:xfrm>
      </p:grpSpPr>
      <p:sp>
        <p:nvSpPr>
          <p:cNvPr id="1154" name="Google Shape;1154;g2877138def5_0_46:notes">
            <a:extLst>
              <a:ext uri="{FF2B5EF4-FFF2-40B4-BE49-F238E27FC236}">
                <a16:creationId xmlns:a16="http://schemas.microsoft.com/office/drawing/2014/main" id="{3E5D9D41-1928-8847-D4FB-E4C8CBEA5502}"/>
              </a:ext>
            </a:extLst>
          </p:cNvPr>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877138def5_0_46:notes">
            <a:extLst>
              <a:ext uri="{FF2B5EF4-FFF2-40B4-BE49-F238E27FC236}">
                <a16:creationId xmlns:a16="http://schemas.microsoft.com/office/drawing/2014/main" id="{F23AEA0A-B6E1-E96F-04CE-45AE402EEDA5}"/>
              </a:ext>
            </a:extLst>
          </p:cNvPr>
          <p:cNvSpPr txBox="1">
            <a:spLocks noGrp="1"/>
          </p:cNvSpPr>
          <p:nvPr>
            <p:ph type="body" idx="1"/>
          </p:nvPr>
        </p:nvSpPr>
        <p:spPr>
          <a:xfrm>
            <a:off x="701040" y="4415790"/>
            <a:ext cx="5608320" cy="4183380"/>
          </a:xfrm>
          <a:prstGeom prst="rect">
            <a:avLst/>
          </a:prstGeom>
        </p:spPr>
        <p:txBody>
          <a:bodyPr spcFirstLastPara="1" wrap="square" lIns="93156" tIns="93156" rIns="93156" bIns="93156" anchor="t" anchorCtr="0">
            <a:noAutofit/>
          </a:bodyPr>
          <a:lstStyle/>
          <a:p>
            <a:pPr marL="0" indent="0" algn="l" rtl="0">
              <a:lnSpc>
                <a:spcPct val="90000"/>
              </a:lnSpc>
              <a:spcBef>
                <a:spcPts val="793"/>
              </a:spcBef>
              <a:buClr>
                <a:schemeClr val="dk1"/>
              </a:buClr>
              <a:buNone/>
            </a:pPr>
            <a:r>
              <a:rPr lang="fr-FR" sz="1300" b="0" i="0" u="none" baseline="0" dirty="0"/>
              <a:t>Julia parle des mesures d’adaptation et de l’accessibilité universelle. </a:t>
            </a:r>
            <a:endParaRPr lang="fr-FR" sz="1300" dirty="0"/>
          </a:p>
        </p:txBody>
      </p:sp>
    </p:spTree>
    <p:extLst>
      <p:ext uri="{BB962C8B-B14F-4D97-AF65-F5344CB8AC3E}">
        <p14:creationId xmlns:p14="http://schemas.microsoft.com/office/powerpoint/2010/main" val="3854295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32a569eb0e1_0_23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32a569eb0e1_0_23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115000"/>
              </a:lnSpc>
              <a:spcBef>
                <a:spcPts val="1269"/>
              </a:spcBef>
              <a:buClr>
                <a:schemeClr val="dk1"/>
              </a:buClr>
              <a:buNone/>
            </a:pPr>
            <a:r>
              <a:rPr lang="fr-ca" b="1" i="0" u="none" baseline="0" dirty="0">
                <a:latin typeface="+mn-lt"/>
                <a:ea typeface="+mn-lt"/>
                <a:cs typeface="+mn-lt"/>
              </a:rPr>
              <a:t>Notes complètes de l’animateur :</a:t>
            </a:r>
          </a:p>
          <a:p>
            <a:pPr marL="0" indent="0" algn="l" rtl="0">
              <a:lnSpc>
                <a:spcPct val="115000"/>
              </a:lnSpc>
              <a:spcBef>
                <a:spcPts val="1269"/>
              </a:spcBef>
              <a:buClr>
                <a:schemeClr val="dk1"/>
              </a:buClr>
              <a:buNone/>
            </a:pPr>
            <a:r>
              <a:rPr lang="fr-ca" b="0" i="0" u="none" baseline="0" dirty="0">
                <a:latin typeface="+mn-lt"/>
                <a:ea typeface="+mn-lt"/>
                <a:cs typeface="+mn-lt"/>
              </a:rPr>
              <a:t>Il est essentiel de disposer de politiques et de procédures structurées pour aider nos leaders humains à créer un programme d’accueil et d’intégration cohérent qui soit inclusif, efficace, cohérent et accueillant. </a:t>
            </a:r>
          </a:p>
          <a:p>
            <a:pPr marL="0" indent="0" algn="l" rtl="0">
              <a:lnSpc>
                <a:spcPct val="115000"/>
              </a:lnSpc>
              <a:spcBef>
                <a:spcPts val="1269"/>
              </a:spcBef>
              <a:buClr>
                <a:schemeClr val="dk1"/>
              </a:buClr>
              <a:buNone/>
            </a:pPr>
            <a:endParaRPr lang="fr-ca" dirty="0">
              <a:latin typeface="+mn-lt"/>
            </a:endParaRPr>
          </a:p>
          <a:p>
            <a:pPr marL="0" indent="0" algn="l" rtl="0">
              <a:lnSpc>
                <a:spcPct val="115000"/>
              </a:lnSpc>
              <a:spcBef>
                <a:spcPts val="1269"/>
              </a:spcBef>
              <a:buClr>
                <a:schemeClr val="dk1"/>
              </a:buClr>
              <a:buNone/>
            </a:pPr>
            <a:r>
              <a:rPr lang="fr-ca" b="0" i="0" u="none" baseline="0" dirty="0">
                <a:latin typeface="+mn-lt"/>
                <a:ea typeface="+mn-lt"/>
                <a:cs typeface="+mn-lt"/>
              </a:rPr>
              <a:t>Nous avons déjà des procédures d’accueil et d’intégration chez </a:t>
            </a:r>
            <a:r>
              <a:rPr lang="fr-ca" sz="1100" b="0" i="0" u="none" baseline="0" dirty="0">
                <a:solidFill>
                  <a:srgbClr val="FFC000"/>
                </a:solidFill>
                <a:latin typeface="+mn-lt"/>
                <a:ea typeface="+mn-lt"/>
                <a:cs typeface="+mn-lt"/>
                <a:sym typeface="Wingdings" panose="05000000000000000000" pitchFamily="2" charset="2"/>
              </a:rPr>
              <a:t></a:t>
            </a:r>
            <a:r>
              <a:rPr lang="fr-ca" sz="1100" b="0" i="0" u="none" baseline="0" dirty="0">
                <a:solidFill>
                  <a:schemeClr val="lt1"/>
                </a:solidFill>
                <a:latin typeface="+mn-lt"/>
                <a:ea typeface="+mn-lt"/>
                <a:cs typeface="+mn-lt"/>
              </a:rPr>
              <a:t>[ORGANISATION]</a:t>
            </a:r>
            <a:r>
              <a:rPr lang="fr-ca" b="0" i="0" u="none" baseline="0" dirty="0">
                <a:latin typeface="+mn-lt"/>
                <a:ea typeface="+mn-lt"/>
                <a:cs typeface="+mn-lt"/>
              </a:rPr>
              <a:t>, et vous avez probablement vous-même un flux d’intégration pour les nouveaux membres de l’équipe, de sorte que cette idée ne devrait pas être complètement nouvelle pour vous. </a:t>
            </a:r>
          </a:p>
          <a:p>
            <a:pPr marL="0" indent="0" algn="l" rtl="0">
              <a:lnSpc>
                <a:spcPct val="115000"/>
              </a:lnSpc>
              <a:spcBef>
                <a:spcPts val="1269"/>
              </a:spcBef>
              <a:buClr>
                <a:schemeClr val="dk1"/>
              </a:buClr>
              <a:buNone/>
            </a:pPr>
            <a:endParaRPr lang="fr-ca" dirty="0">
              <a:latin typeface="+mn-lt"/>
            </a:endParaRPr>
          </a:p>
          <a:p>
            <a:pPr marL="0" indent="0" algn="l" rtl="0">
              <a:lnSpc>
                <a:spcPct val="115000"/>
              </a:lnSpc>
              <a:spcBef>
                <a:spcPts val="1269"/>
              </a:spcBef>
              <a:buClr>
                <a:schemeClr val="dk1"/>
              </a:buClr>
              <a:buNone/>
            </a:pPr>
            <a:r>
              <a:rPr lang="fr-ca" b="0" i="0" u="none" baseline="0" dirty="0">
                <a:latin typeface="+mn-lt"/>
                <a:ea typeface="+mn-lt"/>
                <a:cs typeface="+mn-lt"/>
              </a:rPr>
              <a:t>Les procédures doivent s’aligner sur nos approches en matière de formation continue et de gestion du rendement. Donner à nos employés les connaissances et les attentes relatives à leur travail permet une communication plus claire et des processus plus fiables pour la gestion du personnel. </a:t>
            </a:r>
          </a:p>
          <a:p>
            <a:pPr marL="0" indent="0" algn="l" rtl="0">
              <a:lnSpc>
                <a:spcPct val="115000"/>
              </a:lnSpc>
              <a:spcBef>
                <a:spcPts val="1269"/>
              </a:spcBef>
              <a:buClr>
                <a:schemeClr val="dk1"/>
              </a:buClr>
              <a:buNone/>
            </a:pPr>
            <a:endParaRPr lang="fr-ca" dirty="0">
              <a:latin typeface="+mn-lt"/>
            </a:endParaRPr>
          </a:p>
          <a:p>
            <a:pPr marL="0" indent="0" algn="l" rtl="0">
              <a:lnSpc>
                <a:spcPct val="115000"/>
              </a:lnSpc>
              <a:spcBef>
                <a:spcPts val="1269"/>
              </a:spcBef>
              <a:buClr>
                <a:schemeClr val="dk1"/>
              </a:buClr>
              <a:buNone/>
            </a:pPr>
            <a:r>
              <a:rPr lang="fr-ca" b="0" i="0" u="none" baseline="0" dirty="0">
                <a:latin typeface="+mn-lt"/>
                <a:ea typeface="+mn-lt"/>
                <a:cs typeface="+mn-lt"/>
              </a:rPr>
              <a:t>Il est essentiel de disposer d’une politique écrite sur les pratiques d’accueil et d’intégration </a:t>
            </a:r>
            <a:r>
              <a:rPr lang="fr-ca" b="0" i="0" u="sng" baseline="0" dirty="0">
                <a:latin typeface="+mn-lt"/>
                <a:ea typeface="+mn-lt"/>
                <a:cs typeface="+mn-lt"/>
              </a:rPr>
              <a:t>inclusives</a:t>
            </a:r>
            <a:r>
              <a:rPr lang="fr-ca" b="0" i="0" u="none" baseline="0" dirty="0">
                <a:latin typeface="+mn-lt"/>
                <a:ea typeface="+mn-lt"/>
                <a:cs typeface="+mn-lt"/>
              </a:rPr>
              <a:t> pour en faire une valeur organisationnelle, dès le premier jour. Notre politique est disponible sur : </a:t>
            </a:r>
            <a:r>
              <a:rPr lang="fr-ca" sz="1100" b="0" i="0" u="none" baseline="0" dirty="0">
                <a:solidFill>
                  <a:srgbClr val="FFC000"/>
                </a:solidFill>
                <a:latin typeface="+mn-lt"/>
                <a:ea typeface="+mn-lt"/>
                <a:cs typeface="+mn-lt"/>
                <a:sym typeface="Wingdings" panose="05000000000000000000" pitchFamily="2" charset="2"/>
              </a:rPr>
              <a:t></a:t>
            </a:r>
            <a:r>
              <a:rPr lang="fr-ca" sz="1100" b="0" i="0" u="none" baseline="0" dirty="0">
                <a:solidFill>
                  <a:schemeClr val="lt1"/>
                </a:solidFill>
                <a:latin typeface="+mn-lt"/>
                <a:ea typeface="+mn-lt"/>
                <a:cs typeface="+mn-lt"/>
              </a:rPr>
              <a:t>[</a:t>
            </a:r>
            <a:r>
              <a:rPr lang="fr-ca" b="0" i="0" u="none" baseline="0" dirty="0">
                <a:latin typeface="+mn-lt"/>
                <a:ea typeface="+mn-lt"/>
                <a:cs typeface="+mn-lt"/>
              </a:rPr>
              <a:t>EMPLACEMENT/EST EN COURS DE DÉVELOPPEMENT/EST UN SUJET ENVISAGÉ PAR L’ORGANISATION]. </a:t>
            </a:r>
          </a:p>
          <a:p>
            <a:pPr marL="0" indent="0" algn="l" rtl="0">
              <a:lnSpc>
                <a:spcPct val="115000"/>
              </a:lnSpc>
              <a:spcBef>
                <a:spcPts val="1269"/>
              </a:spcBef>
              <a:spcAft>
                <a:spcPts val="1269"/>
              </a:spcAft>
              <a:buClr>
                <a:schemeClr val="dk1"/>
              </a:buClr>
              <a:buNone/>
            </a:pPr>
            <a:endParaRPr lang="fr-ca" dirty="0">
              <a:latin typeface="+mn-lt"/>
            </a:endParaRPr>
          </a:p>
          <a:p>
            <a:pPr marL="0" indent="0" algn="l" rtl="0">
              <a:lnSpc>
                <a:spcPct val="115000"/>
              </a:lnSpc>
              <a:spcBef>
                <a:spcPts val="1269"/>
              </a:spcBef>
              <a:spcAft>
                <a:spcPts val="1269"/>
              </a:spcAft>
              <a:buClr>
                <a:schemeClr val="dk1"/>
              </a:buClr>
              <a:buNone/>
            </a:pPr>
            <a:endParaRPr lang="fr-ca" dirty="0">
              <a:latin typeface="+mn-lt"/>
            </a:endParaRPr>
          </a:p>
          <a:p>
            <a:pPr marL="0" indent="0" algn="l" rtl="0">
              <a:lnSpc>
                <a:spcPct val="115000"/>
              </a:lnSpc>
              <a:spcBef>
                <a:spcPts val="1269"/>
              </a:spcBef>
              <a:buClr>
                <a:schemeClr val="dk1"/>
              </a:buClr>
              <a:buNone/>
            </a:pPr>
            <a:r>
              <a:rPr lang="fr-ca" b="1" i="0" u="none" baseline="0" dirty="0">
                <a:latin typeface="+mn-lt"/>
                <a:ea typeface="+mn-lt"/>
                <a:cs typeface="+mn-lt"/>
              </a:rPr>
              <a:t>Notes du conférencier sous forme de points :</a:t>
            </a:r>
          </a:p>
          <a:p>
            <a:pPr marL="171450" indent="-171450" algn="l" rtl="0">
              <a:lnSpc>
                <a:spcPct val="115000"/>
              </a:lnSpc>
              <a:spcBef>
                <a:spcPts val="1269"/>
              </a:spcBef>
              <a:buClr>
                <a:schemeClr val="dk1"/>
              </a:buClr>
            </a:pPr>
            <a:r>
              <a:rPr lang="fr-ca" b="0" i="0" u="none" baseline="0" dirty="0">
                <a:latin typeface="+mn-lt"/>
                <a:ea typeface="+mn-lt"/>
                <a:cs typeface="+mn-lt"/>
              </a:rPr>
              <a:t>Il est essentiel de disposer de politiques et de procédures structurées pour aider nos leaders humains à créer un programme d’accueil et d’intégration cohérent qui soit inclusif, efficace, cohérent et accueillant. </a:t>
            </a:r>
          </a:p>
          <a:p>
            <a:pPr marL="171450" indent="-171450" algn="l" rtl="0">
              <a:lnSpc>
                <a:spcPct val="115000"/>
              </a:lnSpc>
              <a:spcBef>
                <a:spcPts val="1269"/>
              </a:spcBef>
              <a:buClr>
                <a:schemeClr val="dk1"/>
              </a:buClr>
            </a:pPr>
            <a:r>
              <a:rPr lang="fr-ca" b="0" i="0" u="none" baseline="0" dirty="0">
                <a:latin typeface="+mn-lt"/>
                <a:ea typeface="+mn-lt"/>
                <a:cs typeface="+mn-lt"/>
              </a:rPr>
              <a:t>Les procédures d’accueil et d’intégration doivent s’aligner sur nos approches en matière de formation continue et de gestion du rendement. </a:t>
            </a:r>
          </a:p>
          <a:p>
            <a:pPr marL="171450" indent="-171450" algn="l" rtl="0">
              <a:lnSpc>
                <a:spcPct val="115000"/>
              </a:lnSpc>
              <a:spcBef>
                <a:spcPts val="1269"/>
              </a:spcBef>
              <a:buClr>
                <a:schemeClr val="dk1"/>
              </a:buClr>
            </a:pPr>
            <a:r>
              <a:rPr lang="fr-ca" b="0" i="0" u="none" baseline="0" dirty="0">
                <a:latin typeface="+mn-lt"/>
                <a:ea typeface="+mn-lt"/>
                <a:cs typeface="+mn-lt"/>
              </a:rPr>
              <a:t>Donner à nos employés les connaissances et les attentes relatives à leur travail permet une communication plus claire et des processus plus fiables pour la gestion du personnel. </a:t>
            </a:r>
          </a:p>
          <a:p>
            <a:pPr marL="171450" indent="-171450" algn="l" rtl="0">
              <a:lnSpc>
                <a:spcPct val="115000"/>
              </a:lnSpc>
              <a:spcBef>
                <a:spcPts val="1269"/>
              </a:spcBef>
              <a:buClr>
                <a:schemeClr val="dk1"/>
              </a:buClr>
            </a:pPr>
            <a:r>
              <a:rPr lang="fr-ca" b="0" i="0" u="none" baseline="0" dirty="0">
                <a:latin typeface="+mn-lt"/>
                <a:ea typeface="+mn-lt"/>
                <a:cs typeface="+mn-lt"/>
              </a:rPr>
              <a:t>Il est essentiel de disposer d’une politique écrite sur les pratiques d’accueil et d’intégration </a:t>
            </a:r>
            <a:r>
              <a:rPr lang="fr-ca" b="0" i="0" u="sng" baseline="0" dirty="0">
                <a:latin typeface="+mn-lt"/>
                <a:ea typeface="+mn-lt"/>
                <a:cs typeface="+mn-lt"/>
              </a:rPr>
              <a:t>inclusives</a:t>
            </a:r>
            <a:r>
              <a:rPr lang="fr-ca" b="0" i="0" u="none" baseline="0" dirty="0">
                <a:latin typeface="+mn-lt"/>
                <a:ea typeface="+mn-lt"/>
                <a:cs typeface="+mn-lt"/>
              </a:rPr>
              <a:t> pour en faire une valeur organisationnelle, dès le premier jour. Notre politique est disponible sur : </a:t>
            </a:r>
            <a:r>
              <a:rPr lang="fr-ca" sz="1100" b="0" i="0" u="none" baseline="0" dirty="0">
                <a:solidFill>
                  <a:srgbClr val="FFC000"/>
                </a:solidFill>
                <a:latin typeface="+mn-lt"/>
                <a:ea typeface="+mn-lt"/>
                <a:cs typeface="+mn-lt"/>
                <a:sym typeface="Wingdings" panose="05000000000000000000" pitchFamily="2" charset="2"/>
              </a:rPr>
              <a:t></a:t>
            </a:r>
            <a:r>
              <a:rPr lang="fr-ca" sz="1100" b="0" i="0" u="none" baseline="0" dirty="0">
                <a:solidFill>
                  <a:schemeClr val="lt1"/>
                </a:solidFill>
                <a:latin typeface="+mn-lt"/>
                <a:ea typeface="+mn-lt"/>
                <a:cs typeface="+mn-lt"/>
              </a:rPr>
              <a:t>[</a:t>
            </a:r>
            <a:r>
              <a:rPr lang="fr-ca" b="0" i="0" u="none" baseline="0" dirty="0">
                <a:latin typeface="+mn-lt"/>
                <a:ea typeface="+mn-lt"/>
                <a:cs typeface="+mn-lt"/>
              </a:rPr>
              <a:t>EMPLACEMENT/EST EN COURS DE DÉVELOPPEMENT/EST UN SUJET ENVISAGÉ PAR L’ORGANISATION]. </a:t>
            </a:r>
          </a:p>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2eac53c4fa_0_1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2eac53c4fa_0_12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115000"/>
              </a:lnSpc>
              <a:spcBef>
                <a:spcPts val="1269"/>
              </a:spcBef>
              <a:buClr>
                <a:schemeClr val="dk1"/>
              </a:buClr>
              <a:buNone/>
            </a:pPr>
            <a:r>
              <a:rPr lang="fr-ca" sz="1100" b="1" i="0" u="none" baseline="0">
                <a:latin typeface="+mn-lt"/>
                <a:ea typeface="+mn-lt"/>
                <a:cs typeface="+mn-lt"/>
              </a:rPr>
              <a:t>Notes complètes de l’animateur :</a:t>
            </a:r>
          </a:p>
          <a:p>
            <a:pPr marL="0" indent="0" algn="l" rtl="0">
              <a:lnSpc>
                <a:spcPct val="115000"/>
              </a:lnSpc>
              <a:spcBef>
                <a:spcPts val="1269"/>
              </a:spcBef>
              <a:buClr>
                <a:schemeClr val="dk1"/>
              </a:buClr>
              <a:buNone/>
            </a:pPr>
            <a:r>
              <a:rPr lang="fr-ca" sz="1100" b="0" i="0" u="none" baseline="0">
                <a:latin typeface="+mn-lt"/>
                <a:ea typeface="+mn-lt"/>
                <a:cs typeface="+mn-lt"/>
              </a:rPr>
              <a:t>En ce qui concerne les procédures utiles, il existe de nombreuses ressources qui peuvent aider nos équipes et nos organisations à planifier l’inclusion des employés qui auront besoin d’adaptations. </a:t>
            </a:r>
          </a:p>
          <a:p>
            <a:pPr marL="0" indent="0" algn="l" rtl="0">
              <a:lnSpc>
                <a:spcPct val="115000"/>
              </a:lnSpc>
              <a:spcBef>
                <a:spcPts val="1269"/>
              </a:spcBef>
              <a:buClr>
                <a:schemeClr val="dk1"/>
              </a:buClr>
              <a:buNone/>
            </a:pPr>
            <a:endParaRPr lang="fr-ca" sz="1100" dirty="0">
              <a:latin typeface="+mn-lt"/>
            </a:endParaRPr>
          </a:p>
          <a:p>
            <a:pPr marL="0" indent="0" algn="l" rtl="0">
              <a:lnSpc>
                <a:spcPct val="115000"/>
              </a:lnSpc>
              <a:spcBef>
                <a:spcPts val="1269"/>
              </a:spcBef>
              <a:buClr>
                <a:schemeClr val="dk1"/>
              </a:buClr>
              <a:buNone/>
            </a:pPr>
            <a:r>
              <a:rPr lang="fr-ca" sz="1100" b="0" i="0" u="none" baseline="0">
                <a:latin typeface="+mn-lt"/>
                <a:ea typeface="+mn-lt"/>
                <a:cs typeface="+mn-lt"/>
              </a:rPr>
              <a:t>Par exemple, la boîte à outils « Confiance envers les personnes handicapées » du Conseil Conseil canadien de la réadaptation et du travail comporte une section qui répond aux besoins du nouvel employé ainsi qu’à ceux de l’équipe lorsqu’elle accueille celui-ci. </a:t>
            </a:r>
          </a:p>
          <a:p>
            <a:pPr marL="0" indent="0" algn="l" rtl="0">
              <a:lnSpc>
                <a:spcPct val="115000"/>
              </a:lnSpc>
              <a:spcBef>
                <a:spcPts val="1269"/>
              </a:spcBef>
              <a:buClr>
                <a:schemeClr val="dk1"/>
              </a:buClr>
              <a:buNone/>
            </a:pPr>
            <a:endParaRPr lang="fr-ca" sz="1100" dirty="0">
              <a:latin typeface="+mn-lt"/>
            </a:endParaRPr>
          </a:p>
          <a:p>
            <a:pPr marL="0" indent="0" algn="l" rtl="0">
              <a:lnSpc>
                <a:spcPct val="115000"/>
              </a:lnSpc>
              <a:spcBef>
                <a:spcPts val="1269"/>
              </a:spcBef>
              <a:buClr>
                <a:schemeClr val="dk1"/>
              </a:buClr>
              <a:buNone/>
            </a:pPr>
            <a:r>
              <a:rPr lang="fr-ca" sz="1100" b="0" i="0" u="none" baseline="0">
                <a:latin typeface="+mn-lt"/>
                <a:ea typeface="+mn-lt"/>
                <a:cs typeface="+mn-lt"/>
              </a:rPr>
              <a:t>Il s’agit d’une liste de contrôle gratuite pour les employeurs et les gestionnaires afin de vous guider tout au long du parcours d’inclusion des employés en situation de handicap. </a:t>
            </a:r>
          </a:p>
          <a:p>
            <a:pPr marL="0" indent="0" algn="l" rtl="0">
              <a:lnSpc>
                <a:spcPct val="115000"/>
              </a:lnSpc>
              <a:spcBef>
                <a:spcPts val="1269"/>
              </a:spcBef>
              <a:spcAft>
                <a:spcPts val="1269"/>
              </a:spcAft>
              <a:buClr>
                <a:schemeClr val="dk1"/>
              </a:buClr>
              <a:buNone/>
            </a:pPr>
            <a:r>
              <a:rPr lang="fr-ca" sz="1100" b="0" i="0" u="none" baseline="0">
                <a:latin typeface="+mn-lt"/>
                <a:ea typeface="+mn-lt"/>
                <a:cs typeface="+mn-lt"/>
              </a:rPr>
              <a:t>Elle comporte des suggestions pour les éléments à préparer à chaque étape de l’inclusion, y compris avant l’arrivée de l’employé, le premier jour et la première semaine, ainsi que durant le premier mois, afin de soutenir le processus et l’expérience d’inclusion de l’employé et de l’équipe. Bon nombre de ces suggestions correspondent à ou enrichissent notre propre processus d’inclusion chez </a:t>
            </a:r>
            <a:r>
              <a:rPr lang="fr-ca" sz="1100" b="0" i="0" u="none" baseline="0">
                <a:solidFill>
                  <a:srgbClr val="FFC000"/>
                </a:solidFill>
                <a:latin typeface="+mn-lt"/>
                <a:ea typeface="+mn-lt"/>
                <a:cs typeface="+mn-lt"/>
                <a:sym typeface="Wingdings" panose="05000000000000000000" pitchFamily="2" charset="2"/>
              </a:rPr>
              <a:t></a:t>
            </a:r>
            <a:r>
              <a:rPr lang="fr-ca" sz="1100" b="0" i="0" u="none" baseline="0">
                <a:solidFill>
                  <a:schemeClr val="lt1"/>
                </a:solidFill>
                <a:latin typeface="+mn-lt"/>
                <a:ea typeface="+mn-lt"/>
                <a:cs typeface="+mn-lt"/>
              </a:rPr>
              <a:t>[ORGANISATION]</a:t>
            </a:r>
            <a:r>
              <a:rPr lang="fr-ca" sz="1100" b="0" i="0" u="none" baseline="0"/>
              <a:t>.</a:t>
            </a:r>
            <a:endParaRPr lang="fr-ca" sz="1100" dirty="0">
              <a:latin typeface="+mn-lt"/>
            </a:endParaRPr>
          </a:p>
          <a:p>
            <a:pPr marL="0" indent="0" algn="l" rtl="0">
              <a:lnSpc>
                <a:spcPct val="115000"/>
              </a:lnSpc>
              <a:spcBef>
                <a:spcPts val="1269"/>
              </a:spcBef>
              <a:spcAft>
                <a:spcPts val="1269"/>
              </a:spcAft>
              <a:buClr>
                <a:schemeClr val="dk1"/>
              </a:buClr>
              <a:buNone/>
            </a:pPr>
            <a:endParaRPr lang="fr-ca" sz="1100" dirty="0">
              <a:latin typeface="+mn-lt"/>
            </a:endParaRPr>
          </a:p>
          <a:p>
            <a:pPr marL="0" indent="0" algn="l" rtl="0">
              <a:lnSpc>
                <a:spcPct val="115000"/>
              </a:lnSpc>
              <a:spcBef>
                <a:spcPts val="1269"/>
              </a:spcBef>
              <a:buClr>
                <a:schemeClr val="dk1"/>
              </a:buClr>
              <a:buNone/>
            </a:pPr>
            <a:r>
              <a:rPr lang="fr-ca" sz="1100" b="1" i="0" u="none" baseline="0">
                <a:latin typeface="+mn-lt"/>
                <a:ea typeface="+mn-lt"/>
                <a:cs typeface="+mn-lt"/>
              </a:rPr>
              <a:t>Notes du conférencier sous forme de points :</a:t>
            </a:r>
          </a:p>
          <a:p>
            <a:pPr marL="171450" indent="-171450" algn="l" rtl="0">
              <a:lnSpc>
                <a:spcPct val="115000"/>
              </a:lnSpc>
              <a:spcBef>
                <a:spcPts val="1269"/>
              </a:spcBef>
              <a:buClr>
                <a:schemeClr val="dk1"/>
              </a:buClr>
            </a:pPr>
            <a:r>
              <a:rPr lang="fr-ca" sz="1100" b="0" i="0" u="none" baseline="0">
                <a:latin typeface="+mn-lt"/>
                <a:ea typeface="+mn-lt"/>
                <a:cs typeface="+mn-lt"/>
              </a:rPr>
              <a:t>Il existe des ressources permettant de planifier l’inclusion des employés qui auront besoin de mesures d’adaptation. </a:t>
            </a:r>
          </a:p>
          <a:p>
            <a:pPr marL="171450" indent="-171450" algn="l" rtl="0">
              <a:lnSpc>
                <a:spcPct val="115000"/>
              </a:lnSpc>
              <a:spcBef>
                <a:spcPts val="1269"/>
              </a:spcBef>
              <a:buClr>
                <a:schemeClr val="dk1"/>
              </a:buClr>
            </a:pPr>
            <a:r>
              <a:rPr lang="fr-ca" sz="1100" b="0" i="0" u="none" baseline="0">
                <a:latin typeface="+mn-lt"/>
                <a:ea typeface="+mn-lt"/>
                <a:cs typeface="+mn-lt"/>
              </a:rPr>
              <a:t>La boîte à outils « Confiance envers les personnes handicapées » du Conseil Conseil canadien de la réadaptation et du travail répond aux besoins du nouvel employé ainsi qu’à ceux de l’équipe lorsqu’elle accueille celui-ci. </a:t>
            </a:r>
          </a:p>
          <a:p>
            <a:pPr marL="171450" indent="-171450" algn="l" rtl="0">
              <a:lnSpc>
                <a:spcPct val="115000"/>
              </a:lnSpc>
              <a:spcBef>
                <a:spcPts val="1269"/>
              </a:spcBef>
              <a:buClr>
                <a:schemeClr val="dk1"/>
              </a:buClr>
            </a:pPr>
            <a:r>
              <a:rPr lang="fr-ca" sz="1100" b="0" i="0" u="none" baseline="0">
                <a:latin typeface="+mn-lt"/>
                <a:ea typeface="+mn-lt"/>
                <a:cs typeface="+mn-lt"/>
              </a:rPr>
              <a:t>Il y a des suggestions pour les éléments à préparer à chaque étape de l’inclusion, y compris avant l’arrivée de l’employé, le premier jour et la première semaine, ainsi que durant le premier mois, afin de soutenir le processus d’inclusion de l’employé et de l’équipe.</a:t>
            </a:r>
          </a:p>
          <a:p>
            <a:pPr marL="0" indent="0" algn="l" rtl="0">
              <a:lnSpc>
                <a:spcPct val="115000"/>
              </a:lnSpc>
              <a:spcBef>
                <a:spcPts val="1269"/>
              </a:spcBef>
              <a:spcAft>
                <a:spcPts val="1269"/>
              </a:spcAft>
              <a:buClr>
                <a:schemeClr val="dk1"/>
              </a:buClr>
              <a:buNone/>
            </a:pPr>
            <a:endParaRPr lang="fr-ca" sz="1100" dirty="0">
              <a:latin typeface="+mn-lt"/>
            </a:endParaRPr>
          </a:p>
          <a:p>
            <a:pPr marL="0" indent="0" algn="l" rtl="0">
              <a:lnSpc>
                <a:spcPct val="115000"/>
              </a:lnSpc>
              <a:spcBef>
                <a:spcPts val="1269"/>
              </a:spcBef>
              <a:spcAft>
                <a:spcPts val="1269"/>
              </a:spcAft>
              <a:buClr>
                <a:schemeClr val="dk1"/>
              </a:buClr>
              <a:buNone/>
            </a:pPr>
            <a:endParaRPr lang="fr-ca" sz="1100" dirty="0">
              <a:latin typeface="+mn-lt"/>
            </a:endParaRPr>
          </a:p>
          <a:p>
            <a:pPr marL="0" indent="0" algn="l" rtl="0">
              <a:lnSpc>
                <a:spcPct val="115000"/>
              </a:lnSpc>
              <a:spcBef>
                <a:spcPts val="1269"/>
              </a:spcBef>
              <a:spcAft>
                <a:spcPts val="1269"/>
              </a:spcAft>
              <a:buClr>
                <a:schemeClr val="dk1"/>
              </a:buClr>
              <a:buNone/>
            </a:pPr>
            <a:r>
              <a:rPr lang="fr-ca" sz="1100" b="1" i="0" u="none" baseline="0">
                <a:latin typeface="+mn-lt"/>
                <a:ea typeface="+mn-lt"/>
                <a:cs typeface="+mn-lt"/>
              </a:rPr>
              <a:t>Ressources :</a:t>
            </a:r>
          </a:p>
          <a:p>
            <a:pPr marL="0" marR="0" lvl="0" indent="0" algn="l" defTabSz="914400" rtl="0" eaLnBrk="1" fontAlgn="auto" latinLnBrk="0" hangingPunct="1">
              <a:lnSpc>
                <a:spcPct val="115000"/>
              </a:lnSpc>
              <a:spcBef>
                <a:spcPts val="1269"/>
              </a:spcBef>
              <a:spcAft>
                <a:spcPts val="1269"/>
              </a:spcAft>
              <a:buClr>
                <a:schemeClr val="dk1"/>
              </a:buClr>
              <a:buSzPts val="1100"/>
              <a:buFont typeface="Arial"/>
              <a:buNone/>
              <a:tabLst/>
              <a:defRPr/>
            </a:pPr>
            <a:r>
              <a:rPr lang="fr-ca" sz="1100" b="0" i="0" u="none" baseline="0">
                <a:solidFill>
                  <a:srgbClr val="3D3C3C"/>
                </a:solidFill>
                <a:effectLst/>
                <a:latin typeface="+mn-lt"/>
                <a:ea typeface="+mn-lt"/>
                <a:cs typeface="+mn-lt"/>
              </a:rPr>
              <a:t>Conseil canadien de la réadaptation et du travail. (2024). Boîte à outils « Confiance envers les personnes handicapées ». </a:t>
            </a:r>
            <a:r>
              <a:rPr lang="fr-ca" sz="1100" b="0" i="0" u="sng" baseline="0">
                <a:solidFill>
                  <a:srgbClr val="000000"/>
                </a:solidFill>
                <a:effectLst/>
                <a:latin typeface="+mn-lt"/>
                <a:ea typeface="Aptos" panose="020B0004020202020204" pitchFamily="34" charset="0"/>
                <a:cs typeface="Aptos" panose="020B0004020202020204" pitchFamily="34" charset="0"/>
                <a:hlinkClick r:id="rId3"/>
              </a:rPr>
              <a:t>https://toolkit.ccrw.org</a:t>
            </a:r>
            <a:r>
              <a:rPr lang="fr-ca" sz="1100" b="0" i="0" u="none" baseline="0">
                <a:effectLst/>
              </a:rPr>
              <a:t>.</a:t>
            </a:r>
          </a:p>
          <a:p>
            <a:pPr marL="0" marR="0" lvl="0" indent="0" algn="l" defTabSz="914400" rtl="0" eaLnBrk="1" fontAlgn="auto" latinLnBrk="0" hangingPunct="1">
              <a:lnSpc>
                <a:spcPct val="115000"/>
              </a:lnSpc>
              <a:spcBef>
                <a:spcPts val="1269"/>
              </a:spcBef>
              <a:spcAft>
                <a:spcPts val="1269"/>
              </a:spcAft>
              <a:buClr>
                <a:schemeClr val="dk1"/>
              </a:buClr>
              <a:buSzPts val="1100"/>
              <a:buFont typeface="Arial"/>
              <a:buNone/>
              <a:tabLst/>
              <a:defRPr/>
            </a:pPr>
            <a:endParaRPr lang="fr-ca" sz="1100" b="0" i="0" dirty="0">
              <a:solidFill>
                <a:srgbClr val="3D3C3C"/>
              </a:solidFill>
              <a:effectLst/>
              <a:latin typeface="+mn-lt"/>
            </a:endParaRPr>
          </a:p>
          <a:p>
            <a:pPr marL="0" marR="0" lvl="0" indent="0" algn="l" defTabSz="914400" rtl="0" eaLnBrk="1" fontAlgn="auto" latinLnBrk="0" hangingPunct="1">
              <a:lnSpc>
                <a:spcPct val="115000"/>
              </a:lnSpc>
              <a:spcBef>
                <a:spcPts val="1269"/>
              </a:spcBef>
              <a:spcAft>
                <a:spcPts val="1269"/>
              </a:spcAft>
              <a:buClr>
                <a:schemeClr val="dk1"/>
              </a:buClr>
              <a:buSzPts val="1100"/>
              <a:buFont typeface="Arial"/>
              <a:buNone/>
              <a:tabLst/>
              <a:defRPr/>
            </a:pPr>
            <a:r>
              <a:rPr lang="fr-ca" sz="1100" b="0" i="0" u="none" baseline="0">
                <a:solidFill>
                  <a:srgbClr val="3D3C3C"/>
                </a:solidFill>
                <a:effectLst/>
                <a:latin typeface="+mn-lt"/>
                <a:ea typeface="+mn-lt"/>
                <a:cs typeface="+mn-lt"/>
              </a:rPr>
              <a:t>Corporations au bénéfice du développement communautaire (CBDC) Restigouche. (2023). Trousse d’outils d’Optez pour le talent. </a:t>
            </a:r>
            <a:r>
              <a:rPr lang="fr-ca" sz="1100" b="0" i="0" u="none" baseline="0">
                <a:latin typeface="+mn-lt"/>
                <a:ea typeface="+mn-lt"/>
                <a:cs typeface="+mn-lt"/>
                <a:hlinkClick r:id="rId4"/>
              </a:rPr>
              <a:t>https://optezpourletalent.ca/outils/embauche/item/6-1-les-intentions-de-recrutement-et-les-pratiques-exemplaires-des-employeurs</a:t>
            </a:r>
            <a:r>
              <a:rPr lang="fr-ca" sz="1100" b="0" i="0" u="none" baseline="0">
                <a:latin typeface="+mn-lt"/>
                <a:ea typeface="+mn-lt"/>
                <a:cs typeface="+mn-lt"/>
              </a:rPr>
              <a:t>. </a:t>
            </a:r>
            <a:endParaRPr lang="fr-ca" sz="1100" b="1" dirty="0">
              <a:latin typeface="+mn-l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eac53c4fa_0_15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32eac53c4fa_0_15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lnSpc>
                <a:spcPct val="115000"/>
              </a:lnSpc>
              <a:spcBef>
                <a:spcPts val="1269"/>
              </a:spcBef>
              <a:buClr>
                <a:schemeClr val="dk1"/>
              </a:buClr>
              <a:buNone/>
            </a:pPr>
            <a:r>
              <a:rPr lang="fr-ca" b="1" i="0" u="none" baseline="0" dirty="0">
                <a:latin typeface="+mn-lt"/>
                <a:ea typeface="+mn-lt"/>
                <a:cs typeface="+mn-lt"/>
              </a:rPr>
              <a:t>Notes complètes de l’animateur : </a:t>
            </a:r>
          </a:p>
          <a:p>
            <a:pPr marL="0" indent="0" algn="l" rtl="0">
              <a:lnSpc>
                <a:spcPct val="115000"/>
              </a:lnSpc>
              <a:spcBef>
                <a:spcPts val="1269"/>
              </a:spcBef>
              <a:buClr>
                <a:schemeClr val="dk1"/>
              </a:buClr>
              <a:buNone/>
            </a:pPr>
            <a:r>
              <a:rPr lang="fr-ca" b="0" i="0" u="none" baseline="0" dirty="0">
                <a:latin typeface="+mn-lt"/>
                <a:ea typeface="+mn-lt"/>
                <a:cs typeface="+mn-lt"/>
              </a:rPr>
              <a:t>Un excellent outil pour aider les employés à s’intégrer aux rôles et à la culture de l’organisation est le mentorat. Cela peut être formel ou informel, afin de fournir des conseils et un sentiment de communauté au nouvel employé.</a:t>
            </a:r>
          </a:p>
          <a:p>
            <a:pPr marL="0" indent="0" algn="l" rtl="0">
              <a:lnSpc>
                <a:spcPct val="115000"/>
              </a:lnSpc>
              <a:spcBef>
                <a:spcPts val="1269"/>
              </a:spcBef>
              <a:buClr>
                <a:schemeClr val="dk1"/>
              </a:buClr>
              <a:buNone/>
            </a:pPr>
            <a:endParaRPr lang="fr-ca" dirty="0">
              <a:latin typeface="+mn-lt"/>
            </a:endParaRPr>
          </a:p>
          <a:p>
            <a:pPr marL="0" indent="0" algn="l" rtl="0">
              <a:lnSpc>
                <a:spcPct val="115000"/>
              </a:lnSpc>
              <a:spcBef>
                <a:spcPts val="1269"/>
              </a:spcBef>
              <a:buClr>
                <a:schemeClr val="dk1"/>
              </a:buClr>
              <a:buNone/>
            </a:pPr>
            <a:r>
              <a:rPr lang="fr-ca" b="0" i="0" u="none" baseline="0" dirty="0">
                <a:latin typeface="+mn-lt"/>
                <a:ea typeface="+mn-lt"/>
                <a:cs typeface="+mn-lt"/>
              </a:rPr>
              <a:t>Le mentorat peut soutenir l’apprentissage axé sur les compétences ou les tâches, tout en offrant un aperçu du perfectionnement professionnel, des attentes de l’équipe et des expériences sociales.</a:t>
            </a:r>
          </a:p>
          <a:p>
            <a:pPr marL="0" marR="0" lvl="0" indent="0" algn="l" defTabSz="914400" rtl="0" eaLnBrk="1" fontAlgn="auto" latinLnBrk="0" hangingPunct="1">
              <a:lnSpc>
                <a:spcPct val="115000"/>
              </a:lnSpc>
              <a:spcBef>
                <a:spcPts val="1269"/>
              </a:spcBef>
              <a:spcAft>
                <a:spcPts val="0"/>
              </a:spcAft>
              <a:buClr>
                <a:schemeClr val="dk1"/>
              </a:buClr>
              <a:buSzPts val="1100"/>
              <a:buFont typeface="Arial"/>
              <a:buNone/>
              <a:tabLst/>
              <a:defRPr/>
            </a:pPr>
            <a:endParaRPr lang="fr-ca" dirty="0">
              <a:latin typeface="+mn-lt"/>
            </a:endParaRPr>
          </a:p>
          <a:p>
            <a:pPr marL="0" marR="0" lvl="0" indent="0" algn="l" defTabSz="914400" rtl="0" eaLnBrk="1" fontAlgn="auto" latinLnBrk="0" hangingPunct="1">
              <a:lnSpc>
                <a:spcPct val="115000"/>
              </a:lnSpc>
              <a:spcBef>
                <a:spcPts val="1269"/>
              </a:spcBef>
              <a:spcAft>
                <a:spcPts val="0"/>
              </a:spcAft>
              <a:buClr>
                <a:schemeClr val="dk1"/>
              </a:buClr>
              <a:buSzPts val="1100"/>
              <a:buFont typeface="Arial"/>
              <a:buNone/>
              <a:tabLst/>
              <a:defRPr/>
            </a:pPr>
            <a:r>
              <a:rPr lang="fr-ca" b="0" i="0" u="none" baseline="0" dirty="0">
                <a:latin typeface="+mn-lt"/>
                <a:ea typeface="+mn-lt"/>
                <a:cs typeface="+mn-lt"/>
              </a:rPr>
              <a:t>Prenez un moment pour réfléchir. Votre équipe a-t-elle déjà une pratique de mentorat que vous avez trouvée efficace? Et qu’en-est il pour </a:t>
            </a:r>
            <a:r>
              <a:rPr lang="fr-ca" sz="1100" b="0" i="0" u="none" baseline="0" dirty="0">
                <a:solidFill>
                  <a:srgbClr val="FFC000"/>
                </a:solidFill>
                <a:latin typeface="+mn-lt"/>
                <a:ea typeface="+mn-lt"/>
                <a:cs typeface="+mn-lt"/>
                <a:sym typeface="Wingdings" panose="05000000000000000000" pitchFamily="2" charset="2"/>
              </a:rPr>
              <a:t></a:t>
            </a:r>
            <a:r>
              <a:rPr lang="fr-ca" sz="1100" b="0" i="0" u="none" baseline="0" dirty="0">
                <a:solidFill>
                  <a:schemeClr val="lt1"/>
                </a:solidFill>
                <a:latin typeface="+mn-lt"/>
                <a:ea typeface="+mn-lt"/>
                <a:cs typeface="+mn-lt"/>
              </a:rPr>
              <a:t>[ORGANISATION]</a:t>
            </a:r>
            <a:r>
              <a:rPr lang="fr-ca" b="0" i="0" u="none" baseline="0" dirty="0">
                <a:latin typeface="+mn-lt"/>
                <a:ea typeface="+mn-lt"/>
                <a:cs typeface="+mn-lt"/>
              </a:rP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2eac53c4fa_0_16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2eac53c4fa_0_16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Clr>
                <a:schemeClr val="dk1"/>
              </a:buClr>
              <a:buNone/>
            </a:pPr>
            <a:r>
              <a:rPr lang="fr-ca" b="1" i="0" u="none" baseline="0" dirty="0">
                <a:latin typeface="+mn-lt"/>
                <a:ea typeface="+mn-lt"/>
                <a:cs typeface="+mn-lt"/>
              </a:rPr>
              <a:t>Notes complètes de l’animateur :</a:t>
            </a:r>
          </a:p>
          <a:p>
            <a:pPr marL="0" indent="0" algn="l" rtl="0">
              <a:buClr>
                <a:schemeClr val="dk1"/>
              </a:buClr>
              <a:buNone/>
            </a:pPr>
            <a:r>
              <a:rPr lang="fr-ca" b="0" i="0" u="none" baseline="0" dirty="0">
                <a:latin typeface="+mn-lt"/>
                <a:ea typeface="+mn-lt"/>
                <a:cs typeface="+mn-lt"/>
              </a:rPr>
              <a:t>Les employeurs ont l’obligation légale d’accommoder les besoins </a:t>
            </a:r>
            <a:r>
              <a:rPr lang="fr-ca" b="0" i="0" u="sng" baseline="0" dirty="0">
                <a:latin typeface="+mn-lt"/>
                <a:ea typeface="+mn-lt"/>
                <a:cs typeface="+mn-lt"/>
              </a:rPr>
              <a:t>raisonnables</a:t>
            </a:r>
            <a:r>
              <a:rPr lang="fr-ca" b="0" i="0" u="none" baseline="0" dirty="0">
                <a:latin typeface="+mn-lt"/>
                <a:ea typeface="+mn-lt"/>
                <a:cs typeface="+mn-lt"/>
              </a:rPr>
              <a:t> en milieu de travail, et une attitude d’adaptation peut encourager les employés à donner le meilleur d’eux-mêmes.</a:t>
            </a:r>
          </a:p>
          <a:p>
            <a:pPr marL="0" indent="0" algn="l" rtl="0">
              <a:buClr>
                <a:schemeClr val="dk1"/>
              </a:buClr>
              <a:buNone/>
            </a:pPr>
            <a:endParaRPr lang="fr-ca" dirty="0">
              <a:latin typeface="+mn-lt"/>
            </a:endParaRPr>
          </a:p>
          <a:p>
            <a:pPr marL="0" indent="0" algn="l" rtl="0">
              <a:buClr>
                <a:schemeClr val="dk1"/>
              </a:buClr>
              <a:buNone/>
            </a:pPr>
            <a:r>
              <a:rPr lang="fr-ca" b="0" i="0" u="none" baseline="0" dirty="0">
                <a:latin typeface="+mn-lt"/>
                <a:ea typeface="+mn-lt"/>
                <a:cs typeface="+mn-lt"/>
              </a:rPr>
              <a:t>Savoir qu’une organisation est disposée et outillée pour soutenir les mesures d’adaptation peut aider </a:t>
            </a:r>
            <a:r>
              <a:rPr lang="fr-ca" b="0" i="0" u="sng" baseline="0" dirty="0">
                <a:latin typeface="+mn-lt"/>
                <a:ea typeface="+mn-lt"/>
                <a:cs typeface="+mn-lt"/>
              </a:rPr>
              <a:t>tous</a:t>
            </a:r>
            <a:r>
              <a:rPr lang="fr-ca" b="0" i="0" u="none" baseline="0" dirty="0">
                <a:latin typeface="+mn-lt"/>
                <a:ea typeface="+mn-lt"/>
                <a:cs typeface="+mn-lt"/>
              </a:rPr>
              <a:t> les employés à avoir confiance qu’ils peuvent demander ce dont ils ont besoin pour donner le meilleur d’eux-mêmes. </a:t>
            </a:r>
          </a:p>
          <a:p>
            <a:pPr marL="0" indent="0" algn="l" rtl="0">
              <a:buClr>
                <a:schemeClr val="dk1"/>
              </a:buClr>
              <a:buNone/>
            </a:pPr>
            <a:endParaRPr lang="fr-ca" dirty="0">
              <a:latin typeface="+mn-lt"/>
            </a:endParaRPr>
          </a:p>
          <a:p>
            <a:pPr marL="0" indent="0" algn="l" rtl="0">
              <a:buClr>
                <a:schemeClr val="dk1"/>
              </a:buClr>
              <a:buNone/>
            </a:pPr>
            <a:r>
              <a:rPr lang="fr-ca" b="0" i="0" u="none" baseline="0" dirty="0">
                <a:latin typeface="+mn-lt"/>
                <a:ea typeface="+mn-lt"/>
                <a:cs typeface="+mn-lt"/>
              </a:rPr>
              <a:t>Une « mesure d’adaptation » est un ajustement ou une adaptation en milieu de travail visant à aider les employés à surmonter les obstacles et à mieux accomplir leur travail. </a:t>
            </a:r>
          </a:p>
          <a:p>
            <a:pPr marL="0" indent="0" algn="l" rtl="0">
              <a:buClr>
                <a:schemeClr val="dk1"/>
              </a:buClr>
              <a:buNone/>
            </a:pPr>
            <a:endParaRPr lang="fr-ca" dirty="0">
              <a:latin typeface="+mn-lt"/>
            </a:endParaRPr>
          </a:p>
          <a:p>
            <a:pPr marL="0" indent="0" algn="l" rtl="0">
              <a:buClr>
                <a:schemeClr val="dk1"/>
              </a:buClr>
              <a:buNone/>
            </a:pPr>
            <a:r>
              <a:rPr lang="fr-ca" b="0" i="0" u="none" baseline="0" dirty="0">
                <a:latin typeface="+mn-lt"/>
                <a:ea typeface="+mn-lt"/>
                <a:cs typeface="+mn-lt"/>
              </a:rPr>
              <a:t>L’objectif d’une mesure d’adaptation est de trouver une solution qui permet à vos employés d’avoir des chances égales, un accès et des avantages équitables. </a:t>
            </a:r>
          </a:p>
          <a:p>
            <a:pPr marL="0" indent="0" algn="l" rtl="0">
              <a:buClr>
                <a:schemeClr val="dk1"/>
              </a:buClr>
              <a:buNone/>
            </a:pPr>
            <a:endParaRPr lang="fr-ca" dirty="0">
              <a:latin typeface="+mn-lt"/>
            </a:endParaRPr>
          </a:p>
          <a:p>
            <a:pPr marL="0" indent="0" algn="l" rtl="0">
              <a:buClr>
                <a:schemeClr val="dk1"/>
              </a:buClr>
              <a:buNone/>
            </a:pPr>
            <a:r>
              <a:rPr lang="fr-ca" b="0" i="0" u="none" baseline="0" dirty="0">
                <a:solidFill>
                  <a:schemeClr val="dk1"/>
                </a:solidFill>
                <a:latin typeface="+mn-lt"/>
                <a:ea typeface="+mn-lt"/>
                <a:cs typeface="+mn-lt"/>
              </a:rPr>
              <a:t>Notre devoir en tant que dirigeants et employeurs est de respecter la </a:t>
            </a:r>
            <a:r>
              <a:rPr lang="fr-ca" b="0" i="1" u="none" baseline="0" dirty="0">
                <a:solidFill>
                  <a:schemeClr val="dk1"/>
                </a:solidFill>
                <a:latin typeface="+mn-lt"/>
                <a:ea typeface="+mn-lt"/>
                <a:cs typeface="+mn-lt"/>
              </a:rPr>
              <a:t>Loi canadienne sur les droits de la personne</a:t>
            </a:r>
            <a:r>
              <a:rPr lang="fr-ca" b="0" i="0" u="none" baseline="0" dirty="0">
                <a:solidFill>
                  <a:schemeClr val="dk1"/>
                </a:solidFill>
                <a:latin typeface="+mn-lt"/>
                <a:ea typeface="+mn-lt"/>
                <a:cs typeface="+mn-lt"/>
              </a:rPr>
              <a:t>, qui reconnaît que les employés ont droit à des mesures d’adaptation pour les handicaps en milieu de travail, jusqu’au point de « contrainte excessive » pour l’employeur. La contrainte excessive est le point où le coût pour l’employeur d’accommoder davantage un employé dépasse ce que l’on peut raisonnablement s’attendre à ce qu’il supporte. On s’attend à ce que les employeurs assument certains coûts non négligeables pour accommoder un employé. Les facteurs pouvant déterminer si une mesure d’adaptation devient une « contrainte excessive » incluent la taille de l’employeur ou de l’organisation, ses moyens financiers, les risques pour la santé et la sécurité des autres employés ou parties prenantes, ainsi que l’impact sur les droits des autres employés. Si un employeur doute de son obligation d’accommoder davantage, il devrait consulter un conseiller juridique.</a:t>
            </a:r>
          </a:p>
          <a:p>
            <a:pPr marL="0" indent="0" algn="l" rtl="0">
              <a:buClr>
                <a:schemeClr val="dk1"/>
              </a:buClr>
              <a:buNone/>
            </a:pPr>
            <a:endParaRPr lang="fr-ca" dirty="0">
              <a:solidFill>
                <a:schemeClr val="dk1"/>
              </a:solidFill>
              <a:latin typeface="+mn-lt"/>
            </a:endParaRPr>
          </a:p>
          <a:p>
            <a:pPr marL="0" indent="0" algn="l" rtl="0">
              <a:buClr>
                <a:schemeClr val="dk1"/>
              </a:buClr>
              <a:buNone/>
            </a:pPr>
            <a:r>
              <a:rPr lang="fr-ca" sz="1100" b="0" i="0" u="none" baseline="0" dirty="0">
                <a:solidFill>
                  <a:srgbClr val="FFC000"/>
                </a:solidFill>
                <a:latin typeface="+mn-lt"/>
                <a:ea typeface="+mn-lt"/>
                <a:cs typeface="+mn-lt"/>
                <a:sym typeface="Wingdings" panose="05000000000000000000" pitchFamily="2" charset="2"/>
              </a:rPr>
              <a:t></a:t>
            </a:r>
            <a:r>
              <a:rPr lang="fr-ca" sz="1100" b="0" i="0" u="none" baseline="0" dirty="0">
                <a:solidFill>
                  <a:schemeClr val="lt1"/>
                </a:solidFill>
                <a:latin typeface="+mn-lt"/>
                <a:ea typeface="+mn-lt"/>
                <a:cs typeface="+mn-lt"/>
              </a:rPr>
              <a:t>La politique sur les mesures d’adaptation de [ORGANISATION] </a:t>
            </a:r>
            <a:r>
              <a:rPr lang="fr-ca" b="0" i="0" u="none" baseline="0" dirty="0">
                <a:solidFill>
                  <a:schemeClr val="dk1"/>
                </a:solidFill>
                <a:latin typeface="+mn-lt"/>
                <a:ea typeface="+mn-lt"/>
                <a:cs typeface="+mn-lt"/>
              </a:rPr>
              <a:t>est accessible à tout le personnel par l’intermédiaire de </a:t>
            </a:r>
            <a:r>
              <a:rPr lang="fr-ca" sz="1100" b="0" i="0" u="none" baseline="0" dirty="0">
                <a:solidFill>
                  <a:srgbClr val="FFC000"/>
                </a:solidFill>
                <a:latin typeface="+mn-lt"/>
                <a:ea typeface="+mn-lt"/>
                <a:cs typeface="+mn-lt"/>
                <a:sym typeface="Wingdings" panose="05000000000000000000" pitchFamily="2" charset="2"/>
              </a:rPr>
              <a:t></a:t>
            </a:r>
            <a:r>
              <a:rPr lang="fr-ca" sz="1100" b="0" i="0" u="none" baseline="0" dirty="0">
                <a:solidFill>
                  <a:schemeClr val="lt1"/>
                </a:solidFill>
                <a:latin typeface="+mn-lt"/>
                <a:ea typeface="+mn-lt"/>
                <a:cs typeface="+mn-lt"/>
              </a:rPr>
              <a:t>[EMPLACEMENT DE LA RESSOURCE – SI DISPONIBLE].</a:t>
            </a:r>
            <a:endParaRPr lang="fr-ca" dirty="0">
              <a:solidFill>
                <a:schemeClr val="dk1"/>
              </a:solidFill>
              <a:latin typeface="+mn-lt"/>
            </a:endParaRPr>
          </a:p>
          <a:p>
            <a:pPr marL="0" indent="0" algn="l" rtl="0">
              <a:buClr>
                <a:schemeClr val="dk1"/>
              </a:buClr>
              <a:buNone/>
            </a:pPr>
            <a:endParaRPr lang="fr-ca" dirty="0">
              <a:solidFill>
                <a:schemeClr val="dk1"/>
              </a:solidFill>
              <a:latin typeface="+mn-lt"/>
            </a:endParaRPr>
          </a:p>
          <a:p>
            <a:pPr marL="0" indent="0" algn="l" rtl="0">
              <a:buClr>
                <a:schemeClr val="dk1"/>
              </a:buClr>
              <a:buNone/>
            </a:pPr>
            <a:endParaRPr lang="fr-ca" dirty="0">
              <a:solidFill>
                <a:schemeClr val="dk1"/>
              </a:solidFill>
              <a:latin typeface="+mn-lt"/>
            </a:endParaRPr>
          </a:p>
          <a:p>
            <a:pPr marL="0" indent="0" algn="l" rtl="0">
              <a:buClr>
                <a:schemeClr val="dk1"/>
              </a:buClr>
              <a:buNone/>
            </a:pPr>
            <a:r>
              <a:rPr lang="fr-ca" b="1" i="0" u="none" baseline="0" dirty="0">
                <a:latin typeface="+mn-lt"/>
                <a:ea typeface="+mn-lt"/>
                <a:cs typeface="+mn-lt"/>
              </a:rPr>
              <a:t>Notes du conférencier sous forme de points :</a:t>
            </a:r>
          </a:p>
          <a:p>
            <a:pPr marL="171450" indent="-171450" algn="l" rtl="0">
              <a:buClr>
                <a:schemeClr val="dk1"/>
              </a:buClr>
            </a:pPr>
            <a:r>
              <a:rPr lang="fr-ca" b="0" i="0" u="none" baseline="0" dirty="0">
                <a:latin typeface="+mn-lt"/>
                <a:ea typeface="+mn-lt"/>
                <a:cs typeface="+mn-lt"/>
              </a:rPr>
              <a:t>Une « mesure d’adaptation » est un ajustement ou une adaptation en milieu de travail visant à aider les employés à surmonter les obstacles et à mieux accomplir leur travail. </a:t>
            </a:r>
          </a:p>
          <a:p>
            <a:pPr marL="171450" indent="-171450" algn="l" rtl="0">
              <a:buClr>
                <a:schemeClr val="dk1"/>
              </a:buClr>
            </a:pPr>
            <a:r>
              <a:rPr lang="fr-ca" b="0" i="0" u="none" baseline="0" dirty="0">
                <a:latin typeface="+mn-lt"/>
                <a:ea typeface="+mn-lt"/>
                <a:cs typeface="+mn-lt"/>
              </a:rPr>
              <a:t>L’objectif d’une mesure d’adaptation est de trouver une solution qui permet à vos employés d’avoir des chances égales, un accès et des avantages équitables. </a:t>
            </a:r>
          </a:p>
          <a:p>
            <a:pPr marL="171450" indent="-171450" algn="l" rtl="0">
              <a:buClr>
                <a:schemeClr val="dk1"/>
              </a:buClr>
            </a:pPr>
            <a:r>
              <a:rPr lang="fr-ca" b="0" i="0" u="none" baseline="0" dirty="0">
                <a:latin typeface="+mn-lt"/>
                <a:ea typeface="+mn-lt"/>
                <a:cs typeface="+mn-lt"/>
              </a:rPr>
              <a:t>Les employeurs ont l’obligation légale d’accommoder les besoins </a:t>
            </a:r>
            <a:r>
              <a:rPr lang="fr-ca" b="0" i="0" u="sng" baseline="0" dirty="0">
                <a:latin typeface="+mn-lt"/>
                <a:ea typeface="+mn-lt"/>
                <a:cs typeface="+mn-lt"/>
              </a:rPr>
              <a:t>raisonnables</a:t>
            </a:r>
            <a:r>
              <a:rPr lang="fr-ca" b="0" i="0" u="none" baseline="0" dirty="0">
                <a:latin typeface="+mn-lt"/>
                <a:ea typeface="+mn-lt"/>
                <a:cs typeface="+mn-lt"/>
              </a:rPr>
              <a:t> en milieu de travail.</a:t>
            </a:r>
          </a:p>
          <a:p>
            <a:pPr marL="171450" indent="-171450" algn="l" rtl="0">
              <a:buClr>
                <a:schemeClr val="dk1"/>
              </a:buClr>
            </a:pPr>
            <a:r>
              <a:rPr lang="fr-ca" b="0" i="0" u="none" baseline="0" dirty="0">
                <a:latin typeface="+mn-lt"/>
                <a:ea typeface="+mn-lt"/>
                <a:cs typeface="+mn-lt"/>
              </a:rPr>
              <a:t>Une attitude d’adaptation peut encourager les employés à donner le meilleur d’eux-mêmes.</a:t>
            </a:r>
          </a:p>
          <a:p>
            <a:pPr marL="171450" indent="-171450" algn="l" rtl="0">
              <a:buClr>
                <a:schemeClr val="dk1"/>
              </a:buClr>
            </a:pPr>
            <a:r>
              <a:rPr lang="fr-ca" b="0" i="0" u="none" baseline="0" dirty="0">
                <a:latin typeface="+mn-lt"/>
                <a:ea typeface="+mn-lt"/>
                <a:cs typeface="+mn-lt"/>
              </a:rPr>
              <a:t>Savoir qu’une organisation est disposée et outillée pour soutenir les mesures d’adaptation peut aider </a:t>
            </a:r>
            <a:r>
              <a:rPr lang="fr-ca" b="0" i="0" u="sng" baseline="0" dirty="0">
                <a:latin typeface="+mn-lt"/>
                <a:ea typeface="+mn-lt"/>
                <a:cs typeface="+mn-lt"/>
              </a:rPr>
              <a:t>tous</a:t>
            </a:r>
            <a:r>
              <a:rPr lang="fr-ca" b="0" i="0" u="none" baseline="0" dirty="0">
                <a:latin typeface="+mn-lt"/>
                <a:ea typeface="+mn-lt"/>
                <a:cs typeface="+mn-lt"/>
              </a:rPr>
              <a:t> les employés à avoir confiance qu’ils peuvent demander ce dont ils ont besoin pour donner le meilleur d’eux-mêmes. </a:t>
            </a:r>
          </a:p>
          <a:p>
            <a:pPr marL="171450" indent="-171450" algn="l" rtl="0">
              <a:buClr>
                <a:schemeClr val="dk1"/>
              </a:buClr>
            </a:pPr>
            <a:r>
              <a:rPr lang="fr-ca" b="0" i="0" u="none" baseline="0" dirty="0">
                <a:solidFill>
                  <a:schemeClr val="dk1"/>
                </a:solidFill>
                <a:latin typeface="+mn-lt"/>
                <a:ea typeface="+mn-lt"/>
                <a:cs typeface="+mn-lt"/>
              </a:rPr>
              <a:t>Nous avons le devoir de respecter la </a:t>
            </a:r>
            <a:r>
              <a:rPr lang="fr-ca" b="0" i="1" u="none" baseline="0" dirty="0">
                <a:solidFill>
                  <a:schemeClr val="dk1"/>
                </a:solidFill>
                <a:latin typeface="+mn-lt"/>
                <a:ea typeface="+mn-lt"/>
                <a:cs typeface="+mn-lt"/>
              </a:rPr>
              <a:t>Loi canadienne sur les droits de la personne</a:t>
            </a:r>
            <a:r>
              <a:rPr lang="fr-ca" b="0" i="0" u="none" baseline="0" dirty="0">
                <a:solidFill>
                  <a:schemeClr val="dk1"/>
                </a:solidFill>
                <a:latin typeface="+mn-lt"/>
                <a:ea typeface="+mn-lt"/>
                <a:cs typeface="+mn-lt"/>
              </a:rPr>
              <a:t>.</a:t>
            </a:r>
          </a:p>
          <a:p>
            <a:pPr marL="171450" indent="-171450" algn="l" rtl="0">
              <a:buClr>
                <a:schemeClr val="dk1"/>
              </a:buClr>
            </a:pPr>
            <a:r>
              <a:rPr lang="fr-ca" b="0" i="0" u="none" baseline="0" dirty="0">
                <a:solidFill>
                  <a:schemeClr val="dk1"/>
                </a:solidFill>
                <a:latin typeface="+mn-lt"/>
                <a:ea typeface="+mn-lt"/>
                <a:cs typeface="+mn-lt"/>
              </a:rPr>
              <a:t>Les employés ont droit à des mesures d’adaptation pour les handicaps en milieu de travail, jusqu’au point de « contrainte excessive » pour l’employeur. </a:t>
            </a:r>
          </a:p>
          <a:p>
            <a:pPr marL="171450" indent="-171450" algn="l" rtl="0">
              <a:buClr>
                <a:schemeClr val="dk1"/>
              </a:buClr>
            </a:pPr>
            <a:r>
              <a:rPr lang="fr-ca" b="0" i="0" u="none" baseline="0" dirty="0">
                <a:solidFill>
                  <a:schemeClr val="dk1"/>
                </a:solidFill>
                <a:latin typeface="+mn-lt"/>
                <a:ea typeface="+mn-lt"/>
                <a:cs typeface="+mn-lt"/>
              </a:rPr>
              <a:t>La contrainte excessive est le point où le coût pour l’employeur d’accommoder davantage un employé dépasse ce que l’on peut raisonnablement s’attendre à ce qu’il supporte. </a:t>
            </a:r>
          </a:p>
          <a:p>
            <a:pPr marL="171450" indent="-171450" algn="l" rtl="0">
              <a:buClr>
                <a:schemeClr val="dk1"/>
              </a:buClr>
            </a:pPr>
            <a:r>
              <a:rPr lang="fr-ca" b="0" i="0" u="none" baseline="0" dirty="0">
                <a:solidFill>
                  <a:schemeClr val="dk1"/>
                </a:solidFill>
                <a:latin typeface="+mn-lt"/>
                <a:ea typeface="+mn-lt"/>
                <a:cs typeface="+mn-lt"/>
              </a:rPr>
              <a:t>On s’attend à ce que les employeurs assument certains coûts non négligeables pour accommoder un employé. </a:t>
            </a:r>
          </a:p>
          <a:p>
            <a:pPr marL="171450" indent="-171450" algn="l" rtl="0">
              <a:buClr>
                <a:schemeClr val="dk1"/>
              </a:buClr>
            </a:pPr>
            <a:r>
              <a:rPr lang="fr-ca" b="0" i="0" u="none" baseline="0" dirty="0">
                <a:solidFill>
                  <a:schemeClr val="dk1"/>
                </a:solidFill>
                <a:latin typeface="+mn-lt"/>
                <a:ea typeface="+mn-lt"/>
                <a:cs typeface="+mn-lt"/>
              </a:rPr>
              <a:t>Si un employeur doute de son obligation d’accommoder davantage, il devrait consulter un conseiller juridique.</a:t>
            </a:r>
          </a:p>
          <a:p>
            <a:pPr marL="171450" indent="-171450" algn="l" rtl="0">
              <a:buClr>
                <a:schemeClr val="dk1"/>
              </a:buClr>
            </a:pPr>
            <a:r>
              <a:rPr lang="fr-ca" sz="1100" b="0" i="0" u="none" baseline="0" dirty="0">
                <a:solidFill>
                  <a:srgbClr val="FFC000"/>
                </a:solidFill>
                <a:latin typeface="+mn-lt"/>
                <a:ea typeface="+mn-lt"/>
                <a:cs typeface="+mn-lt"/>
                <a:sym typeface="Wingdings" panose="05000000000000000000" pitchFamily="2" charset="2"/>
              </a:rPr>
              <a:t></a:t>
            </a:r>
            <a:r>
              <a:rPr lang="fr-ca" sz="1100" b="0" i="0" u="none" baseline="0" dirty="0">
                <a:solidFill>
                  <a:schemeClr val="lt1"/>
                </a:solidFill>
                <a:latin typeface="+mn-lt"/>
                <a:ea typeface="+mn-lt"/>
                <a:cs typeface="+mn-lt"/>
              </a:rPr>
              <a:t>La politique sur les mesures d’adaptation de [ORGANISATION] </a:t>
            </a:r>
            <a:r>
              <a:rPr lang="fr-ca" b="0" i="0" u="none" baseline="0" dirty="0">
                <a:solidFill>
                  <a:schemeClr val="dk1"/>
                </a:solidFill>
                <a:latin typeface="+mn-lt"/>
                <a:ea typeface="+mn-lt"/>
                <a:cs typeface="+mn-lt"/>
              </a:rPr>
              <a:t>est accessible à tout le personnel par l’intermédiaire de </a:t>
            </a:r>
            <a:r>
              <a:rPr lang="fr-ca" sz="1100" b="0" i="0" u="none" baseline="0" dirty="0">
                <a:solidFill>
                  <a:srgbClr val="FFC000"/>
                </a:solidFill>
                <a:latin typeface="+mn-lt"/>
                <a:ea typeface="+mn-lt"/>
                <a:cs typeface="+mn-lt"/>
                <a:sym typeface="Wingdings" panose="05000000000000000000" pitchFamily="2" charset="2"/>
              </a:rPr>
              <a:t></a:t>
            </a:r>
            <a:r>
              <a:rPr lang="fr-ca" sz="1100" b="0" i="0" u="none" baseline="0" dirty="0">
                <a:solidFill>
                  <a:schemeClr val="lt1"/>
                </a:solidFill>
                <a:latin typeface="+mn-lt"/>
                <a:ea typeface="+mn-lt"/>
                <a:cs typeface="+mn-lt"/>
              </a:rPr>
              <a:t>[EMPLACEMENT DE LA RESSOURCE – SI DISPONIBLE].</a:t>
            </a:r>
            <a:endParaRPr lang="fr-ca" dirty="0">
              <a:solidFill>
                <a:schemeClr val="dk1"/>
              </a:solidFill>
              <a:latin typeface="+mn-lt"/>
            </a:endParaRPr>
          </a:p>
          <a:p>
            <a:pPr marL="0" indent="0" algn="l" rtl="0">
              <a:buClr>
                <a:schemeClr val="dk1"/>
              </a:buClr>
              <a:buNone/>
            </a:pPr>
            <a:endParaRPr lang="fr-ca" dirty="0">
              <a:solidFill>
                <a:schemeClr val="dk1"/>
              </a:solidFill>
              <a:latin typeface="+mn-lt"/>
            </a:endParaRPr>
          </a:p>
          <a:p>
            <a:pPr marL="0" indent="0" algn="l" rtl="0">
              <a:buClr>
                <a:schemeClr val="dk1"/>
              </a:buClr>
              <a:buNone/>
            </a:pPr>
            <a:endParaRPr lang="fr-ca" dirty="0">
              <a:solidFill>
                <a:schemeClr val="dk1"/>
              </a:solidFill>
              <a:latin typeface="+mn-lt"/>
            </a:endParaRPr>
          </a:p>
          <a:p>
            <a:pPr marL="0" indent="0" algn="l" rtl="0">
              <a:buClr>
                <a:schemeClr val="dk1"/>
              </a:buClr>
              <a:buNone/>
            </a:pPr>
            <a:r>
              <a:rPr lang="fr-ca" b="1" i="0" u="none" baseline="0" dirty="0">
                <a:solidFill>
                  <a:schemeClr val="dk1"/>
                </a:solidFill>
                <a:latin typeface="+mn-lt"/>
                <a:ea typeface="+mn-lt"/>
                <a:cs typeface="+mn-lt"/>
              </a:rPr>
              <a:t>RESOURCES</a:t>
            </a:r>
          </a:p>
          <a:p>
            <a:pPr marL="0" indent="0" algn="l" rtl="0">
              <a:buClr>
                <a:schemeClr val="dk1"/>
              </a:buClr>
              <a:buNone/>
            </a:pPr>
            <a:endParaRPr lang="fr-ca" b="1" dirty="0">
              <a:solidFill>
                <a:schemeClr val="dk1"/>
              </a:solidFill>
              <a:latin typeface="+mn-l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r-ca" b="0" i="0" u="none" baseline="0" dirty="0">
                <a:solidFill>
                  <a:schemeClr val="dk1"/>
                </a:solidFill>
                <a:latin typeface="+mn-lt"/>
                <a:ea typeface="+mn-lt"/>
                <a:cs typeface="+mn-lt"/>
              </a:rPr>
              <a:t>Boîte à outils des RH de l’ACSE : </a:t>
            </a:r>
            <a:r>
              <a:rPr lang="fr-ca" b="0" i="0" u="sng" baseline="0" dirty="0">
                <a:solidFill>
                  <a:schemeClr val="hlink"/>
                </a:solidFill>
                <a:latin typeface="+mn-lt"/>
                <a:ea typeface="+mn-lt"/>
                <a:cs typeface="+mn-lt"/>
                <a:hlinkClick r:id="rId3"/>
              </a:rPr>
              <a:t>https://www.supportedemployment.ca/fr/hrtoolkit/accommodations/</a:t>
            </a:r>
            <a:endParaRPr lang="fr-ca" dirty="0">
              <a:solidFill>
                <a:schemeClr val="dk1"/>
              </a:solidFill>
              <a:latin typeface="+mn-lt"/>
            </a:endParaRPr>
          </a:p>
          <a:p>
            <a:pPr marL="0" indent="0" algn="l" rtl="0">
              <a:buClr>
                <a:schemeClr val="dk1"/>
              </a:buClr>
              <a:buNone/>
            </a:pPr>
            <a:endParaRPr lang="fr-ca" b="0" dirty="0">
              <a:solidFill>
                <a:schemeClr val="dk1"/>
              </a:solidFill>
              <a:latin typeface="+mn-lt"/>
            </a:endParaRPr>
          </a:p>
          <a:p>
            <a:pPr marL="0" indent="0" algn="l" rtl="0">
              <a:buClr>
                <a:schemeClr val="dk1"/>
              </a:buClr>
              <a:buNone/>
            </a:pPr>
            <a:r>
              <a:rPr lang="fr-ca" b="0" i="0" u="none" baseline="0" dirty="0">
                <a:solidFill>
                  <a:schemeClr val="dk1"/>
                </a:solidFill>
                <a:latin typeface="+mn-lt"/>
                <a:ea typeface="+mn-lt"/>
                <a:cs typeface="+mn-lt"/>
              </a:rPr>
              <a:t>Trousse d’outils d’Optez pour le talent : Enjeux juridiques : </a:t>
            </a:r>
            <a:r>
              <a:rPr lang="fr-ca" b="0" i="0" u="sng" baseline="0" dirty="0">
                <a:solidFill>
                  <a:schemeClr val="hlink"/>
                </a:solidFill>
                <a:latin typeface="+mn-lt"/>
                <a:ea typeface="+mn-lt"/>
                <a:cs typeface="+mn-lt"/>
                <a:hlinkClick r:id="rId4"/>
              </a:rPr>
              <a:t>https://optezpourletalent.ca/outils/enjeux-juridiques/item/3-4-une-contrainte-excessive</a:t>
            </a:r>
            <a:r>
              <a:rPr lang="fr-ca" b="0" i="0" u="none" baseline="0" dirty="0">
                <a:solidFill>
                  <a:schemeClr val="dk1"/>
                </a:solidFill>
                <a:latin typeface="+mn-lt"/>
                <a:ea typeface="+mn-lt"/>
                <a:cs typeface="+mn-lt"/>
              </a:rPr>
              <a:t> </a:t>
            </a:r>
          </a:p>
          <a:p>
            <a:pPr marL="0" indent="0" algn="l" rtl="0">
              <a:buClr>
                <a:schemeClr val="dk1"/>
              </a:buClr>
              <a:buNone/>
            </a:pPr>
            <a:endParaRPr lang="fr-ca" dirty="0">
              <a:solidFill>
                <a:schemeClr val="dk1"/>
              </a:solidFill>
              <a:latin typeface="+mn-lt"/>
            </a:endParaRPr>
          </a:p>
          <a:p>
            <a:pPr marL="0" indent="0" algn="l" rtl="0">
              <a:buClr>
                <a:schemeClr val="dk1"/>
              </a:buClr>
              <a:buNone/>
            </a:pPr>
            <a:r>
              <a:rPr lang="fr-ca" b="1" i="0" u="none" baseline="0" dirty="0">
                <a:solidFill>
                  <a:schemeClr val="dk1"/>
                </a:solidFill>
                <a:latin typeface="+mn-lt"/>
                <a:ea typeface="+mn-lt"/>
                <a:cs typeface="+mn-lt"/>
              </a:rPr>
              <a:t>NOTES </a:t>
            </a:r>
          </a:p>
          <a:p>
            <a:pPr marL="0" indent="0" algn="l" rtl="0">
              <a:buClr>
                <a:schemeClr val="dk1"/>
              </a:buClr>
              <a:buNone/>
            </a:pPr>
            <a:r>
              <a:rPr lang="fr-ca" b="0" i="0" u="none" baseline="0" dirty="0">
                <a:solidFill>
                  <a:schemeClr val="dk1"/>
                </a:solidFill>
                <a:latin typeface="+mn-lt"/>
                <a:ea typeface="+mn-lt"/>
                <a:cs typeface="+mn-lt"/>
              </a:rPr>
              <a:t>La </a:t>
            </a:r>
            <a:r>
              <a:rPr lang="fr-ca" b="0" i="1" u="none" baseline="0" dirty="0">
                <a:solidFill>
                  <a:schemeClr val="dk1"/>
                </a:solidFill>
                <a:latin typeface="+mn-lt"/>
                <a:ea typeface="+mn-lt"/>
                <a:cs typeface="+mn-lt"/>
              </a:rPr>
              <a:t>Loi canadienne sur les droits de la personne </a:t>
            </a:r>
            <a:r>
              <a:rPr lang="fr-ca" b="0" i="0" u="none" baseline="0" dirty="0">
                <a:solidFill>
                  <a:schemeClr val="dk1"/>
                </a:solidFill>
                <a:latin typeface="+mn-lt"/>
                <a:ea typeface="+mn-lt"/>
                <a:cs typeface="+mn-lt"/>
              </a:rPr>
              <a:t>reconnaît généralement que les employés ont droit à des mesures d’adaptation pour les handicaps en milieu de travail, jusqu’au point de « contrainte excessive » pour l’employeur. Une contrainte excessive est le point où les tribunaux détermineront que le coût pour l’employeur d’accommoder davantage un employé dépasse ce que l’on peut raisonnablement s’attendre à ce qu’il supporte. On s’attend à ce que les employeurs assument certains coûts non négligeables pour accommoder un employé. Les facteurs que les tribunaux utilisent pour déterminer si une mesure d’adaptation constitue une « contrainte excessive » incluent la taille de l’employeur (les grands employeurs ayant une plus grande capacité d’adaptation), ses moyens financiers (des ressources plus importantes permettent une plus grande capacité d’adaptation), les risques pour la santé et la sécurité des autres employés ou parties prenantes, ainsi que l’impact sur les droits des autres employés. Si un employeur doute de son obligation d’accommoder davantage, il devrait consulter un conseiller juridique.</a:t>
            </a:r>
            <a:endParaRPr lang="fr-ca" dirty="0">
              <a:latin typeface="+mn-lt"/>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32eac53c4fa_0_18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32eac53c4fa_0_18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Clr>
                <a:schemeClr val="dk1"/>
              </a:buClr>
              <a:buNone/>
            </a:pPr>
            <a:r>
              <a:rPr lang="fr-ca" b="1" i="0" u="none" baseline="0"/>
              <a:t>Notes complètes de l’animateur :</a:t>
            </a:r>
          </a:p>
          <a:p>
            <a:pPr marL="0" indent="0" algn="l" rtl="0">
              <a:buClr>
                <a:schemeClr val="dk1"/>
              </a:buClr>
              <a:buNone/>
            </a:pPr>
            <a:r>
              <a:rPr lang="fr-ca" b="0" i="0" u="none" baseline="0"/>
              <a:t>Les mesures d’adaptation peuvent être demandées à tout moment du processus d’emploi, que ce soit avant l’envoi d’une candidature, tout au long du processus d’embauche et d’inclusion, ou même une fois la personne déjà en poste. Ce n’est pas nécessairement « une mesure unique et définitive ».</a:t>
            </a:r>
          </a:p>
          <a:p>
            <a:pPr marL="0" indent="0" algn="l" rtl="0">
              <a:buClr>
                <a:schemeClr val="dk1"/>
              </a:buClr>
              <a:buNone/>
            </a:pPr>
            <a:endParaRPr lang="fr-ca" dirty="0"/>
          </a:p>
          <a:p>
            <a:pPr marL="0" indent="0" algn="l" rtl="0">
              <a:buClr>
                <a:schemeClr val="dk1"/>
              </a:buClr>
              <a:buNone/>
            </a:pPr>
            <a:r>
              <a:rPr lang="fr-ca" b="0" i="0" u="none" baseline="0"/>
              <a:t>Rappelez-vous que notre devoir est de fournir des mesures d’adaptation raisonnables afin de permettre à une personne d’accomplir son travail de manière équitable, sécuritaire et appropriée. Les mesures d’adaptation peuvent évoluer au fil du temps, et nous devons être ouverts à explorer comment elles pourraient se présenter et si elles peuvent être planifiées. </a:t>
            </a:r>
          </a:p>
          <a:p>
            <a:pPr marL="0" indent="0" algn="l" rtl="0">
              <a:buClr>
                <a:schemeClr val="dk1"/>
              </a:buClr>
              <a:buNone/>
            </a:pPr>
            <a:endParaRPr lang="fr-ca" dirty="0"/>
          </a:p>
          <a:p>
            <a:pPr marL="0" indent="0" algn="l" rtl="0">
              <a:buClr>
                <a:schemeClr val="dk1"/>
              </a:buClr>
              <a:buNone/>
            </a:pPr>
            <a:r>
              <a:rPr lang="fr-ca" b="0" i="0" u="none" baseline="0"/>
              <a:t>Les demandeurs d’emploi ou les employés peuvent choisir de divulguer leur handicap à tout moment, ou de ne pas le faire du tout. Si un employé ou un demandeur d’emploi divulgue un handicap dans le but de demander une mesure d’adaptation, les gestionnaires devraient concentrer leur réponse sur les tâches que la personne devra ou souhaitera effectuer différemment et sur les mesures d’adaptation qui peuvent l’aider à accomplir ces tâches. Les divulgations et les mesures d’adaptation du demandeur d’emploi ou de l’employé devraient être partagées selon le principe du « besoin de savoir », par exemple lorsque des collègues de travail se portent volontaires pour faire partie du plan d’évacuation personnalisé d’un employé.</a:t>
            </a:r>
          </a:p>
          <a:p>
            <a:pPr marL="0" indent="0" algn="l" rtl="0">
              <a:buClr>
                <a:schemeClr val="dk1"/>
              </a:buClr>
              <a:buNone/>
            </a:pPr>
            <a:endParaRPr lang="fr-ca" dirty="0"/>
          </a:p>
          <a:p>
            <a:pPr marL="0" indent="0" algn="l" rtl="0">
              <a:buClr>
                <a:schemeClr val="dk1"/>
              </a:buClr>
              <a:buNone/>
            </a:pPr>
            <a:endParaRPr lang="fr-ca" dirty="0"/>
          </a:p>
          <a:p>
            <a:pPr marL="0" indent="0" algn="l" rtl="0">
              <a:buClr>
                <a:schemeClr val="dk1"/>
              </a:buClr>
              <a:buNone/>
            </a:pPr>
            <a:r>
              <a:rPr lang="fr-ca" b="1" i="0" u="none" baseline="0"/>
              <a:t>Notes du conférencier sous forme de points :</a:t>
            </a:r>
          </a:p>
          <a:p>
            <a:pPr marL="171450" indent="-171450" algn="l" rtl="0">
              <a:buClr>
                <a:schemeClr val="dk1"/>
              </a:buClr>
            </a:pPr>
            <a:r>
              <a:rPr lang="fr-ca" b="0" i="0" u="none" baseline="0"/>
              <a:t>Les mesures d’adaptation peuvent être demandées à tout moment du processus d’emploi.</a:t>
            </a:r>
          </a:p>
          <a:p>
            <a:pPr marL="171450" indent="-171450" algn="l" rtl="0">
              <a:buClr>
                <a:schemeClr val="dk1"/>
              </a:buClr>
            </a:pPr>
            <a:r>
              <a:rPr lang="fr-ca" b="0" i="0" u="none" baseline="0"/>
              <a:t>Notre devoir est de fournir des mesures d’adaptation raisonnables afin de permettre à une personne d’accomplir son travail de manière équitable, sécuritaire et appropriée. </a:t>
            </a:r>
          </a:p>
          <a:p>
            <a:pPr marL="171450" indent="-171450" algn="l" rtl="0">
              <a:buClr>
                <a:schemeClr val="dk1"/>
              </a:buClr>
            </a:pPr>
            <a:r>
              <a:rPr lang="fr-ca" b="0" i="0" u="none" baseline="0"/>
              <a:t>Les mesures d’adaptation peuvent évoluer au fil du temps.</a:t>
            </a:r>
          </a:p>
          <a:p>
            <a:pPr marL="171450" indent="-171450" algn="l" rtl="0">
              <a:buClr>
                <a:schemeClr val="dk1"/>
              </a:buClr>
            </a:pPr>
            <a:r>
              <a:rPr lang="fr-ca" b="0" i="0" u="none" baseline="0"/>
              <a:t>Les demandeurs d’emploi ou les employés peuvent choisir de divulguer leur handicap à tout moment, ou de ne pas le faire du tout. </a:t>
            </a:r>
          </a:p>
          <a:p>
            <a:pPr marL="171450" indent="-171450" algn="l" rtl="0">
              <a:buClr>
                <a:schemeClr val="dk1"/>
              </a:buClr>
            </a:pPr>
            <a:r>
              <a:rPr lang="fr-ca" b="0" i="0" u="none" baseline="0"/>
              <a:t>Si un employé ou un demandeur d’emploi divulgue un handicap dans le but de demander une mesure d’adaptation, les gestionnaires devraient concentrer leur réponse sur les tâches que la personne devra ou souhaitera effectuer différemment et sur les mesures d’adaptation qui peuvent l’aider à accomplir ces tâches. </a:t>
            </a:r>
          </a:p>
          <a:p>
            <a:pPr marL="171450" indent="-171450" algn="l" rtl="0">
              <a:buClr>
                <a:schemeClr val="dk1"/>
              </a:buClr>
            </a:pPr>
            <a:r>
              <a:rPr lang="fr-ca" b="0" i="0" u="none" baseline="0"/>
              <a:t>Les divulgations et les mesures d’adaptation du demandeur d’emploi ou de l’employé devraient être partagées selon le principe du « besoin de savoir ».</a:t>
            </a:r>
          </a:p>
          <a:p>
            <a:pPr marL="0" indent="0" algn="l" rtl="0">
              <a:buClr>
                <a:schemeClr val="dk1"/>
              </a:buClr>
              <a:buNone/>
            </a:pPr>
            <a:endParaRPr lang="fr-ca" dirty="0"/>
          </a:p>
          <a:p>
            <a:pPr marL="0" indent="0" algn="l" rtl="0">
              <a:buClr>
                <a:schemeClr val="dk1"/>
              </a:buClr>
              <a:buNone/>
            </a:pPr>
            <a:endParaRPr lang="fr-ca" dirty="0"/>
          </a:p>
          <a:p>
            <a:pPr marL="0" indent="0" algn="l" rtl="0">
              <a:buClr>
                <a:schemeClr val="dk1"/>
              </a:buClr>
              <a:buNone/>
            </a:pPr>
            <a:r>
              <a:rPr lang="fr-ca" b="1" i="0" u="none" baseline="0"/>
              <a:t>RESOURCES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r-ca" b="0" i="0" u="none" baseline="0"/>
              <a:t>Boîte à outils des RH de l’ACSE : </a:t>
            </a:r>
            <a:r>
              <a:rPr lang="fr-ca" b="0" i="0" u="sng" baseline="0">
                <a:solidFill>
                  <a:schemeClr val="hlink"/>
                </a:solidFill>
                <a:hlinkClick r:id="rId3"/>
              </a:rPr>
              <a:t>https://www.supportedemployment.ca/fr/hrtoolkit/accommodations/</a:t>
            </a:r>
            <a:endParaRPr lang="fr-ca"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fr-ca" b="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r-ca" b="0" i="0" u="none" baseline="0"/>
              <a:t>Loi sur l’accessibilité pour les personnes handicapées de l’Ontario (LAPHO) : </a:t>
            </a:r>
            <a:r>
              <a:rPr lang="fr-ca" b="0" i="0" u="sng" baseline="0">
                <a:solidFill>
                  <a:schemeClr val="hlink"/>
                </a:solidFill>
                <a:hlinkClick r:id="rId4"/>
              </a:rPr>
              <a:t>https://aoda.ca/disclosure-of-disability-in-the-workplace/</a:t>
            </a:r>
            <a:r>
              <a:rPr lang="fr-ca" b="0" i="0" u="none" baseline="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b="1" i="0" u="none" baseline="0" dirty="0">
                <a:solidFill>
                  <a:srgbClr val="444746"/>
                </a:solidFill>
                <a:latin typeface="Roboto"/>
                <a:ea typeface="Roboto"/>
                <a:cs typeface="Roboto"/>
                <a:sym typeface="Roboto"/>
              </a:rPr>
              <a:t>Notes complètes de l’animateur :</a:t>
            </a:r>
            <a:endParaRPr dirty="0">
              <a:solidFill>
                <a:schemeClr val="dk1"/>
              </a:solidFill>
            </a:endParaRPr>
          </a:p>
          <a:p>
            <a:pPr marL="0" lvl="0" indent="0" algn="l" rtl="0">
              <a:spcBef>
                <a:spcPts val="0"/>
              </a:spcBef>
              <a:spcAft>
                <a:spcPts val="0"/>
              </a:spcAft>
              <a:buClr>
                <a:schemeClr val="dk1"/>
              </a:buClr>
              <a:buSzPts val="1100"/>
              <a:buFont typeface="Arial"/>
              <a:buNone/>
            </a:pPr>
            <a:r>
              <a:rPr lang="fr-ca" b="0" i="0" u="none" baseline="0" dirty="0">
                <a:solidFill>
                  <a:schemeClr val="dk1"/>
                </a:solidFill>
              </a:rPr>
              <a:t>L’objectif d’aujourd’hui est de réfléchir à la manière dont nous pouvons relier deux groupes dont les besoins se chevauchent :</a:t>
            </a:r>
            <a:endParaRPr dirty="0">
              <a:solidFill>
                <a:schemeClr val="dk1"/>
              </a:solidFill>
            </a:endParaRPr>
          </a:p>
          <a:p>
            <a:pPr marL="0" lvl="0" indent="0" algn="l" rtl="0">
              <a:spcBef>
                <a:spcPts val="0"/>
              </a:spcBef>
              <a:spcAft>
                <a:spcPts val="0"/>
              </a:spcAft>
              <a:buClr>
                <a:schemeClr val="dk1"/>
              </a:buClr>
              <a:buSzPts val="1100"/>
              <a:buFont typeface="Arial"/>
              <a:buNone/>
            </a:pPr>
            <a:r>
              <a:rPr lang="fr-ca" b="0" i="0" u="none" baseline="0" dirty="0">
                <a:solidFill>
                  <a:schemeClr val="dk1"/>
                </a:solidFill>
              </a:rPr>
              <a:t>le secteur de la santé, qui connaît une pénurie de ressources humaines,</a:t>
            </a:r>
            <a:endParaRPr dirty="0">
              <a:solidFill>
                <a:schemeClr val="dk1"/>
              </a:solidFill>
            </a:endParaRPr>
          </a:p>
          <a:p>
            <a:pPr marL="0" lvl="0" indent="0" algn="l" rtl="0">
              <a:spcBef>
                <a:spcPts val="0"/>
              </a:spcBef>
              <a:spcAft>
                <a:spcPts val="0"/>
              </a:spcAft>
              <a:buClr>
                <a:schemeClr val="dk1"/>
              </a:buClr>
              <a:buSzPts val="1100"/>
              <a:buFont typeface="Arial"/>
              <a:buNone/>
            </a:pPr>
            <a:r>
              <a:rPr lang="fr-ca" b="0" i="0" u="none" baseline="0" dirty="0">
                <a:solidFill>
                  <a:schemeClr val="dk1"/>
                </a:solidFill>
              </a:rPr>
              <a:t>et les travailleurs en situation de handicap, qui sont confrontés à de nombreux obstacles à l’accès à l’emploi.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fr-ca" b="0" i="0" u="none" baseline="0" dirty="0">
                <a:solidFill>
                  <a:schemeClr val="dk1"/>
                </a:solidFill>
              </a:rPr>
              <a:t>Au cours de la séance d’aujourd’hui, nous parlerons de la nécessité de faire de l’environnement de l’emploi dans le secteur de la santé en Ontario un milieu accessible et accueillant pour les personnes présentant divers types de handicaps. </a:t>
            </a:r>
            <a:endParaRPr dirty="0">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2eac53c4fa_0_19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32eac53c4fa_0_19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Clr>
                <a:schemeClr val="dk1"/>
              </a:buClr>
              <a:buNone/>
            </a:pPr>
            <a:r>
              <a:rPr lang="fr-ca" b="1" i="0" u="none" baseline="0" dirty="0"/>
              <a:t>Notes complètes de l’animateur : </a:t>
            </a:r>
          </a:p>
          <a:p>
            <a:pPr marL="0" indent="0" algn="l" rtl="0">
              <a:buClr>
                <a:schemeClr val="dk1"/>
              </a:buClr>
              <a:buNone/>
            </a:pPr>
            <a:r>
              <a:rPr lang="fr-ca" b="0" i="0" u="none" baseline="0" dirty="0"/>
              <a:t>La bonne nouvelle, c’est que vous n’avez pas à créer les mesures d’adaptation de toutes pièces. Vous avez probablement </a:t>
            </a:r>
            <a:r>
              <a:rPr lang="fr-ca" b="0" i="1" u="none" baseline="0" dirty="0"/>
              <a:t>déjà </a:t>
            </a:r>
            <a:r>
              <a:rPr lang="fr-ca" b="0" i="0" u="none" baseline="0" dirty="0"/>
              <a:t>de nombreuses mesures d’adaptation intégrées à vos procédures d’embauche, de retour au travail ou de santé et sécurité au travail. </a:t>
            </a:r>
          </a:p>
          <a:p>
            <a:pPr marL="0" indent="0" algn="l" rtl="0">
              <a:buClr>
                <a:schemeClr val="dk1"/>
              </a:buClr>
              <a:buNone/>
            </a:pPr>
            <a:endParaRPr lang="fr-ca" dirty="0"/>
          </a:p>
          <a:p>
            <a:pPr marL="0" indent="0" algn="l" rtl="0">
              <a:buClr>
                <a:schemeClr val="dk1"/>
              </a:buClr>
              <a:buNone/>
            </a:pPr>
            <a:r>
              <a:rPr lang="fr-ca" b="0" i="0" u="none" baseline="0" dirty="0"/>
              <a:t>Le Conseil canadien de la réadaptation et du travail (CCRT) a défini cinq approches en matière de mesures d’adaptation. </a:t>
            </a:r>
          </a:p>
          <a:p>
            <a:pPr marL="0" indent="0" algn="l" rtl="0">
              <a:buClr>
                <a:schemeClr val="dk1"/>
              </a:buClr>
              <a:buNone/>
            </a:pPr>
            <a:endParaRPr lang="fr-ca" dirty="0"/>
          </a:p>
          <a:p>
            <a:pPr marL="0" indent="0" algn="l" rtl="0">
              <a:buClr>
                <a:schemeClr val="dk1"/>
              </a:buClr>
              <a:buNone/>
            </a:pPr>
            <a:r>
              <a:rPr lang="fr-ca" b="0" i="0" u="none" baseline="0" dirty="0"/>
              <a:t>La première est la normalisation : </a:t>
            </a:r>
            <a:r>
              <a:rPr lang="fr-ca" sz="1100" b="0" i="0" u="none" baseline="0" dirty="0">
                <a:solidFill>
                  <a:srgbClr val="4C4C4E"/>
                </a:solidFill>
              </a:rPr>
              <a:t>Un processus simple, clair et efficace. À titre de meilleure pratique, un employeur et un employé en situation de handicap devraient collaborer pour déterminer et mettre en place les mesures d’adaptation appropriées.</a:t>
            </a:r>
          </a:p>
          <a:p>
            <a:pPr marL="0" indent="0" algn="l" rtl="0">
              <a:buClr>
                <a:schemeClr val="dk1"/>
              </a:buClr>
              <a:buNone/>
            </a:pPr>
            <a:endParaRPr lang="fr-ca" sz="1100" dirty="0">
              <a:solidFill>
                <a:srgbClr val="4C4C4E"/>
              </a:solidFill>
            </a:endParaRPr>
          </a:p>
          <a:p>
            <a:pPr marL="0" indent="0" algn="l" rtl="0">
              <a:buClr>
                <a:schemeClr val="dk1"/>
              </a:buClr>
              <a:buNone/>
            </a:pPr>
            <a:r>
              <a:rPr lang="fr-ca" sz="1100" b="0" i="0" u="none" baseline="0" dirty="0">
                <a:solidFill>
                  <a:srgbClr val="4C4C4E"/>
                </a:solidFill>
              </a:rPr>
              <a:t>Démédicalisation : Pas d’exigence de « preuve » médicale d’un handicap. Une compréhension du handicap à travers un modèle social du handicap, où les barrières sociales sont ce qui cause l’expérience du handicap.</a:t>
            </a:r>
          </a:p>
          <a:p>
            <a:pPr marL="0" indent="0" algn="l" rtl="0">
              <a:buClr>
                <a:schemeClr val="dk1"/>
              </a:buClr>
              <a:buNone/>
            </a:pPr>
            <a:endParaRPr lang="fr-ca" sz="1100" dirty="0">
              <a:solidFill>
                <a:srgbClr val="4C4C4E"/>
              </a:solidFill>
            </a:endParaRPr>
          </a:p>
          <a:p>
            <a:pPr marL="0" indent="0" algn="l" rtl="0">
              <a:buClr>
                <a:schemeClr val="dk1"/>
              </a:buClr>
              <a:buNone/>
            </a:pPr>
            <a:r>
              <a:rPr lang="fr-ca" sz="1100" b="0" i="0" u="none" baseline="0" dirty="0">
                <a:solidFill>
                  <a:srgbClr val="4C4C4E"/>
                </a:solidFill>
              </a:rPr>
              <a:t>Individualisation : Chaque employé en situation de handicap, même avec le même handicap, peut avoir des besoins différents. Chaque mesure d’adaptation nécessite une approche flexible et individualisée.</a:t>
            </a:r>
          </a:p>
          <a:p>
            <a:pPr marL="0" indent="0" algn="l" rtl="0">
              <a:buClr>
                <a:schemeClr val="dk1"/>
              </a:buClr>
              <a:buNone/>
            </a:pPr>
            <a:endParaRPr lang="fr-ca" sz="1100" dirty="0">
              <a:solidFill>
                <a:srgbClr val="4C4C4E"/>
              </a:solidFill>
            </a:endParaRPr>
          </a:p>
          <a:p>
            <a:pPr marL="0" indent="0" algn="l" rtl="0">
              <a:buClr>
                <a:schemeClr val="dk1"/>
              </a:buClr>
              <a:buNone/>
            </a:pPr>
            <a:r>
              <a:rPr lang="fr-ca" sz="1100" b="0" i="0" u="none" baseline="0" dirty="0">
                <a:solidFill>
                  <a:srgbClr val="4C4C4E"/>
                </a:solidFill>
              </a:rPr>
              <a:t>Proactivité : L’organisation a pris des mesures pour s’assurer que chacun, quels que soient son parcours, sa langue, son handicap ou ses besoins personnels, puisse se sentir à l’aise dans l’espace de travail et s’engager de manière productive dans les services.</a:t>
            </a:r>
          </a:p>
          <a:p>
            <a:pPr marL="0" indent="0" algn="l" rtl="0">
              <a:buClr>
                <a:schemeClr val="dk1"/>
              </a:buClr>
              <a:buNone/>
            </a:pPr>
            <a:endParaRPr lang="fr-ca" sz="1100" dirty="0">
              <a:solidFill>
                <a:srgbClr val="4C4C4E"/>
              </a:solidFill>
            </a:endParaRPr>
          </a:p>
          <a:p>
            <a:pPr marL="0" indent="0" algn="l" rtl="0">
              <a:buClr>
                <a:schemeClr val="dk1"/>
              </a:buClr>
              <a:buNone/>
            </a:pPr>
            <a:r>
              <a:rPr lang="fr-ca" sz="1100" b="0" i="0" u="none" baseline="0" dirty="0">
                <a:solidFill>
                  <a:srgbClr val="4C4C4E"/>
                </a:solidFill>
              </a:rPr>
              <a:t>Réactivité : Avec toutes les autres approches du processus d’adaptation, la pratique répond aux besoins le plus rapidement possible. </a:t>
            </a:r>
          </a:p>
          <a:p>
            <a:pPr marL="0" indent="0" algn="l" rtl="0">
              <a:buClr>
                <a:schemeClr val="dk1"/>
              </a:buClr>
              <a:buNone/>
            </a:pPr>
            <a:endParaRPr lang="fr-ca" sz="1100" dirty="0">
              <a:solidFill>
                <a:srgbClr val="4C4C4E"/>
              </a:solidFill>
            </a:endParaRPr>
          </a:p>
          <a:p>
            <a:pPr marL="0" indent="0" algn="l" rtl="0">
              <a:buClr>
                <a:schemeClr val="dk1"/>
              </a:buClr>
              <a:buNone/>
            </a:pPr>
            <a:r>
              <a:rPr lang="fr-ca" sz="1100" b="0" i="0" u="none" baseline="0" dirty="0">
                <a:solidFill>
                  <a:srgbClr val="4C4C4E"/>
                </a:solidFill>
              </a:rPr>
              <a:t>Ces principes peuvent être intégrés au niveau organisationnel ou de l’équipe pour aider à mettre en place des mesures d’adaptation, grandes ou petites. </a:t>
            </a:r>
          </a:p>
          <a:p>
            <a:pPr marL="0" indent="0" algn="l" rtl="0">
              <a:buClr>
                <a:schemeClr val="dk1"/>
              </a:buClr>
              <a:buNone/>
            </a:pPr>
            <a:endParaRPr lang="fr-ca" sz="1100" dirty="0">
              <a:solidFill>
                <a:srgbClr val="4C4C4E"/>
              </a:solidFill>
            </a:endParaRPr>
          </a:p>
          <a:p>
            <a:pPr marL="0" indent="0" algn="l" rtl="0">
              <a:buClr>
                <a:schemeClr val="dk1"/>
              </a:buClr>
              <a:buNone/>
            </a:pPr>
            <a:endParaRPr lang="fr-ca" sz="1100" b="1" dirty="0"/>
          </a:p>
          <a:p>
            <a:pPr marL="0" indent="0" algn="l" rtl="0">
              <a:buClr>
                <a:schemeClr val="dk1"/>
              </a:buClr>
              <a:buNone/>
            </a:pPr>
            <a:r>
              <a:rPr lang="fr-ca" sz="1100" b="1" i="0" u="none" baseline="0" dirty="0"/>
              <a:t>Notes du conférencier sous forme de points : </a:t>
            </a:r>
          </a:p>
          <a:p>
            <a:pPr marL="285750" indent="-285750" algn="l" rtl="0">
              <a:buClr>
                <a:schemeClr val="dk1"/>
              </a:buClr>
            </a:pPr>
            <a:r>
              <a:rPr lang="fr-ca" sz="1100" b="0" i="0" u="none" baseline="0" dirty="0"/>
              <a:t>Vous avez probablement </a:t>
            </a:r>
            <a:r>
              <a:rPr lang="fr-ca" sz="1100" b="0" i="1" u="none" baseline="0" dirty="0"/>
              <a:t>déjà </a:t>
            </a:r>
            <a:r>
              <a:rPr lang="fr-ca" sz="1100" b="0" i="0" u="none" baseline="0" dirty="0"/>
              <a:t>de nombreuses mesures d’adaptation intégrées à vos procédures d’embauche, de retour au travail ou de santé et sécurité au travail. </a:t>
            </a:r>
          </a:p>
          <a:p>
            <a:pPr marL="285750" indent="-285750" algn="l" rtl="0">
              <a:buClr>
                <a:schemeClr val="dk1"/>
              </a:buClr>
            </a:pPr>
            <a:r>
              <a:rPr lang="fr-ca" sz="1100" b="0" i="0" u="none" baseline="0" dirty="0"/>
              <a:t>Le Conseil canadien de la réadaptation et du travail (CCRT) a défini cinq approches en matière de mesures d’adaptation. </a:t>
            </a:r>
          </a:p>
          <a:p>
            <a:pPr marL="285750" indent="-285750" algn="l" rtl="0">
              <a:buClr>
                <a:schemeClr val="dk1"/>
              </a:buClr>
            </a:pPr>
            <a:r>
              <a:rPr lang="fr-ca" sz="1100" b="0" i="0" u="none" baseline="0" dirty="0"/>
              <a:t>Normalisation : </a:t>
            </a:r>
            <a:r>
              <a:rPr lang="fr-ca" sz="1100" b="0" i="0" u="none" baseline="0" dirty="0">
                <a:solidFill>
                  <a:srgbClr val="4C4C4E"/>
                </a:solidFill>
              </a:rPr>
              <a:t>Un processus simple, clair et efficace. À titre de meilleure pratique, un employeur et un employé en situation de handicap devraient collaborer pour déterminer et mettre en place les mesures d’adaptation appropriées.</a:t>
            </a:r>
          </a:p>
          <a:p>
            <a:pPr marL="285750" indent="-285750" algn="l" rtl="0">
              <a:buClr>
                <a:schemeClr val="dk1"/>
              </a:buClr>
            </a:pPr>
            <a:r>
              <a:rPr lang="fr-ca" sz="1100" b="0" i="0" u="none" baseline="0" dirty="0">
                <a:solidFill>
                  <a:srgbClr val="4C4C4E"/>
                </a:solidFill>
              </a:rPr>
              <a:t>Démédicalisation : Pas d’exigence de « preuve » médicale d’un handicap. Une compréhension du handicap à travers un modèle social du handicap, où les barrières sociales sont ce qui cause l’expérience du handicap.</a:t>
            </a:r>
          </a:p>
          <a:p>
            <a:pPr marL="285750" indent="-285750" algn="l" rtl="0">
              <a:buClr>
                <a:schemeClr val="dk1"/>
              </a:buClr>
            </a:pPr>
            <a:r>
              <a:rPr lang="fr-ca" sz="1100" b="0" i="0" u="none" baseline="0" dirty="0">
                <a:solidFill>
                  <a:srgbClr val="4C4C4E"/>
                </a:solidFill>
              </a:rPr>
              <a:t>Individualisation : Chaque employé en situation de handicap, même avec le même handicap, peut avoir des besoins différents. Chaque mesure d’adaptation nécessite une approche flexible et individualisée.</a:t>
            </a:r>
          </a:p>
          <a:p>
            <a:pPr marL="285750" indent="-285750" algn="l" rtl="0">
              <a:buClr>
                <a:schemeClr val="dk1"/>
              </a:buClr>
            </a:pPr>
            <a:r>
              <a:rPr lang="fr-ca" sz="1100" b="0" i="0" u="none" baseline="0" dirty="0">
                <a:solidFill>
                  <a:srgbClr val="4C4C4E"/>
                </a:solidFill>
              </a:rPr>
              <a:t>Proactivité : L’organisation a pris des mesures pour s’assurer que chacun, quels que soient son parcours, sa langue, son handicap ou ses besoins personnels, puisse se sentir à l’aise dans l’espace de travail et s’engager de manière productive dans les services.</a:t>
            </a:r>
          </a:p>
          <a:p>
            <a:pPr marL="285750" indent="-285750" algn="l" rtl="0">
              <a:buClr>
                <a:schemeClr val="dk1"/>
              </a:buClr>
            </a:pPr>
            <a:r>
              <a:rPr lang="fr-ca" sz="1100" b="0" i="0" u="none" baseline="0" dirty="0">
                <a:solidFill>
                  <a:srgbClr val="4C4C4E"/>
                </a:solidFill>
              </a:rPr>
              <a:t>Réactivité : Avec toutes les autres approches du processus d’adaptation, la pratique répond aux besoins le plus rapidement possible. </a:t>
            </a:r>
          </a:p>
          <a:p>
            <a:pPr marL="285750" indent="-285750" algn="l" rtl="0">
              <a:buClr>
                <a:schemeClr val="dk1"/>
              </a:buClr>
            </a:pPr>
            <a:r>
              <a:rPr lang="fr-ca" sz="1100" b="0" i="0" u="none" baseline="0" dirty="0">
                <a:solidFill>
                  <a:srgbClr val="4C4C4E"/>
                </a:solidFill>
              </a:rPr>
              <a:t>Ces principes peuvent être intégrés au niveau organisationnel ou de l’équipe pour aider à mettre en place toutes les mesures d’adaptation. </a:t>
            </a:r>
          </a:p>
          <a:p>
            <a:pPr marL="285750" indent="-285750" algn="l" rtl="0">
              <a:buClr>
                <a:schemeClr val="dk1"/>
              </a:buClr>
            </a:pPr>
            <a:endParaRPr lang="fr-ca" sz="1100" dirty="0">
              <a:solidFill>
                <a:srgbClr val="4C4C4E"/>
              </a:solidFill>
            </a:endParaRPr>
          </a:p>
          <a:p>
            <a:pPr marL="0" indent="0" algn="l" rtl="0">
              <a:buClr>
                <a:schemeClr val="dk1"/>
              </a:buClr>
              <a:buNone/>
            </a:pPr>
            <a:endParaRPr lang="fr-ca" sz="1100" dirty="0">
              <a:solidFill>
                <a:srgbClr val="4C4C4E"/>
              </a:solidFill>
            </a:endParaRPr>
          </a:p>
          <a:p>
            <a:pPr marL="0" indent="0" algn="l" rtl="0">
              <a:buClr>
                <a:schemeClr val="dk1"/>
              </a:buClr>
              <a:buNone/>
            </a:pPr>
            <a:r>
              <a:rPr lang="fr-ca" sz="1100" b="1" i="0" u="none" baseline="0" dirty="0">
                <a:solidFill>
                  <a:srgbClr val="4C4C4E"/>
                </a:solidFill>
              </a:rPr>
              <a:t>RESOURCES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r-ca" sz="1100" b="0" i="0" u="none" baseline="0" dirty="0">
                <a:solidFill>
                  <a:srgbClr val="4C4C4E"/>
                </a:solidFill>
              </a:rPr>
              <a:t>Conseil canadien de la réadaptation et du travail : </a:t>
            </a:r>
            <a:r>
              <a:rPr lang="fr-ca" sz="1100" b="0" i="0" u="sng" baseline="0" dirty="0">
                <a:solidFill>
                  <a:schemeClr val="hlink"/>
                </a:solidFill>
                <a:hlinkClick r:id="rId3"/>
              </a:rPr>
              <a:t>https://toolkit.ccrw.org/accommodations/</a:t>
            </a:r>
            <a:r>
              <a:rPr lang="fr-ca" sz="1100" b="0" i="0" u="none" baseline="0" dirty="0">
                <a:solidFill>
                  <a:srgbClr val="000000"/>
                </a:solidFill>
              </a:rPr>
              <a:t>  </a:t>
            </a:r>
            <a:endParaRPr lang="fr-ca" sz="600" dirty="0"/>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2" name="Google Shape;882;p65: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indent="0" algn="l" rtl="0">
              <a:buClr>
                <a:schemeClr val="dk1"/>
              </a:buClr>
              <a:buNone/>
            </a:pPr>
            <a:r>
              <a:rPr lang="fr-ca" sz="1300" b="0" i="0" u="none" baseline="0" dirty="0">
                <a:solidFill>
                  <a:srgbClr val="4C4C4E"/>
                </a:solidFill>
              </a:rPr>
              <a:t>Demandez au groupe de discuter des différentes mesures d’adaptation qu’ils ont observées au sein de leurs équipes et organisations. </a:t>
            </a:r>
          </a:p>
          <a:p>
            <a:pPr marL="0" indent="0" algn="l" rtl="0">
              <a:buClr>
                <a:schemeClr val="dk1"/>
              </a:buClr>
              <a:buNone/>
            </a:pPr>
            <a:endParaRPr lang="fr-ca" sz="1300" dirty="0">
              <a:solidFill>
                <a:srgbClr val="4C4C4E"/>
              </a:solidFill>
            </a:endParaRPr>
          </a:p>
          <a:p>
            <a:pPr marL="0" indent="0" algn="l" rtl="0">
              <a:buClr>
                <a:schemeClr val="dk1"/>
              </a:buClr>
              <a:buNone/>
            </a:pPr>
            <a:r>
              <a:rPr lang="fr-ca" sz="1300" b="1" i="0" u="none" baseline="0" dirty="0">
                <a:solidFill>
                  <a:srgbClr val="4C4C4E"/>
                </a:solidFill>
              </a:rPr>
              <a:t>Les points de discussion peuvent inclure :</a:t>
            </a:r>
          </a:p>
          <a:p>
            <a:pPr marL="0" indent="0" algn="l" rtl="0">
              <a:buClr>
                <a:schemeClr val="dk1"/>
              </a:buClr>
              <a:buNone/>
            </a:pPr>
            <a:r>
              <a:rPr lang="fr-ca" sz="1300" b="0" i="0" u="none" baseline="0" dirty="0">
                <a:solidFill>
                  <a:srgbClr val="4C4C4E"/>
                </a:solidFill>
              </a:rPr>
              <a:t>Il existe une variété de mesures d’adaptation (pas seulement l’achat d’équipements).</a:t>
            </a:r>
          </a:p>
          <a:p>
            <a:pPr marL="0" indent="0" algn="l" rtl="0">
              <a:buClr>
                <a:schemeClr val="dk1"/>
              </a:buClr>
              <a:buNone/>
            </a:pPr>
            <a:r>
              <a:rPr lang="fr-ca" sz="1300" b="0" i="0" u="none" baseline="0" dirty="0">
                <a:solidFill>
                  <a:srgbClr val="4C4C4E"/>
                </a:solidFill>
              </a:rPr>
              <a:t>Il y a beaucoup d’expertise dans la pièce, les gens sont déjà en train de mettre en place des mesures d’adaptation. </a:t>
            </a:r>
            <a:endParaRPr lang="fr-ca" sz="1400" dirty="0">
              <a:solidFill>
                <a:schemeClr val="dk1"/>
              </a:solidFill>
            </a:endParaRPr>
          </a:p>
          <a:p>
            <a:pPr marL="0" indent="0" algn="l" rtl="0">
              <a:buClr>
                <a:schemeClr val="dk1"/>
              </a:buClr>
              <a:buNone/>
            </a:pPr>
            <a:endParaRPr lang="fr-ca" sz="1300" dirty="0">
              <a:solidFill>
                <a:srgbClr val="4C4C4E"/>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r-ca" sz="1300" b="0" i="0" u="none" baseline="0" dirty="0">
                <a:solidFill>
                  <a:srgbClr val="4C4C4E"/>
                </a:solidFill>
              </a:rPr>
              <a:t>Vous verrez qu’il existe de nombreux types de mesures d’adaptation et de solutions couvrant la technologie, le transport, la restructuration du travail, etc., et chaque solution doit être envisagée en fonction des besoins de l’individu. </a:t>
            </a:r>
          </a:p>
          <a:p>
            <a:pPr marL="0" indent="0" algn="l" rtl="0">
              <a:buClr>
                <a:schemeClr val="dk1"/>
              </a:buClr>
              <a:buNone/>
            </a:pPr>
            <a:endParaRPr lang="fr-ca" sz="1300" dirty="0">
              <a:solidFill>
                <a:srgbClr val="4C4C4E"/>
              </a:solidFill>
            </a:endParaRPr>
          </a:p>
          <a:p>
            <a:pPr marL="0" indent="0" algn="l" rtl="0">
              <a:buClr>
                <a:schemeClr val="dk1"/>
              </a:buClr>
              <a:buNone/>
            </a:pPr>
            <a:r>
              <a:rPr lang="fr-ca" sz="1300" b="1" i="0" u="none" baseline="0" dirty="0">
                <a:solidFill>
                  <a:srgbClr val="4C4C4E"/>
                </a:solidFill>
              </a:rPr>
              <a:t>RESOURCES</a:t>
            </a:r>
          </a:p>
          <a:p>
            <a:pPr marL="0" indent="0" algn="l" rtl="0">
              <a:buClr>
                <a:schemeClr val="dk1"/>
              </a:buClr>
              <a:buNone/>
            </a:pPr>
            <a:r>
              <a:rPr lang="fr-ca" sz="1300" b="0" i="0" u="none" baseline="0" dirty="0">
                <a:solidFill>
                  <a:srgbClr val="4C4C4E"/>
                </a:solidFill>
              </a:rPr>
              <a:t>Vous pouvez trouver davantage d’idées de mesures d’adaptation grâce au Job Accommodation Network (JAN) [Réseau pour les adaptations professionnelles]. Nous suggérons de rechercher par mesure d’adaptation (les animateurs peuvent montrer le site et naviguer vers l’onglet « By Accommodation » [Par mesure d’adaptation]).</a:t>
            </a:r>
          </a:p>
          <a:p>
            <a:pPr marL="0" indent="0" algn="l" rtl="0">
              <a:buClr>
                <a:schemeClr val="dk1"/>
              </a:buClr>
              <a:buNone/>
            </a:pPr>
            <a:r>
              <a:rPr lang="fr-ca" sz="1400" b="0" i="0" u="sng" baseline="0" dirty="0">
                <a:solidFill>
                  <a:schemeClr val="hlink"/>
                </a:solidFill>
                <a:hlinkClick r:id="rId3"/>
              </a:rPr>
              <a:t>« A to Z of </a:t>
            </a:r>
            <a:r>
              <a:rPr lang="fr-ca" sz="1400" b="0" i="0" u="sng" baseline="0" dirty="0" err="1">
                <a:solidFill>
                  <a:schemeClr val="hlink"/>
                </a:solidFill>
                <a:hlinkClick r:id="rId3"/>
              </a:rPr>
              <a:t>Disabilities</a:t>
            </a:r>
            <a:r>
              <a:rPr lang="fr-ca" sz="1400" b="0" i="0" u="sng" baseline="0" dirty="0">
                <a:solidFill>
                  <a:schemeClr val="hlink"/>
                </a:solidFill>
                <a:hlinkClick r:id="rId3"/>
              </a:rPr>
              <a:t> and Accommodations » [A à Z des handicaps et des mesures d’adaptation] (askjan.org)</a:t>
            </a:r>
            <a:endParaRPr lang="fr-ca" sz="1300" dirty="0">
              <a:solidFill>
                <a:srgbClr val="4C4C4E"/>
              </a:solidFill>
            </a:endParaRPr>
          </a:p>
          <a:p>
            <a:pPr marL="0" indent="0" algn="l" rtl="0">
              <a:buClr>
                <a:schemeClr val="dk1"/>
              </a:buClr>
              <a:buNone/>
            </a:pPr>
            <a:endParaRPr lang="fr-ca" sz="1300" dirty="0">
              <a:solidFill>
                <a:srgbClr val="4C4C4E"/>
              </a:solidFill>
            </a:endParaRPr>
          </a:p>
          <a:p>
            <a:pPr marL="0" indent="0" algn="l" rtl="0">
              <a:buClr>
                <a:schemeClr val="dk1"/>
              </a:buClr>
              <a:buNone/>
            </a:pPr>
            <a:endParaRPr lang="fr-ca" sz="1300" dirty="0">
              <a:solidFill>
                <a:srgbClr val="4C4C4E"/>
              </a:solidFill>
            </a:endParaRPr>
          </a:p>
          <a:p>
            <a:pPr marL="0" lvl="0" indent="0" algn="l" rtl="0">
              <a:lnSpc>
                <a:spcPct val="100000"/>
              </a:lnSpc>
              <a:spcBef>
                <a:spcPts val="0"/>
              </a:spcBef>
              <a:spcAft>
                <a:spcPts val="0"/>
              </a:spcAft>
              <a:buClr>
                <a:schemeClr val="dk1"/>
              </a:buClr>
              <a:buSzPts val="1100"/>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2a569eb0e1_0_63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32a569eb0e1_0_63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Clr>
                <a:schemeClr val="dk1"/>
              </a:buClr>
              <a:buNone/>
            </a:pPr>
            <a:r>
              <a:rPr lang="fr-ca" b="1" i="0" u="none" baseline="0" dirty="0"/>
              <a:t>Notes complètes de l’animateur :</a:t>
            </a:r>
          </a:p>
          <a:p>
            <a:pPr marL="0" indent="0" algn="l" rtl="0">
              <a:buClr>
                <a:schemeClr val="dk1"/>
              </a:buClr>
              <a:buNone/>
            </a:pPr>
            <a:r>
              <a:rPr lang="fr-ca" b="0" i="0" u="none" baseline="0" dirty="0"/>
              <a:t>L’accompagnement en cours d’emploi et les consultations sont offerts partout en Ontario par des fournisseurs de services d’emploi pour les personnes en situation de handicap qui se connectent ou sont déjà connectées au marché du travail – souvent gratuitement!</a:t>
            </a:r>
          </a:p>
          <a:p>
            <a:pPr marL="0" indent="0" algn="l" rtl="0">
              <a:buClr>
                <a:schemeClr val="dk1"/>
              </a:buClr>
              <a:buNone/>
            </a:pPr>
            <a:endParaRPr lang="fr-ca" dirty="0"/>
          </a:p>
          <a:p>
            <a:pPr marL="0" indent="0" algn="l" rtl="0">
              <a:buClr>
                <a:schemeClr val="dk1"/>
              </a:buClr>
              <a:buNone/>
            </a:pPr>
            <a:r>
              <a:rPr lang="fr-ca" b="0" i="0" u="none" baseline="0" dirty="0"/>
              <a:t>Les consultations en matière de mesures d’adaptation sont souvent composées d’une ou deux visites ou discussions qui aident à identifier les besoins et à rationaliser les besoins en matière de mesures d’adaptation et de modifications en milieu de travail afin d’aider un employé à mieux performer dans son rôle.</a:t>
            </a:r>
          </a:p>
          <a:p>
            <a:pPr marL="0" indent="0" algn="l" rtl="0">
              <a:buClr>
                <a:schemeClr val="dk1"/>
              </a:buClr>
              <a:buNone/>
            </a:pPr>
            <a:endParaRPr lang="fr-ca" dirty="0"/>
          </a:p>
          <a:p>
            <a:pPr marL="0" indent="0" algn="l" rtl="0">
              <a:buClr>
                <a:schemeClr val="dk1"/>
              </a:buClr>
              <a:buNone/>
            </a:pPr>
            <a:r>
              <a:rPr lang="fr-ca" b="0" i="0" u="none" baseline="0" dirty="0"/>
              <a:t>Les accompagnateurs en cours d’emploi travaillent avec le demandeur d’emploi/l’employé et son équipe pour trouver les meilleures façons pour les employés d’atteindre leurs objectifs professionnels et pour que l’équipe soit la plus inclusive possible. Cela peut se dérouler sur plusieurs jours ou semaines, jusqu’à ce que l’individu et l’équipe se sentent à l’aise avec l’employé dans son rôle. </a:t>
            </a:r>
          </a:p>
          <a:p>
            <a:pPr marL="0" indent="0" algn="l" rtl="0">
              <a:buClr>
                <a:schemeClr val="dk1"/>
              </a:buClr>
              <a:buNone/>
            </a:pPr>
            <a:endParaRPr lang="fr-ca" dirty="0"/>
          </a:p>
          <a:p>
            <a:pPr marL="0" indent="0" algn="l" rtl="0">
              <a:buClr>
                <a:schemeClr val="dk1"/>
              </a:buClr>
              <a:buNone/>
            </a:pPr>
            <a:r>
              <a:rPr lang="fr-ca" b="0" i="0" u="none" baseline="0" dirty="0"/>
              <a:t>Dans la vidéo à venir, des fournisseurs de services d’emploi et un leader en ressources humaines dans le secteur de la santé parleront de leurs expériences avec le processus d’accompagnement en cours d’emploi. </a:t>
            </a:r>
          </a:p>
          <a:p>
            <a:pPr marL="0" indent="0" algn="l" rtl="0">
              <a:buNone/>
            </a:pPr>
            <a:endParaRPr lang="fr-ca" dirty="0"/>
          </a:p>
          <a:p>
            <a:pPr marL="0" indent="0" algn="l" rtl="0">
              <a:buClr>
                <a:schemeClr val="dk1"/>
              </a:buClr>
              <a:buNone/>
            </a:pPr>
            <a:endParaRPr lang="fr-ca" b="1" dirty="0"/>
          </a:p>
          <a:p>
            <a:pPr marL="0" indent="0" algn="l" rtl="0">
              <a:buClr>
                <a:schemeClr val="dk1"/>
              </a:buClr>
              <a:buNone/>
            </a:pPr>
            <a:r>
              <a:rPr lang="fr-ca" b="1" i="0" u="none" baseline="0" dirty="0"/>
              <a:t>Notes du conférencier sous forme de points :</a:t>
            </a:r>
          </a:p>
          <a:p>
            <a:pPr marL="171450" indent="-171450" algn="l" rtl="0">
              <a:buClr>
                <a:schemeClr val="dk1"/>
              </a:buClr>
            </a:pPr>
            <a:r>
              <a:rPr lang="fr-ca" b="0" i="0" u="none" baseline="0" dirty="0"/>
              <a:t>L’accompagnement en cours d’emploi et les consultations sont proposés partout en Ontario. </a:t>
            </a:r>
          </a:p>
          <a:p>
            <a:pPr marL="171450" indent="-171450" algn="l" rtl="0">
              <a:buClr>
                <a:schemeClr val="dk1"/>
              </a:buClr>
            </a:pPr>
            <a:r>
              <a:rPr lang="fr-ca" b="0" i="0" u="none" baseline="0" dirty="0"/>
              <a:t>Ils sont offerts par des fournisseurs de services d’emploi. </a:t>
            </a:r>
          </a:p>
          <a:p>
            <a:pPr marL="171450" indent="-171450" algn="l" rtl="0">
              <a:buClr>
                <a:schemeClr val="dk1"/>
              </a:buClr>
            </a:pPr>
            <a:r>
              <a:rPr lang="fr-ca" b="0" i="0" u="none" baseline="0" dirty="0"/>
              <a:t>Ils peuvent être offerts aux demandeurs d’emploi ou aux employés qui sont déjà connectés au marché du travail.</a:t>
            </a:r>
          </a:p>
          <a:p>
            <a:pPr marL="171450" indent="-171450" algn="l" rtl="0">
              <a:buClr>
                <a:schemeClr val="dk1"/>
              </a:buClr>
            </a:pPr>
            <a:r>
              <a:rPr lang="fr-ca" b="0" i="0" u="none" baseline="0" dirty="0"/>
              <a:t>Les consultations en matière de mesures d’adaptation sont souvent composées d’une ou deux visites ou discussions qui aident à identifier les besoins et à rationaliser les besoins en matière de mesures d’adaptation et de modifications en milieu de travail afin d’aider un employé à mieux performer dans son rôle.</a:t>
            </a:r>
          </a:p>
          <a:p>
            <a:pPr marL="171450" indent="-171450" algn="l" rtl="0">
              <a:buClr>
                <a:schemeClr val="dk1"/>
              </a:buClr>
            </a:pPr>
            <a:r>
              <a:rPr lang="fr-ca" b="0" i="0" u="none" baseline="0" dirty="0"/>
              <a:t>Les accompagnateurs en cours d’emploi travaillent avec le demandeur d’emploi/l’employé et son équipe pour trouver les meilleures façons pour les employés d’atteindre leurs objectifs professionnels et pour que l’équipe soit la plus inclusive possible. </a:t>
            </a:r>
          </a:p>
          <a:p>
            <a:pPr marL="171450" indent="-171450" algn="l" rtl="0">
              <a:buClr>
                <a:schemeClr val="dk1"/>
              </a:buClr>
            </a:pPr>
            <a:r>
              <a:rPr lang="fr-ca" b="0" i="0" u="none" baseline="0" dirty="0"/>
              <a:t>Dans la vidéo à venir, des fournisseurs de services d’emploi et un leader en ressources humaines dans le secteur de la santé parleront de leurs expériences avec le processus d’accompagnement en cours d’emploi.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a:extLst>
            <a:ext uri="{FF2B5EF4-FFF2-40B4-BE49-F238E27FC236}">
              <a16:creationId xmlns:a16="http://schemas.microsoft.com/office/drawing/2014/main" id="{72B6B080-F59F-EE1D-CFEF-EE4F681AF3E6}"/>
            </a:ext>
          </a:extLst>
        </p:cNvPr>
        <p:cNvGrpSpPr/>
        <p:nvPr/>
      </p:nvGrpSpPr>
      <p:grpSpPr>
        <a:xfrm>
          <a:off x="0" y="0"/>
          <a:ext cx="0" cy="0"/>
          <a:chOff x="0" y="0"/>
          <a:chExt cx="0" cy="0"/>
        </a:xfrm>
      </p:grpSpPr>
      <p:sp>
        <p:nvSpPr>
          <p:cNvPr id="669" name="Google Shape;669;g329a68feb33_0_239:notes">
            <a:extLst>
              <a:ext uri="{FF2B5EF4-FFF2-40B4-BE49-F238E27FC236}">
                <a16:creationId xmlns:a16="http://schemas.microsoft.com/office/drawing/2014/main" id="{A82B6D48-BEC7-2949-D583-01A55C494AA6}"/>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g329a68feb33_0_239:notes">
            <a:extLst>
              <a:ext uri="{FF2B5EF4-FFF2-40B4-BE49-F238E27FC236}">
                <a16:creationId xmlns:a16="http://schemas.microsoft.com/office/drawing/2014/main" id="{9937CC5F-E0CC-1007-D66F-835DD1C55727}"/>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indent="0">
              <a:buClr>
                <a:schemeClr val="dk1"/>
              </a:buClr>
              <a:buNone/>
            </a:pPr>
            <a:r>
              <a:rPr lang="en-US" sz="1400" dirty="0"/>
              <a:t>Please turn on captioning </a:t>
            </a:r>
          </a:p>
          <a:p>
            <a:pPr marL="0" indent="0">
              <a:buClr>
                <a:schemeClr val="dk1"/>
              </a:buClr>
              <a:buNone/>
            </a:pPr>
            <a:endParaRPr lang="en-US" sz="1400" dirty="0"/>
          </a:p>
          <a:p>
            <a:pPr marL="0" indent="0">
              <a:buClr>
                <a:schemeClr val="dk1"/>
              </a:buClr>
              <a:buNone/>
            </a:pPr>
            <a:endParaRPr lang="en-US" sz="1400" dirty="0"/>
          </a:p>
          <a:p>
            <a:pPr marL="0" indent="0">
              <a:buClr>
                <a:schemeClr val="dk1"/>
              </a:buClr>
              <a:buNone/>
            </a:pPr>
            <a:r>
              <a:rPr lang="en-US" sz="1400" dirty="0"/>
              <a:t>Transcript:</a:t>
            </a: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Julie Contini, HSN: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My name is Julie Contini, and I'm the human resources, business partner and Project Search business liaison at Health Sciences North in Sudbury, Ontario.</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HSN is the largest local employer and has challenges recruiting and retaining staff.</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We have developed a relationship with a local employment service provider or ESP specializing in disability.</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This has helped us to connect to a previously untapped pool of talent. As we onboard and train our new employees, we have discovered other benefits to the collaboration.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What can an employment agency that specializes in supporting employers and workers with disabilities do for a large Northern hospital?</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Our internal experts, like disability management and occupational health are, of course, involved in supporting employees with disabilities and their managers, and in addition, we have found that accessing our local employment support provider to be very helpful.</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employment agency has specific expertise in communication and learning disabilities as well as physical disabilities and mental health conditions.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Typically, hospitals may be more familiar with physical limitations and restrictions and other similar type accommodations and less familiar with accommodating or modifying work in the areas of learning and communication.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There is job coaching support for new hires and current employees who need individualized training plans and short-term additional trainer time.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A job coach with an employment agency can support an extended duration of training and be involved until the employee is performing the duties and meeting the job expectations consistently, or get involved if you suspect a need for disability-related accommodation.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They can support staff with orientation and with online self-learning packages, for example, a no-scent policy or sick leave policy by adapting the standard training to their learning, style, written visual and presentation, so they understand and are clear on expectations, making the SLPs universally inclusive. An employment agency can also provide disability confidence education to the entire team management and staff for a more inclusive environment.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For example, in the area of communication differences, increasing the understanding of the fact that workers with communication challenges or disabilities are competent, capable workers. And the team may need some specific learnings about clearly stating what you need and what you mean. Perhaps with regards to following direction, using different methods to assist. For example, technology, visuals, charts, pictures, creating equal opportunity, access, and benefits.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In addition, there is accommodation consultation which is based on assessment and discussion specific to an individual and their role in their environment, whether it's new employee or a current employee who declares a disability, the importance of having a consistent and knowledgeable trainer, having someone who is really an expert in learning differences can help someone be successful and meet their job goals.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ESP is also in a position to be able to ask some of the more difficult and health-related questions in an effort to assist that HR is unable to ask.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A good example that we have encountered here at HSN where the ESP was extremely helpful, was when there was a shift time change in a schedule. There was no one-on-one discussion with the staff member, and the changing of the schedule impacted the break times, which was not clear to the employee. This could have impacted the employee's employment. However, with the assistance of the ESP, the changes were clearly communicated, and the employee was able to adjust both work life and home life.</a:t>
            </a:r>
            <a:r>
              <a:rPr lang="en-US" sz="1400" kern="100" dirty="0">
                <a:effectLst/>
                <a:latin typeface="Consolas" panose="020B0609020204030204" pitchFamily="49" charset="0"/>
                <a:ea typeface="Aptos" panose="020B0004020202020204" pitchFamily="34" charset="0"/>
                <a:cs typeface="Times New Roman" panose="02020603050405020304" pitchFamily="18" charset="0"/>
              </a:rPr>
              <a:t> </a:t>
            </a: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team has learned that reaching out to the ESP is beneficial for the success of both the employee and the team as a whole.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Jen Way, March of Dimes Canada: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My name is Jennifer Way and I'm a program manager at March of Dimes, Canada, job coaching individuals with disabilities is a personalized supportive service designed to help people maintain employment. It involves a coach working one-on-one with the individual to address challenges they may face in securing or performing a job.</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role also includes helping the individual understand workplace expectations, teaching necessary skills and support workplace integration. The goal is to build confidence, improve job performance, and ensure long-term success and independence in the workplace.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Job coaches may also work with employers to ensure accommodations are in place and to foster an inclusive environment.</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Here are a few ways you can work with an employment agency. Agencies can provide training that will help your team understand how to support colleagues with various disabilities, such as providing reasonable accommodations and fostering an accessible environment.</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Employment support agencies can help you develop or refine policies that ensure compliance with disability laws like AODA and promote inclusion.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They can advise on how to make reasonable accommodations in the workplace, ensuring employees with disabilities, have equal opportunities to succeed.</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Agencies can assess your workplace environment and suggest physical or technological changes to make it more accessible. If an employee with a disability requires adjustment to their duties or working conditions, the agency can provide recommendations for modification that can help both the employees needs and the organization's goals.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Employment support agencies can assist with creating job descriptions that are inclusive. They can connect you with individuals with disabilities looking for employment, helping your company hire inclusively and tap into a broader talent pool by collaborating with the employment support agency, you can create a more supportive, inclusive, and compliant workplace for employees with disabilities.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Tracey Morrow, Community Living Oakville: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Hello! My name is Tracy Morrow. I'm an employment specialist with Community Living Oakville.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Here are a few ways to connect with your local employment service agencies. </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You want to start by researching agencies in your area that provide employment supports for individuals with disabilities. A simple online search for employment service agencies for individuals with disabilities in Ontario should give you several options.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The Ontario Disability Employment Network, known as ODEN, is a network of community agencies in Ontario that offer employment services, including for people with disabilities. On the ODEN website, you can search member agencies.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Once you've identified a few agencies, reach out to them directly. Many agencies have websites with contact information such as phone numbers, email addresses, and online forms. You can also inquire about services through social media platforms if they are active.</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If you are unsure of which agency to contact, calling a general employment resource </a:t>
            </a:r>
            <a:r>
              <a:rPr lang="en-US" sz="1400" kern="100" dirty="0" err="1">
                <a:effectLst/>
                <a:latin typeface="Courier New" panose="02070309020205020404" pitchFamily="49" charset="0"/>
                <a:ea typeface="Aptos" panose="020B0004020202020204" pitchFamily="34" charset="0"/>
                <a:cs typeface="Times New Roman" panose="02020603050405020304" pitchFamily="18" charset="0"/>
              </a:rPr>
              <a:t>centre</a:t>
            </a: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 in your area, like the local Ontario Works, office or Service Ontario can help you point in the right direction.</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158750" indent="0">
              <a:buNone/>
            </a:pPr>
            <a:r>
              <a:rPr lang="en-US" sz="1400" kern="100" dirty="0">
                <a:effectLst/>
                <a:latin typeface="Courier New" panose="02070309020205020404" pitchFamily="49" charset="0"/>
                <a:ea typeface="Aptos" panose="020B0004020202020204" pitchFamily="34" charset="0"/>
                <a:cs typeface="Times New Roman" panose="02020603050405020304" pitchFamily="18" charset="0"/>
              </a:rPr>
              <a:t>Once you've connected with the agency, they will usually walk you through the process of obtaining their services, and you may have the option to schedule, consultation, access, job coaching, or receive help with workplace accommodations or hiring practices.</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a:p>
            <a:pPr marL="0" indent="0">
              <a:buClr>
                <a:schemeClr val="dk1"/>
              </a:buClr>
              <a:buNone/>
            </a:pPr>
            <a:endParaRPr lang="en-US" sz="1400" dirty="0"/>
          </a:p>
        </p:txBody>
      </p:sp>
    </p:spTree>
    <p:extLst>
      <p:ext uri="{BB962C8B-B14F-4D97-AF65-F5344CB8AC3E}">
        <p14:creationId xmlns:p14="http://schemas.microsoft.com/office/powerpoint/2010/main" val="20128956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2eac53c4fa_0_22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32eac53c4fa_0_22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lnSpc>
                <a:spcPct val="90000"/>
              </a:lnSpc>
              <a:spcBef>
                <a:spcPts val="793"/>
              </a:spcBef>
              <a:spcAft>
                <a:spcPts val="0"/>
              </a:spcAft>
              <a:buClr>
                <a:schemeClr val="dk1"/>
              </a:buClr>
              <a:buSzPts val="1100"/>
              <a:buFont typeface="Arial"/>
              <a:buNone/>
            </a:pPr>
            <a:r>
              <a:rPr lang="fr-ca" sz="1300" b="0" i="0" u="none" baseline="0">
                <a:solidFill>
                  <a:schemeClr val="dk1"/>
                </a:solidFill>
              </a:rPr>
              <a:t>Lisez la diapositive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32eac53c4fa_0_24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32eac53c4fa_0_24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b="1" i="0" u="none" baseline="0">
                <a:latin typeface="+mn-lt"/>
                <a:ea typeface="+mn-lt"/>
                <a:cs typeface="+mn-lt"/>
              </a:rPr>
              <a:t>Notes complètes de l’animateur :</a:t>
            </a:r>
          </a:p>
          <a:p>
            <a:pPr marL="0" indent="0" algn="l" rtl="0">
              <a:buNone/>
            </a:pPr>
            <a:r>
              <a:rPr lang="fr-ca" b="0" i="0" u="none" baseline="0">
                <a:latin typeface="+mn-lt"/>
                <a:ea typeface="+mn-lt"/>
                <a:cs typeface="+mn-lt"/>
              </a:rPr>
              <a:t>Cette section s’inspire des outils listés. Vous les trouverez dans la liste de ressources fournie.</a:t>
            </a:r>
          </a:p>
          <a:p>
            <a:pPr marL="0" indent="0" algn="l" rtl="0">
              <a:buNone/>
            </a:pPr>
            <a:endParaRPr lang="fr-ca" dirty="0">
              <a:latin typeface="+mn-lt"/>
            </a:endParaRPr>
          </a:p>
          <a:p>
            <a:pPr marL="0" indent="0" algn="l" rtl="0">
              <a:buNone/>
            </a:pPr>
            <a:endParaRPr lang="fr-ca" dirty="0">
              <a:latin typeface="+mn-lt"/>
            </a:endParaRPr>
          </a:p>
          <a:p>
            <a:pPr marL="0" indent="0" algn="l" rtl="0">
              <a:buNone/>
            </a:pPr>
            <a:r>
              <a:rPr lang="fr-ca" b="1" i="0" u="none" baseline="0">
                <a:latin typeface="+mn-lt"/>
                <a:ea typeface="+mn-lt"/>
                <a:cs typeface="+mn-lt"/>
              </a:rPr>
              <a:t>Ressources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0" i="0" u="none" baseline="0">
                <a:latin typeface="+mn-lt"/>
                <a:ea typeface="+mn-lt"/>
                <a:cs typeface="+mn-lt"/>
              </a:rPr>
              <a:t>Association canadienne de soutien à l’emploi. (2020). Boîte à outils des RH de l’ACSE. https://www.supportedemployment.ca/fr/hrtoolkit/job-descriptions/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ca" sz="1100" b="0" i="0" dirty="0">
              <a:solidFill>
                <a:srgbClr val="3D3C3C"/>
              </a:solidFill>
              <a:effectLst/>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0" i="0" u="none" baseline="0">
                <a:solidFill>
                  <a:srgbClr val="3D3C3C"/>
                </a:solidFill>
                <a:effectLst/>
                <a:latin typeface="+mn-lt"/>
                <a:ea typeface="+mn-lt"/>
                <a:cs typeface="+mn-lt"/>
              </a:rPr>
              <a:t>Corporations au bénéfice du développement communautaire (CBDC) Restigouche. (2023). Trousse d’outils d’Optez pour le talent. </a:t>
            </a:r>
            <a:r>
              <a:rPr lang="fr-ca" sz="1100" b="0" i="0" u="none" baseline="0">
                <a:latin typeface="+mn-lt"/>
                <a:ea typeface="+mn-lt"/>
                <a:cs typeface="+mn-lt"/>
                <a:hlinkClick r:id="rId3"/>
              </a:rPr>
              <a:t>https://optezpourletalent.ca/outils/embauche/item/6-1-les-intentions-de-recrutement-et-les-pratiques-exemplaires-des-employeurs</a:t>
            </a:r>
            <a:r>
              <a:rPr lang="fr-ca" sz="1100" b="0" i="0" u="none" baseline="0">
                <a:latin typeface="+mn-lt"/>
                <a:ea typeface="+mn-lt"/>
                <a:cs typeface="+mn-lt"/>
              </a:rPr>
              <a:t>. </a:t>
            </a:r>
            <a:endParaRPr lang="fr-ca" sz="1100" b="1" dirty="0">
              <a:latin typeface="+mn-lt"/>
            </a:endParaRPr>
          </a:p>
          <a:p>
            <a:pPr marL="0" indent="0" algn="l" rtl="0">
              <a:buNone/>
            </a:pPr>
            <a:endParaRPr lang="fr-ca"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0" i="0" u="none" baseline="0"/>
              <a:t>Loi sur l’accessibilité pour les personnes handicapées de l’Ontario (LAPHO). </a:t>
            </a:r>
            <a:r>
              <a:rPr lang="fr-ca" b="0" i="0" u="sng" baseline="0">
                <a:solidFill>
                  <a:schemeClr val="hlink"/>
                </a:solidFill>
                <a:hlinkClick r:id="rId4"/>
              </a:rPr>
              <a:t>https://aoda.ca/disclosure-of-disability-in-the-workplace/</a:t>
            </a:r>
            <a:r>
              <a:rPr lang="fr-ca" b="0" i="0" u="none" baseline="0"/>
              <a:t> </a:t>
            </a:r>
          </a:p>
          <a:p>
            <a:pPr marL="0" indent="0" algn="l" rtl="0">
              <a:buNone/>
            </a:pPr>
            <a:endParaRPr lang="fr-ca" dirty="0">
              <a:latin typeface="+mn-lt"/>
            </a:endParaRPr>
          </a:p>
          <a:p>
            <a:pPr marL="0" indent="0" algn="l" rtl="0">
              <a:buNone/>
            </a:pPr>
            <a:r>
              <a:rPr lang="fr-ca" b="0" i="0" u="none" baseline="0">
                <a:latin typeface="+mn-lt"/>
                <a:ea typeface="+mn-lt"/>
                <a:cs typeface="+mn-lt"/>
              </a:rPr>
              <a:t>Conseil canadien de la réadaptation et du travail (CCRT). (2024). Boîte à outils « Confiance envers les personnes handicapées ». </a:t>
            </a:r>
            <a:r>
              <a:rPr lang="fr-ca" sz="1800" b="0" i="0" u="sng" baseline="0">
                <a:solidFill>
                  <a:srgbClr val="000000"/>
                </a:solidFill>
                <a:effectLst/>
                <a:latin typeface="Aptos" panose="020B0004020202020204" pitchFamily="34" charset="0"/>
                <a:ea typeface="Aptos" panose="020B0004020202020204" pitchFamily="34" charset="0"/>
                <a:cs typeface="Aptos" panose="020B0004020202020204" pitchFamily="34" charset="0"/>
                <a:hlinkClick r:id="rId5"/>
              </a:rPr>
              <a:t>https://toolkit.ccrw.org</a:t>
            </a:r>
            <a:r>
              <a:rPr lang="fr-ca" b="0" i="0" u="none" baseline="0"/>
              <a:t>.</a:t>
            </a:r>
            <a:endParaRPr lang="fr-ca" dirty="0">
              <a:latin typeface="+mn-lt"/>
            </a:endParaRPr>
          </a:p>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2e4075aa84_0_7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32e4075aa84_0_748: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b="1" i="0" u="none" baseline="0"/>
              <a:t>Notes complètes de l’animateur :</a:t>
            </a:r>
          </a:p>
          <a:p>
            <a:pPr marL="0" indent="0" algn="l" rtl="0">
              <a:lnSpc>
                <a:spcPct val="90000"/>
              </a:lnSpc>
              <a:spcBef>
                <a:spcPts val="793"/>
              </a:spcBef>
              <a:buClr>
                <a:schemeClr val="dk1"/>
              </a:buClr>
              <a:buNone/>
            </a:pPr>
            <a:r>
              <a:rPr lang="fr-ca" sz="1100" b="0" i="0" u="none" baseline="0">
                <a:solidFill>
                  <a:srgbClr val="4C4C4E"/>
                </a:solidFill>
              </a:rPr>
              <a:t>Nous allons maintenant nous concentrer sur la rétention. </a:t>
            </a:r>
          </a:p>
          <a:p>
            <a:pPr marL="0" indent="0" algn="l" rtl="0">
              <a:lnSpc>
                <a:spcPct val="90000"/>
              </a:lnSpc>
              <a:spcBef>
                <a:spcPts val="793"/>
              </a:spcBef>
              <a:buClr>
                <a:schemeClr val="dk1"/>
              </a:buClr>
              <a:buNone/>
            </a:pPr>
            <a:endParaRPr lang="fr-ca" sz="1100" dirty="0">
              <a:solidFill>
                <a:srgbClr val="4C4C4E"/>
              </a:solidFill>
            </a:endParaRPr>
          </a:p>
          <a:p>
            <a:pPr marL="0" marR="0" lvl="0" indent="0" algn="l" defTabSz="914400" rtl="0" eaLnBrk="1" fontAlgn="auto" latinLnBrk="0" hangingPunct="1">
              <a:lnSpc>
                <a:spcPct val="90000"/>
              </a:lnSpc>
              <a:spcBef>
                <a:spcPts val="793"/>
              </a:spcBef>
              <a:spcAft>
                <a:spcPts val="0"/>
              </a:spcAft>
              <a:buClr>
                <a:schemeClr val="dk1"/>
              </a:buClr>
              <a:buSzPts val="1100"/>
              <a:buFont typeface="Arial"/>
              <a:buNone/>
              <a:tabLst/>
              <a:defRPr/>
            </a:pPr>
            <a:r>
              <a:rPr lang="fr-ca" b="0" i="0" u="none" baseline="0"/>
              <a:t>La rétention consiste à maintenir nos employés formés productifs, engagés et satisfaits dans leurs rôles.</a:t>
            </a:r>
            <a:r>
              <a:rPr lang="fr-ca" sz="1100" b="0" i="0" u="none" baseline="0">
                <a:solidFill>
                  <a:srgbClr val="4C4C4E"/>
                </a:solidFill>
              </a:rPr>
              <a:t>C’est un processus continu qui soutient les employés dans le développement de leurs compétences, l’amélioration de leur rendement et leur progression vers des rôles souhaités.</a:t>
            </a:r>
          </a:p>
          <a:p>
            <a:pPr marL="0" indent="0" algn="l" rtl="0">
              <a:lnSpc>
                <a:spcPct val="90000"/>
              </a:lnSpc>
              <a:spcBef>
                <a:spcPts val="793"/>
              </a:spcBef>
              <a:buClr>
                <a:schemeClr val="dk1"/>
              </a:buClr>
              <a:buNone/>
            </a:pPr>
            <a:endParaRPr lang="fr-ca" sz="1100" dirty="0">
              <a:solidFill>
                <a:srgbClr val="4C4C4E"/>
              </a:solidFill>
            </a:endParaRPr>
          </a:p>
          <a:p>
            <a:pPr marL="0" indent="0" algn="l" rtl="0">
              <a:lnSpc>
                <a:spcPct val="90000"/>
              </a:lnSpc>
              <a:spcBef>
                <a:spcPts val="793"/>
              </a:spcBef>
              <a:buClr>
                <a:schemeClr val="dk1"/>
              </a:buClr>
              <a:buNone/>
            </a:pPr>
            <a:r>
              <a:rPr lang="fr-ca" sz="1100" b="0" i="0" u="none" baseline="0">
                <a:solidFill>
                  <a:srgbClr val="4C4C4E"/>
                </a:solidFill>
              </a:rPr>
              <a:t>La rétention comporte de nombreux facteurs contributifs. Nous allons nous concentrer sur trois aspects : la gestion du rendement, la formation et l’avancement de carrière, et nous allons aborder les stratégies d’emploi inclusives pour les personnes en situation de handicap.</a:t>
            </a:r>
          </a:p>
          <a:p>
            <a:pPr marL="0" indent="0" algn="l" rtl="0">
              <a:lnSpc>
                <a:spcPct val="90000"/>
              </a:lnSpc>
              <a:spcBef>
                <a:spcPts val="793"/>
              </a:spcBef>
              <a:buClr>
                <a:schemeClr val="dk1"/>
              </a:buClr>
              <a:buNone/>
            </a:pPr>
            <a:endParaRPr lang="fr-ca" sz="1100" dirty="0">
              <a:solidFill>
                <a:srgbClr val="4C4C4E"/>
              </a:solidFill>
            </a:endParaRPr>
          </a:p>
          <a:p>
            <a:pPr marL="0" indent="0" algn="l" rtl="0">
              <a:lnSpc>
                <a:spcPct val="90000"/>
              </a:lnSpc>
              <a:spcBef>
                <a:spcPts val="793"/>
              </a:spcBef>
              <a:buClr>
                <a:schemeClr val="dk1"/>
              </a:buClr>
              <a:buNone/>
            </a:pPr>
            <a:r>
              <a:rPr lang="fr-ca" sz="1100" b="1" i="0" u="none" baseline="0">
                <a:solidFill>
                  <a:srgbClr val="4C4C4E"/>
                </a:solidFill>
              </a:rPr>
              <a:t>Notes du conférencier sous forme de points :</a:t>
            </a:r>
          </a:p>
          <a:p>
            <a:pPr marL="171450" indent="-171450" algn="l" rtl="0">
              <a:lnSpc>
                <a:spcPct val="90000"/>
              </a:lnSpc>
              <a:spcBef>
                <a:spcPts val="793"/>
              </a:spcBef>
              <a:buClr>
                <a:schemeClr val="dk1"/>
              </a:buClr>
            </a:pPr>
            <a:r>
              <a:rPr lang="fr-ca" sz="1100" b="0" i="0" u="none" baseline="0">
                <a:solidFill>
                  <a:srgbClr val="4C4C4E"/>
                </a:solidFill>
              </a:rPr>
              <a:t>Nous allons maintenant nous concentrer sur la rétention. </a:t>
            </a:r>
          </a:p>
          <a:p>
            <a:pPr marL="171450" indent="-171450" algn="l" rtl="0">
              <a:lnSpc>
                <a:spcPct val="90000"/>
              </a:lnSpc>
              <a:spcBef>
                <a:spcPts val="793"/>
              </a:spcBef>
              <a:buClr>
                <a:schemeClr val="dk1"/>
              </a:buClr>
            </a:pPr>
            <a:r>
              <a:rPr lang="fr-ca" sz="1100" b="0" i="0" u="none" baseline="0">
                <a:solidFill>
                  <a:srgbClr val="4C4C4E"/>
                </a:solidFill>
              </a:rPr>
              <a:t>La rétention consiste à maintenir nos employés formés productifs, engagés et satisfaits dans leurs rôles. </a:t>
            </a:r>
          </a:p>
          <a:p>
            <a:pPr marL="171450" indent="-171450" algn="l" rtl="0">
              <a:lnSpc>
                <a:spcPct val="90000"/>
              </a:lnSpc>
              <a:spcBef>
                <a:spcPts val="793"/>
              </a:spcBef>
              <a:buClr>
                <a:schemeClr val="dk1"/>
              </a:buClr>
            </a:pPr>
            <a:r>
              <a:rPr lang="fr-ca" sz="1100" b="0" i="0" u="none" baseline="0">
                <a:solidFill>
                  <a:srgbClr val="4C4C4E"/>
                </a:solidFill>
              </a:rPr>
              <a:t>C’est un processus continu qui soutient les employés dans le développement de leurs compétences, l’amélioration de leur rendement et leur progression vers des rôles souhaités. </a:t>
            </a:r>
          </a:p>
          <a:p>
            <a:pPr marL="171450" indent="-171450" algn="l" rtl="0">
              <a:lnSpc>
                <a:spcPct val="90000"/>
              </a:lnSpc>
              <a:spcBef>
                <a:spcPts val="793"/>
              </a:spcBef>
              <a:buClr>
                <a:schemeClr val="dk1"/>
              </a:buClr>
            </a:pPr>
            <a:r>
              <a:rPr lang="fr-ca" sz="1100" b="0" i="0" u="none" baseline="0">
                <a:solidFill>
                  <a:srgbClr val="4C4C4E"/>
                </a:solidFill>
              </a:rPr>
              <a:t>Nous allons nous concentrer sur trois domaines contributifs : </a:t>
            </a:r>
          </a:p>
          <a:p>
            <a:pPr marL="628650" lvl="1" indent="-171450" algn="l" rtl="0">
              <a:lnSpc>
                <a:spcPct val="90000"/>
              </a:lnSpc>
              <a:spcBef>
                <a:spcPts val="793"/>
              </a:spcBef>
              <a:buClr>
                <a:schemeClr val="dk1"/>
              </a:buClr>
            </a:pPr>
            <a:r>
              <a:rPr lang="fr-ca" sz="1100" b="0" i="0" u="none" baseline="0">
                <a:solidFill>
                  <a:srgbClr val="4C4C4E"/>
                </a:solidFill>
              </a:rPr>
              <a:t>Gestion du rendement </a:t>
            </a:r>
          </a:p>
          <a:p>
            <a:pPr marL="628650" lvl="1" indent="-171450" algn="l" rtl="0">
              <a:lnSpc>
                <a:spcPct val="90000"/>
              </a:lnSpc>
              <a:spcBef>
                <a:spcPts val="793"/>
              </a:spcBef>
              <a:buClr>
                <a:schemeClr val="dk1"/>
              </a:buClr>
            </a:pPr>
            <a:r>
              <a:rPr lang="fr-ca" sz="1100" b="0" i="0" u="none" baseline="0">
                <a:solidFill>
                  <a:srgbClr val="4C4C4E"/>
                </a:solidFill>
              </a:rPr>
              <a:t>Formation et avancement de carrière </a:t>
            </a:r>
          </a:p>
          <a:p>
            <a:pPr marL="628650" lvl="1" indent="-171450" algn="l" rtl="0">
              <a:lnSpc>
                <a:spcPct val="90000"/>
              </a:lnSpc>
              <a:spcBef>
                <a:spcPts val="793"/>
              </a:spcBef>
              <a:buClr>
                <a:schemeClr val="dk1"/>
              </a:buClr>
            </a:pPr>
            <a:r>
              <a:rPr lang="fr-ca" sz="1100" b="0" i="0" u="none" baseline="0">
                <a:solidFill>
                  <a:srgbClr val="4C4C4E"/>
                </a:solidFill>
              </a:rPr>
              <a:t>Stratégies en matière d’emploi inclusives pour les personnes en situation de handicap</a:t>
            </a: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32a569eb0e1_0_27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32a569eb0e1_0_272: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spcBef>
                <a:spcPts val="793"/>
              </a:spcBef>
              <a:buNone/>
            </a:pPr>
            <a:r>
              <a:rPr lang="fr-ca" sz="1500" b="1" i="0" u="none" baseline="0" dirty="0">
                <a:solidFill>
                  <a:schemeClr val="dk1"/>
                </a:solidFill>
              </a:rPr>
              <a:t>Notes complètes de l’animateur :</a:t>
            </a:r>
          </a:p>
          <a:p>
            <a:pPr marL="0" indent="0" algn="l" rtl="0">
              <a:spcBef>
                <a:spcPts val="793"/>
              </a:spcBef>
              <a:buNone/>
            </a:pPr>
            <a:r>
              <a:rPr lang="fr-ca" sz="1500" b="0" i="0" u="none" baseline="0" dirty="0">
                <a:solidFill>
                  <a:schemeClr val="dk1"/>
                </a:solidFill>
              </a:rPr>
              <a:t>La rétention des employés est importante pour toutes les entreprises, car il est coûteux de recruter et d’intégrer/orienter de nouveaux employés. Dans le domaine de la santé, cela est particulièrement important, car la compétence globale dans le cadre de pratique/d’organisation prend du temps à se développer. Un personnel compétent et engagé est essentiel à la qualité et à la sécurité.</a:t>
            </a:r>
          </a:p>
          <a:p>
            <a:pPr marL="0" indent="0" algn="l" rtl="0">
              <a:spcBef>
                <a:spcPts val="793"/>
              </a:spcBef>
              <a:buNone/>
            </a:pPr>
            <a:r>
              <a:rPr lang="fr-ca" sz="1500" b="0" i="0" u="none" baseline="0" dirty="0">
                <a:solidFill>
                  <a:srgbClr val="4C4C4E"/>
                </a:solidFill>
              </a:rPr>
              <a:t>Dans l’ensemble, une culture de travail positive est la base de la rétention. Tous les employés veulent se sentir connectés aux autres, respectés et estimer qu’ils utilisent leurs talents pour contribuer à la mission/aux objectifs de l’organisation.</a:t>
            </a:r>
          </a:p>
          <a:p>
            <a:pPr marL="0" indent="0" algn="l" rtl="0">
              <a:buNone/>
            </a:pPr>
            <a:endParaRPr lang="fr-ca" sz="1600" dirty="0"/>
          </a:p>
          <a:p>
            <a:pPr marL="0" indent="0" algn="l" rtl="0">
              <a:spcBef>
                <a:spcPts val="793"/>
              </a:spcBef>
              <a:buNone/>
            </a:pPr>
            <a:r>
              <a:rPr lang="fr-ca" sz="1100" b="1" i="0" u="none" baseline="0" dirty="0">
                <a:solidFill>
                  <a:schemeClr val="dk1"/>
                </a:solidFill>
              </a:rPr>
              <a:t>Notes du conférencier sous forme de points :</a:t>
            </a:r>
          </a:p>
          <a:p>
            <a:pPr marL="171450" indent="-171450" algn="l" rtl="0">
              <a:spcBef>
                <a:spcPts val="793"/>
              </a:spcBef>
            </a:pPr>
            <a:r>
              <a:rPr lang="fr-ca" sz="1100" b="0" i="0" u="none" baseline="0" dirty="0">
                <a:solidFill>
                  <a:schemeClr val="dk1"/>
                </a:solidFill>
              </a:rPr>
              <a:t>Il est coûteux de recruter et d’intégrer/orienter de nouveaux employés. </a:t>
            </a:r>
          </a:p>
          <a:p>
            <a:pPr marL="171450" indent="-171450" algn="l" rtl="0">
              <a:spcBef>
                <a:spcPts val="793"/>
              </a:spcBef>
            </a:pPr>
            <a:r>
              <a:rPr lang="fr-ca" sz="1100" b="0" i="0" u="none" baseline="0" dirty="0">
                <a:solidFill>
                  <a:schemeClr val="dk1"/>
                </a:solidFill>
              </a:rPr>
              <a:t>Dans le domaine de la santé, la compétence globale dans le cadre de pratique/d’organisation prend du temps à se développer. </a:t>
            </a:r>
          </a:p>
          <a:p>
            <a:pPr marL="171450" indent="-171450" algn="l" rtl="0">
              <a:spcBef>
                <a:spcPts val="793"/>
              </a:spcBef>
            </a:pPr>
            <a:r>
              <a:rPr lang="fr-ca" sz="1100" b="0" i="0" u="none" baseline="0" dirty="0">
                <a:solidFill>
                  <a:schemeClr val="dk1"/>
                </a:solidFill>
              </a:rPr>
              <a:t>Un personnel compétent et engagé est essentiel à la qualité et à la sécurité.</a:t>
            </a:r>
          </a:p>
          <a:p>
            <a:pPr marL="171450" indent="-171450" algn="l" rtl="0">
              <a:spcBef>
                <a:spcPts val="793"/>
              </a:spcBef>
            </a:pPr>
            <a:r>
              <a:rPr lang="fr-ca" sz="1100" b="0" i="0" u="none" baseline="0" dirty="0">
                <a:solidFill>
                  <a:srgbClr val="4C4C4E"/>
                </a:solidFill>
              </a:rPr>
              <a:t>Une culture de travail positive est la base de la rétention. </a:t>
            </a:r>
          </a:p>
          <a:p>
            <a:pPr marL="171450" indent="-171450" algn="l" rtl="0">
              <a:spcBef>
                <a:spcPts val="793"/>
              </a:spcBef>
            </a:pPr>
            <a:r>
              <a:rPr lang="fr-ca" sz="1100" b="0" i="0" u="none" baseline="0" dirty="0">
                <a:solidFill>
                  <a:srgbClr val="4C4C4E"/>
                </a:solidFill>
              </a:rPr>
              <a:t>Tous les employés veulent se sentir connectés aux autres, respectés et estimer qu’ils utilisent leurs talents pour contribuer à la mission/aux objectifs de l’organisation.</a:t>
            </a:r>
          </a:p>
          <a:p>
            <a:pPr marL="0" lvl="0" indent="0" algn="l" rtl="0">
              <a:spcBef>
                <a:spcPts val="0"/>
              </a:spcBef>
              <a:spcAft>
                <a:spcPts val="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2a569eb0e1_0_28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2a569eb0e1_0_286: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spcBef>
                <a:spcPts val="793"/>
              </a:spcBef>
              <a:buNone/>
            </a:pPr>
            <a:r>
              <a:rPr lang="fr-ca" sz="1500" b="1" i="0" u="none" baseline="0">
                <a:solidFill>
                  <a:schemeClr val="dk1"/>
                </a:solidFill>
                <a:latin typeface="+mj-lt"/>
                <a:ea typeface="+mj-lt"/>
                <a:cs typeface="+mj-lt"/>
              </a:rPr>
              <a:t>Notes complètes de l’animateur :</a:t>
            </a:r>
          </a:p>
          <a:p>
            <a:pPr marL="0" indent="0" algn="l" rtl="0">
              <a:spcBef>
                <a:spcPts val="793"/>
              </a:spcBef>
              <a:buNone/>
            </a:pPr>
            <a:r>
              <a:rPr lang="fr-ca" sz="1500" b="0" i="0" u="none" baseline="0">
                <a:solidFill>
                  <a:srgbClr val="4C4C4E"/>
                </a:solidFill>
                <a:latin typeface="+mj-lt"/>
                <a:ea typeface="+mj-lt"/>
                <a:cs typeface="+mj-lt"/>
              </a:rPr>
              <a:t>La stratégie de </a:t>
            </a:r>
            <a:r>
              <a:rPr lang="fr-ca" sz="1600" b="0" i="0" u="none" baseline="0">
                <a:solidFill>
                  <a:srgbClr val="FFC000"/>
                </a:solidFill>
                <a:latin typeface="+mj-lt"/>
                <a:ea typeface="+mj-lt"/>
                <a:cs typeface="+mj-lt"/>
                <a:sym typeface="Wingdings" panose="05000000000000000000" pitchFamily="2" charset="2"/>
              </a:rPr>
              <a:t></a:t>
            </a:r>
            <a:r>
              <a:rPr lang="fr-ca" sz="1600" b="0" i="0" u="none" baseline="0">
                <a:solidFill>
                  <a:schemeClr val="lt1"/>
                </a:solidFill>
                <a:latin typeface="+mj-lt"/>
                <a:ea typeface="+mj-lt"/>
                <a:cs typeface="+mj-lt"/>
              </a:rPr>
              <a:t>[UTILISER LE TERME ORGANISATIONNEL POUR RESSOURCES HUMAINES / PERSONNES ET CULTURE] </a:t>
            </a:r>
            <a:r>
              <a:rPr lang="fr-ca" sz="1500" b="0" i="0" u="none" baseline="0">
                <a:solidFill>
                  <a:srgbClr val="4C4C4E"/>
                </a:solidFill>
                <a:latin typeface="+mj-lt"/>
                <a:ea typeface="+mj-lt"/>
                <a:cs typeface="+mj-lt"/>
              </a:rPr>
              <a:t>et de rétention d’une organisation comporte généralement plusieurs éléments tels que la communication, l’engagement, le mieux-être et les récompenses totales. Dans cette section, nous allons nous concentrer sur la gestion du rendement et le développement de carrière, car il y a certaines idées reçues courantes sur le handicap qu’il convient de dissiper. Nous aborderons également brièvement la stratégie de diversité et d’inclusion.</a:t>
            </a:r>
          </a:p>
          <a:p>
            <a:pPr marL="0" indent="0" algn="l" rtl="0">
              <a:buNone/>
            </a:pPr>
            <a:endParaRPr lang="fr-ca" dirty="0">
              <a:latin typeface="+mj-lt"/>
            </a:endParaRPr>
          </a:p>
          <a:p>
            <a:pPr marL="0" indent="0" algn="l" rtl="0">
              <a:buNone/>
            </a:pPr>
            <a:endParaRPr lang="fr-ca" dirty="0">
              <a:latin typeface="+mj-lt"/>
            </a:endParaRPr>
          </a:p>
          <a:p>
            <a:pPr marL="0" indent="0" algn="l" rtl="0">
              <a:spcBef>
                <a:spcPts val="793"/>
              </a:spcBef>
              <a:buNone/>
            </a:pPr>
            <a:r>
              <a:rPr lang="fr-ca" sz="1100" b="1" i="0" u="none" baseline="0">
                <a:solidFill>
                  <a:schemeClr val="dk1"/>
                </a:solidFill>
                <a:latin typeface="+mj-lt"/>
                <a:ea typeface="+mj-lt"/>
                <a:cs typeface="+mj-lt"/>
              </a:rPr>
              <a:t>Notes du conférencier sous forme de points :</a:t>
            </a:r>
          </a:p>
          <a:p>
            <a:pPr marL="171450" indent="-171450" algn="l" rtl="0">
              <a:spcBef>
                <a:spcPts val="793"/>
              </a:spcBef>
            </a:pPr>
            <a:r>
              <a:rPr lang="fr-ca" sz="1100" b="0" i="0" u="none" baseline="0">
                <a:solidFill>
                  <a:srgbClr val="4C4C4E"/>
                </a:solidFill>
                <a:latin typeface="+mj-lt"/>
                <a:ea typeface="+mj-lt"/>
                <a:cs typeface="+mj-lt"/>
              </a:rPr>
              <a:t>Notre stratégie de </a:t>
            </a:r>
            <a:r>
              <a:rPr lang="fr-ca" sz="1100" b="0" i="0" u="none" baseline="0">
                <a:solidFill>
                  <a:srgbClr val="FFC000"/>
                </a:solidFill>
                <a:latin typeface="+mj-lt"/>
                <a:ea typeface="+mj-lt"/>
                <a:cs typeface="+mj-lt"/>
                <a:sym typeface="Wingdings" panose="05000000000000000000" pitchFamily="2" charset="2"/>
              </a:rPr>
              <a:t></a:t>
            </a:r>
            <a:r>
              <a:rPr lang="fr-ca" sz="1100" b="0" i="0" u="none" baseline="0">
                <a:solidFill>
                  <a:schemeClr val="lt1"/>
                </a:solidFill>
                <a:latin typeface="+mj-lt"/>
                <a:ea typeface="+mj-lt"/>
                <a:cs typeface="+mj-lt"/>
              </a:rPr>
              <a:t>[UTILISER LE TERME ORGANISATIONNEL POUR RESSOURCES HUMAINES / PERSONNES ET CULTURE] </a:t>
            </a:r>
            <a:r>
              <a:rPr lang="fr-ca" sz="1100" b="0" i="0" u="none" baseline="0">
                <a:solidFill>
                  <a:srgbClr val="4C4C4E"/>
                </a:solidFill>
                <a:latin typeface="+mj-lt"/>
                <a:ea typeface="+mj-lt"/>
                <a:cs typeface="+mj-lt"/>
              </a:rPr>
              <a:t>et de rétention comporte plusieurs éléments.</a:t>
            </a:r>
          </a:p>
          <a:p>
            <a:pPr marL="171450" indent="-171450" algn="l" rtl="0">
              <a:spcBef>
                <a:spcPts val="793"/>
              </a:spcBef>
            </a:pPr>
            <a:r>
              <a:rPr lang="fr-ca" sz="1100" b="0" i="0" u="none" baseline="0">
                <a:solidFill>
                  <a:srgbClr val="4C4C4E"/>
                </a:solidFill>
                <a:latin typeface="+mj-lt"/>
                <a:ea typeface="+mj-lt"/>
                <a:cs typeface="+mj-lt"/>
              </a:rPr>
              <a:t>Dans cette section, nous allons nous concentrer sur </a:t>
            </a:r>
          </a:p>
          <a:p>
            <a:pPr marL="628650" lvl="1" indent="-171450" algn="l" rtl="0">
              <a:spcBef>
                <a:spcPts val="793"/>
              </a:spcBef>
            </a:pPr>
            <a:r>
              <a:rPr lang="fr-ca" sz="1100" b="0" i="0" u="none" baseline="0">
                <a:solidFill>
                  <a:srgbClr val="4C4C4E"/>
                </a:solidFill>
                <a:latin typeface="+mj-lt"/>
                <a:ea typeface="+mj-lt"/>
                <a:cs typeface="+mj-lt"/>
              </a:rPr>
              <a:t>la gestion du rendement,</a:t>
            </a:r>
          </a:p>
          <a:p>
            <a:pPr marL="628650" lvl="1" indent="-171450" algn="l" rtl="0">
              <a:spcBef>
                <a:spcPts val="793"/>
              </a:spcBef>
            </a:pPr>
            <a:r>
              <a:rPr lang="fr-ca" sz="1100" b="0" i="0" u="none" baseline="0">
                <a:solidFill>
                  <a:srgbClr val="4C4C4E"/>
                </a:solidFill>
                <a:latin typeface="+mj-lt"/>
                <a:ea typeface="+mj-lt"/>
                <a:cs typeface="+mj-lt"/>
              </a:rPr>
              <a:t>le développement de carrière, </a:t>
            </a:r>
          </a:p>
          <a:p>
            <a:pPr marL="628650" lvl="1" indent="-171450" algn="l" rtl="0">
              <a:spcBef>
                <a:spcPts val="793"/>
              </a:spcBef>
            </a:pPr>
            <a:r>
              <a:rPr lang="fr-ca" sz="1100" b="0" i="0" u="none" baseline="0">
                <a:solidFill>
                  <a:srgbClr val="4C4C4E"/>
                </a:solidFill>
                <a:latin typeface="+mj-lt"/>
                <a:ea typeface="+mj-lt"/>
                <a:cs typeface="+mj-lt"/>
              </a:rPr>
              <a:t>la stratégie de diversité et d’inclusion.</a:t>
            </a: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2a569eb0e1_0_34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32a569eb0e1_0_34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marR="0" lvl="0" indent="0" algn="l" defTabSz="914400" rtl="0" eaLnBrk="1" fontAlgn="auto" latinLnBrk="0" hangingPunct="1">
              <a:lnSpc>
                <a:spcPct val="100000"/>
              </a:lnSpc>
              <a:spcBef>
                <a:spcPts val="793"/>
              </a:spcBef>
              <a:spcAft>
                <a:spcPts val="0"/>
              </a:spcAft>
              <a:buClr>
                <a:schemeClr val="dk1"/>
              </a:buClr>
              <a:buSzPts val="1100"/>
              <a:buFont typeface="Arial"/>
              <a:buNone/>
              <a:tabLst/>
              <a:defRPr/>
            </a:pPr>
            <a:r>
              <a:rPr lang="fr-ca" sz="1100" b="1" i="0" u="none" baseline="0"/>
              <a:t>Notes complètes de l’animateur :</a:t>
            </a:r>
          </a:p>
          <a:p>
            <a:pPr marL="0" indent="0" algn="l" rtl="0">
              <a:spcBef>
                <a:spcPts val="793"/>
              </a:spcBef>
              <a:buClr>
                <a:schemeClr val="dk1"/>
              </a:buClr>
              <a:buNone/>
            </a:pPr>
            <a:r>
              <a:rPr lang="fr-ca" sz="1100" b="0" i="0" u="none" baseline="0">
                <a:solidFill>
                  <a:schemeClr val="dk1"/>
                </a:solidFill>
              </a:rPr>
              <a:t>Tous les employés bénéficient d’attentes et de rétroaction clairement communiquées. Les travailleurs en situation de handicap veulent la même chose, et si les dirigeants adoucissent ou évitent de donner de la rétroaction sur le rendement, nous ne sommes pas équitables ni inclusifs. En fait, pour les employés en situation de handicap affectant la communication (comme l’autisme, les troubles d’apprentissage, la déficience intellectuelle), de la rétroaction régulière et directe peut être une mesure d’adaptation essentielle qui permet d’apprendre le travail et de maintenir l’emploi.</a:t>
            </a:r>
          </a:p>
          <a:p>
            <a:pPr marL="0" indent="0" algn="l" rtl="0">
              <a:spcBef>
                <a:spcPts val="793"/>
              </a:spcBef>
              <a:buClr>
                <a:schemeClr val="dk1"/>
              </a:buClr>
              <a:buNone/>
            </a:pPr>
            <a:r>
              <a:rPr lang="fr-ca" sz="1100" b="0" i="0" u="none" baseline="0">
                <a:solidFill>
                  <a:schemeClr val="dk1"/>
                </a:solidFill>
              </a:rPr>
              <a:t>De nombreux employés, voire la plupart, apprécient les opportunités d’apprendre et de développer leurs contributions au travail. Il en va de même pour les employés en situation de handicap. </a:t>
            </a:r>
          </a:p>
          <a:p>
            <a:pPr marL="0" indent="0" algn="l" rtl="0">
              <a:spcBef>
                <a:spcPts val="1269"/>
              </a:spcBef>
              <a:buClr>
                <a:schemeClr val="dk1"/>
              </a:buClr>
              <a:buNone/>
            </a:pPr>
            <a:endParaRPr lang="fr-ca" sz="1100" dirty="0">
              <a:solidFill>
                <a:srgbClr val="4C4C4E"/>
              </a:solidFill>
            </a:endParaRPr>
          </a:p>
          <a:p>
            <a:pPr marL="0" indent="0" algn="l" rtl="0">
              <a:spcBef>
                <a:spcPts val="1269"/>
              </a:spcBef>
              <a:buClr>
                <a:schemeClr val="dk1"/>
              </a:buClr>
              <a:buNone/>
            </a:pPr>
            <a:r>
              <a:rPr lang="fr-ca" sz="1100" b="0" i="0" u="none" baseline="0">
                <a:solidFill>
                  <a:schemeClr val="dk1"/>
                </a:solidFill>
              </a:rPr>
              <a:t>Les gestionnaires citent souvent le manque de connaissances sur la manière de gérer les préoccupations liées au rendement lorsqu’un employé a ou pourrait avoir un handicap. Certains dirigeants se posent des questions sur la manière de favoriser le succès s’il y a des changements dans les tâches ou le rôle d’un employé en situation de handicap.</a:t>
            </a:r>
          </a:p>
          <a:p>
            <a:pPr marL="0" indent="0" algn="l" rtl="0">
              <a:spcBef>
                <a:spcPts val="1269"/>
              </a:spcBef>
              <a:spcAft>
                <a:spcPts val="1269"/>
              </a:spcAft>
              <a:buClr>
                <a:schemeClr val="dk1"/>
              </a:buClr>
              <a:buNone/>
            </a:pPr>
            <a:endParaRPr lang="fr-ca" sz="1100" dirty="0">
              <a:solidFill>
                <a:srgbClr val="4C4C4E"/>
              </a:solidFill>
            </a:endParaRPr>
          </a:p>
          <a:p>
            <a:pPr marL="0" indent="0" algn="l" rtl="0">
              <a:spcBef>
                <a:spcPts val="1269"/>
              </a:spcBef>
              <a:spcAft>
                <a:spcPts val="1269"/>
              </a:spcAft>
              <a:buClr>
                <a:schemeClr val="dk1"/>
              </a:buClr>
              <a:buNone/>
            </a:pPr>
            <a:r>
              <a:rPr lang="fr-ca" sz="1100" b="1" i="0" u="none" baseline="0">
                <a:solidFill>
                  <a:srgbClr val="4C4C4E"/>
                </a:solidFill>
              </a:rPr>
              <a:t>Notes du conférencier sous forme de points :</a:t>
            </a:r>
            <a:endParaRPr lang="fr-ca" sz="1100" b="0" dirty="0">
              <a:solidFill>
                <a:srgbClr val="4C4C4E"/>
              </a:solidFill>
            </a:endParaRPr>
          </a:p>
          <a:p>
            <a:pPr marL="171450" indent="-171450" algn="l" rtl="0">
              <a:spcBef>
                <a:spcPts val="1269"/>
              </a:spcBef>
              <a:spcAft>
                <a:spcPts val="1269"/>
              </a:spcAft>
              <a:buClr>
                <a:schemeClr val="dk1"/>
              </a:buClr>
            </a:pPr>
            <a:r>
              <a:rPr lang="fr-ca" sz="1100" b="0" i="0" u="none" baseline="0"/>
              <a:t>Employés en situation de handicap :</a:t>
            </a:r>
          </a:p>
          <a:p>
            <a:pPr marL="628650" lvl="1" indent="-171450" algn="l" rtl="0">
              <a:spcBef>
                <a:spcPts val="1269"/>
              </a:spcBef>
              <a:spcAft>
                <a:spcPts val="1269"/>
              </a:spcAft>
              <a:buClr>
                <a:schemeClr val="dk1"/>
              </a:buClr>
            </a:pPr>
            <a:r>
              <a:rPr lang="fr-ca" sz="1100" b="0" i="0" u="none" baseline="0">
                <a:solidFill>
                  <a:srgbClr val="4C4C4E"/>
                </a:solidFill>
              </a:rPr>
              <a:t>bénéficient d’attentes et de rétroaction clairement communiquées.</a:t>
            </a:r>
          </a:p>
          <a:p>
            <a:pPr marL="628650" lvl="1" indent="-171450" algn="l" rtl="0">
              <a:spcBef>
                <a:spcPts val="1269"/>
              </a:spcBef>
              <a:spcAft>
                <a:spcPts val="1269"/>
              </a:spcAft>
              <a:buClr>
                <a:schemeClr val="dk1"/>
              </a:buClr>
            </a:pPr>
            <a:r>
              <a:rPr lang="fr-ca" sz="1100" b="0" i="0" u="none" baseline="0">
                <a:solidFill>
                  <a:srgbClr val="4C4C4E"/>
                </a:solidFill>
              </a:rPr>
              <a:t>Pour les employés en situation de handicap affectant la communication (comme l’autisme, les troubles d’apprentissage, la déficience intellectuelle), de la rétroaction régulière et directe peut être une mesure d’adaptation essentielle qui permet d’apprendre le travail et de maintenir l’emploi.</a:t>
            </a:r>
          </a:p>
          <a:p>
            <a:pPr marL="628650" lvl="1" indent="-171450" algn="l" rtl="0">
              <a:spcBef>
                <a:spcPts val="1269"/>
              </a:spcBef>
              <a:spcAft>
                <a:spcPts val="1269"/>
              </a:spcAft>
              <a:buClr>
                <a:schemeClr val="dk1"/>
              </a:buClr>
            </a:pPr>
            <a:r>
              <a:rPr lang="fr-ca" sz="1100" b="0" i="0" u="none" baseline="0">
                <a:solidFill>
                  <a:srgbClr val="4C4C4E"/>
                </a:solidFill>
              </a:rPr>
              <a:t>apprécient les opportunités d’apprendre et de développer leurs contributions au travail.</a:t>
            </a:r>
          </a:p>
          <a:p>
            <a:pPr marL="171450" indent="-171450" algn="l" rtl="0">
              <a:spcBef>
                <a:spcPts val="1269"/>
              </a:spcBef>
              <a:spcAft>
                <a:spcPts val="1269"/>
              </a:spcAft>
              <a:buClr>
                <a:schemeClr val="dk1"/>
              </a:buClr>
            </a:pPr>
            <a:r>
              <a:rPr lang="fr-ca" sz="1100" b="0" i="0" u="none" baseline="0"/>
              <a:t>Leaders humains du secteur de la santé :</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fr-ca" sz="1100" b="0" i="0" u="none" baseline="0">
                <a:solidFill>
                  <a:srgbClr val="4C4C4E"/>
                </a:solidFill>
              </a:rPr>
              <a:t>citent le manque de connaissances sur la manière de gérer les préoccupations liées au rendement lorsqu’un employé a ou pourrait avoir un handicap;</a:t>
            </a:r>
          </a:p>
          <a:p>
            <a:pPr marL="628650" marR="0" lvl="1" indent="-171450" algn="l" defTabSz="914400" rtl="0" eaLnBrk="1" fontAlgn="auto" latinLnBrk="0" hangingPunct="1">
              <a:lnSpc>
                <a:spcPct val="100000"/>
              </a:lnSpc>
              <a:spcBef>
                <a:spcPts val="1269"/>
              </a:spcBef>
              <a:spcAft>
                <a:spcPts val="1269"/>
              </a:spcAft>
              <a:buClr>
                <a:schemeClr val="dk1"/>
              </a:buClr>
              <a:buSzPts val="1100"/>
              <a:buFont typeface="Arial"/>
              <a:buChar char="○"/>
              <a:tabLst/>
              <a:defRPr/>
            </a:pPr>
            <a:r>
              <a:rPr lang="fr-ca" sz="1100" b="0" i="0" u="none" baseline="0">
                <a:solidFill>
                  <a:srgbClr val="4C4C4E"/>
                </a:solidFill>
              </a:rPr>
              <a:t>se posent des questions sur la manière de favoriser le succès s’il y a des changements dans les tâches ou le rôle d’un employé en situation de handicap.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2de1cffd16_0_1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32de1cffd16_0_110:notes"/>
          <p:cNvSpPr txBox="1">
            <a:spLocks noGrp="1"/>
          </p:cNvSpPr>
          <p:nvPr>
            <p:ph type="body" idx="1"/>
          </p:nvPr>
        </p:nvSpPr>
        <p:spPr>
          <a:xfrm>
            <a:off x="731520" y="4560570"/>
            <a:ext cx="5852100" cy="43206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fr-ca" b="0" i="0" u="none" baseline="0"/>
              <a:t>(lisez la diapositive)</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2a569eb0e1_0_3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2a569eb0e1_0_39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1" i="0" u="none" baseline="0">
                <a:solidFill>
                  <a:schemeClr val="dk1"/>
                </a:solidFill>
              </a:rPr>
              <a:t>Notes complètes de l’animateur :</a:t>
            </a:r>
          </a:p>
          <a:p>
            <a:pPr marL="0" lvl="0" indent="0" algn="l" rtl="0">
              <a:spcBef>
                <a:spcPts val="0"/>
              </a:spcBef>
              <a:spcAft>
                <a:spcPts val="0"/>
              </a:spcAft>
              <a:buClr>
                <a:schemeClr val="dk1"/>
              </a:buClr>
              <a:buSzPts val="1100"/>
              <a:buFont typeface="Arial"/>
              <a:buNone/>
            </a:pPr>
            <a:r>
              <a:rPr lang="fr-ca" sz="1500" b="0" i="0" u="none" baseline="0">
                <a:solidFill>
                  <a:schemeClr val="dk1"/>
                </a:solidFill>
              </a:rPr>
              <a:t>Voici quelques concepts fondamentaux de la Boîte à outils pour une politique inclusive des RH de l’Association canadienne de soutien à l’emploi (ACSE).</a:t>
            </a:r>
          </a:p>
          <a:p>
            <a:pPr marL="0" lvl="0" indent="0" algn="l" rtl="0">
              <a:spcBef>
                <a:spcPts val="0"/>
              </a:spcBef>
              <a:spcAft>
                <a:spcPts val="0"/>
              </a:spcAft>
              <a:buClr>
                <a:schemeClr val="dk1"/>
              </a:buClr>
              <a:buSzPts val="1100"/>
              <a:buFont typeface="Arial"/>
              <a:buNone/>
            </a:pPr>
            <a:endParaRPr lang="fr-ca"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Les employés en situation de handicap doivent respecter les normes de rendement établies pour leur rôle. Encore une fois, communiquer clairement les attentes et les normes pour le rôle est essentiel. La rétroaction régulière et constructive est également importante.</a:t>
            </a:r>
          </a:p>
          <a:p>
            <a:pPr marL="0" lvl="0" indent="0" algn="l" rtl="0">
              <a:spcBef>
                <a:spcPts val="0"/>
              </a:spcBef>
              <a:spcAft>
                <a:spcPts val="0"/>
              </a:spcAft>
              <a:buClr>
                <a:schemeClr val="dk1"/>
              </a:buClr>
              <a:buSzPts val="1100"/>
              <a:buFont typeface="Arial"/>
              <a:buNone/>
            </a:pPr>
            <a:endParaRPr lang="fr-ca" sz="1500" dirty="0">
              <a:solidFill>
                <a:schemeClr val="dk1"/>
              </a:solidFill>
            </a:endParaRPr>
          </a:p>
          <a:p>
            <a:pPr marL="0" lvl="0" indent="0" algn="l" rtl="0">
              <a:spcBef>
                <a:spcPts val="1480"/>
              </a:spcBef>
              <a:spcAft>
                <a:spcPts val="0"/>
              </a:spcAft>
              <a:buClr>
                <a:srgbClr val="666666"/>
              </a:buClr>
              <a:buSzPts val="1400"/>
              <a:buFont typeface="Proxima Nova"/>
              <a:buNone/>
            </a:pPr>
            <a:r>
              <a:rPr lang="fr-ca" sz="1500" b="0" i="0" u="none" baseline="0">
                <a:solidFill>
                  <a:srgbClr val="666666"/>
                </a:solidFill>
                <a:latin typeface="Proxima Nova"/>
                <a:ea typeface="Proxima Nova"/>
                <a:cs typeface="Proxima Nova"/>
                <a:sym typeface="Proxima Nova"/>
              </a:rPr>
              <a:t>Restez flexible et ouvert aux suggestions : Une personne en situation de handicap sait mieux que quiconque quelles sont ses forces et ses limitations et peut être en mesure de dire à son gestionnaire comment elle pourrait faire son travail plus efficacement. S’il y a des défis, discutez avec l’employé et demandez-lui ses idées.</a:t>
            </a:r>
          </a:p>
          <a:p>
            <a:pPr marL="0" lvl="0" indent="0" algn="l" rtl="0">
              <a:spcBef>
                <a:spcPts val="1480"/>
              </a:spcBef>
              <a:spcAft>
                <a:spcPts val="0"/>
              </a:spcAft>
              <a:buClr>
                <a:srgbClr val="666666"/>
              </a:buClr>
              <a:buSzPts val="1400"/>
              <a:buFont typeface="Proxima Nova"/>
              <a:buNone/>
            </a:pPr>
            <a:endParaRPr lang="fr-ca" sz="1500" dirty="0">
              <a:solidFill>
                <a:srgbClr val="666666"/>
              </a:solidFill>
              <a:latin typeface="Proxima Nova"/>
              <a:ea typeface="Proxima Nova"/>
              <a:cs typeface="Proxima Nova"/>
              <a:sym typeface="Proxima Nova"/>
            </a:endParaRPr>
          </a:p>
          <a:p>
            <a:pPr marL="0" marR="0" lvl="0" indent="0" algn="l" defTabSz="914400" rtl="0" eaLnBrk="1" fontAlgn="auto" latinLnBrk="0" hangingPunct="1">
              <a:lnSpc>
                <a:spcPct val="100000"/>
              </a:lnSpc>
              <a:spcBef>
                <a:spcPts val="1480"/>
              </a:spcBef>
              <a:spcAft>
                <a:spcPts val="0"/>
              </a:spcAft>
              <a:buClr>
                <a:srgbClr val="666666"/>
              </a:buClr>
              <a:buSzPts val="1400"/>
              <a:buFont typeface="Proxima Nova"/>
              <a:buNone/>
              <a:tabLst/>
              <a:defRPr/>
            </a:pPr>
            <a:r>
              <a:rPr lang="fr-ca" sz="1500" b="0" i="0" u="none" baseline="0">
                <a:solidFill>
                  <a:schemeClr val="dk1"/>
                </a:solidFill>
              </a:rPr>
              <a:t>Les gestionnaires doivent être disposés et capables d’adapter leur approche de supervision pour permettre à chaque employé de donner le meilleur de lui-même.</a:t>
            </a:r>
          </a:p>
          <a:p>
            <a:pPr marL="0" lvl="0" indent="0" algn="l" rtl="0">
              <a:spcBef>
                <a:spcPts val="1480"/>
              </a:spcBef>
              <a:spcAft>
                <a:spcPts val="0"/>
              </a:spcAft>
              <a:buClr>
                <a:srgbClr val="666666"/>
              </a:buClr>
              <a:buSzPts val="1400"/>
              <a:buFont typeface="Proxima Nova"/>
              <a:buNone/>
            </a:pPr>
            <a:endParaRPr lang="fr-ca" sz="1500" dirty="0">
              <a:solidFill>
                <a:srgbClr val="666666"/>
              </a:solidFill>
              <a:latin typeface="Proxima Nova"/>
              <a:ea typeface="Proxima Nova"/>
              <a:cs typeface="Proxima Nova"/>
              <a:sym typeface="Proxima Nova"/>
            </a:endParaRPr>
          </a:p>
          <a:p>
            <a:pPr marL="0" lvl="0" indent="0" algn="l" rtl="0">
              <a:spcBef>
                <a:spcPts val="1480"/>
              </a:spcBef>
              <a:spcAft>
                <a:spcPts val="0"/>
              </a:spcAft>
              <a:buClr>
                <a:srgbClr val="666666"/>
              </a:buClr>
              <a:buSzPts val="1400"/>
              <a:buFont typeface="Proxima Nova"/>
              <a:buNone/>
            </a:pPr>
            <a:r>
              <a:rPr lang="fr-ca" sz="1500" b="0" i="0" u="none" baseline="0">
                <a:solidFill>
                  <a:srgbClr val="666666"/>
                </a:solidFill>
                <a:latin typeface="Proxima Nova"/>
                <a:ea typeface="Proxima Nova"/>
                <a:cs typeface="Proxima Nova"/>
                <a:sym typeface="Proxima Nova"/>
              </a:rPr>
              <a:t>Faites la distinction entre les problèmes liés au rendement et les besoins liés au handicap afin que les deux puissent être gérés de manière appropriée. Nous explorerons certains de ces points dans un scénario dans un instant.</a:t>
            </a:r>
            <a:endParaRPr lang="fr-ca" sz="1500" dirty="0">
              <a:solidFill>
                <a:schemeClr val="dk1"/>
              </a:solidFill>
            </a:endParaRPr>
          </a:p>
          <a:p>
            <a:pPr marL="0" lvl="0" indent="0" algn="l" rtl="0">
              <a:spcBef>
                <a:spcPts val="1480"/>
              </a:spcBef>
              <a:spcAft>
                <a:spcPts val="0"/>
              </a:spcAft>
              <a:buClr>
                <a:schemeClr val="dk1"/>
              </a:buClr>
              <a:buSzPts val="1100"/>
              <a:buFont typeface="Arial"/>
              <a:buNone/>
            </a:pPr>
            <a:endParaRPr lang="fr-ca" sz="1500" dirty="0">
              <a:solidFill>
                <a:schemeClr val="dk1"/>
              </a:solidFill>
            </a:endParaRPr>
          </a:p>
          <a:p>
            <a:pPr marL="0" lvl="0" indent="0" algn="l" rtl="0">
              <a:spcBef>
                <a:spcPts val="0"/>
              </a:spcBef>
              <a:spcAft>
                <a:spcPts val="0"/>
              </a:spcAft>
              <a:buNone/>
            </a:pPr>
            <a:endParaRPr lang="fr-ca"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2a569eb0e1_0_40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32a569eb0e1_0_40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sz="1500" b="1" i="0" u="none" baseline="0" dirty="0">
                <a:solidFill>
                  <a:schemeClr val="dk1"/>
                </a:solidFill>
              </a:rPr>
              <a:t>Notes complètes de l’animateur :</a:t>
            </a:r>
          </a:p>
          <a:p>
            <a:pPr marL="0" indent="0" algn="l" rtl="0">
              <a:buNone/>
            </a:pPr>
            <a:r>
              <a:rPr lang="fr-ca" sz="1500" b="0" i="0" u="none" baseline="0" dirty="0">
                <a:solidFill>
                  <a:schemeClr val="dk1"/>
                </a:solidFill>
              </a:rPr>
              <a:t>La gestion du rendement est le processus continu de définition d’objectifs, de communication et de rétroaction qui aide les employés à atteindre leurs rôles organisationnels et d’équipe. </a:t>
            </a:r>
          </a:p>
          <a:p>
            <a:pPr marL="0" indent="0" algn="l" rtl="0">
              <a:buNone/>
            </a:pPr>
            <a:endParaRPr lang="fr-ca" sz="1500" dirty="0">
              <a:solidFill>
                <a:schemeClr val="dk1"/>
              </a:solidFill>
            </a:endParaRPr>
          </a:p>
          <a:p>
            <a:pPr marL="0" indent="0" algn="l" rtl="0">
              <a:buNone/>
            </a:pPr>
            <a:r>
              <a:rPr lang="fr-ca" sz="1500" b="0" i="0" u="none" baseline="0" dirty="0">
                <a:solidFill>
                  <a:schemeClr val="dk1"/>
                </a:solidFill>
              </a:rPr>
              <a:t>La boîte à outils « Confiance envers les personnes handicapées » du CCRT souligne l’importance de la rétroaction claire et de demander à l’employé ses idées sur ce qui lui permettrait de donner le meilleur de lui-même.</a:t>
            </a:r>
          </a:p>
          <a:p>
            <a:pPr marL="0" indent="0" algn="l" rtl="0">
              <a:buNone/>
            </a:pPr>
            <a:endParaRPr lang="fr-ca" sz="1500" dirty="0">
              <a:solidFill>
                <a:schemeClr val="dk1"/>
              </a:solidFill>
            </a:endParaRPr>
          </a:p>
          <a:p>
            <a:pPr marL="0" indent="0" algn="l" rtl="0">
              <a:buClr>
                <a:schemeClr val="dk1"/>
              </a:buClr>
              <a:buNone/>
            </a:pPr>
            <a:r>
              <a:rPr lang="fr-ca" sz="1500" b="0" i="0" u="none" baseline="0" dirty="0">
                <a:solidFill>
                  <a:schemeClr val="dk1"/>
                </a:solidFill>
              </a:rPr>
              <a:t>Modifier ou éviter la rétroaction pour améliorer le rendement n’est pas équitable. Lorsque de petits défis de rendement ne sont pas abordés et que des objectifs clairs et de la rétroaction ne sont pas fournis, cela peut entraîner un problème de rendement qui menace la continuation de l’emploi de cette personne.</a:t>
            </a:r>
          </a:p>
          <a:p>
            <a:pPr marL="0" indent="0" algn="l" rtl="0">
              <a:buNone/>
            </a:pPr>
            <a:endParaRPr lang="fr-ca" sz="1500" dirty="0">
              <a:solidFill>
                <a:schemeClr val="dk1"/>
              </a:solidFill>
            </a:endParaRPr>
          </a:p>
          <a:p>
            <a:pPr marL="0" indent="0" algn="l" rtl="0">
              <a:buNone/>
            </a:pPr>
            <a:r>
              <a:rPr lang="fr-ca" sz="1500" b="0" i="0" u="none" baseline="0" dirty="0">
                <a:solidFill>
                  <a:schemeClr val="dk1"/>
                </a:solidFill>
              </a:rPr>
              <a:t>À l’écran, le texte en gras indique : « </a:t>
            </a:r>
            <a:r>
              <a:rPr lang="fr-ca" sz="1500" b="0" i="0" u="none" baseline="0" dirty="0" err="1">
                <a:solidFill>
                  <a:schemeClr val="dk1"/>
                </a:solidFill>
              </a:rPr>
              <a:t>Although</a:t>
            </a:r>
            <a:r>
              <a:rPr lang="fr-ca" sz="1500" b="0" i="0" u="none" baseline="0" dirty="0">
                <a:solidFill>
                  <a:schemeClr val="dk1"/>
                </a:solidFill>
              </a:rPr>
              <a:t> the </a:t>
            </a:r>
            <a:r>
              <a:rPr lang="fr-ca" sz="1500" b="0" i="0" u="none" baseline="0" dirty="0" err="1">
                <a:solidFill>
                  <a:schemeClr val="dk1"/>
                </a:solidFill>
              </a:rPr>
              <a:t>intent</a:t>
            </a:r>
            <a:r>
              <a:rPr lang="fr-ca" sz="1500" b="0" i="0" u="none" baseline="0" dirty="0">
                <a:solidFill>
                  <a:schemeClr val="dk1"/>
                </a:solidFill>
              </a:rPr>
              <a:t> </a:t>
            </a:r>
            <a:r>
              <a:rPr lang="fr-ca" sz="1500" b="0" i="0" u="none" baseline="0" dirty="0" err="1">
                <a:solidFill>
                  <a:schemeClr val="dk1"/>
                </a:solidFill>
              </a:rPr>
              <a:t>is</a:t>
            </a:r>
            <a:r>
              <a:rPr lang="fr-ca" sz="1500" b="0" i="0" u="none" baseline="0" dirty="0">
                <a:solidFill>
                  <a:schemeClr val="dk1"/>
                </a:solidFill>
              </a:rPr>
              <a:t> protective, </a:t>
            </a:r>
            <a:r>
              <a:rPr lang="fr-ca" sz="1500" b="0" i="0" u="none" baseline="0" dirty="0" err="1">
                <a:solidFill>
                  <a:schemeClr val="dk1"/>
                </a:solidFill>
              </a:rPr>
              <a:t>this</a:t>
            </a:r>
            <a:r>
              <a:rPr lang="fr-ca" sz="1500" b="0" i="0" u="none" baseline="0" dirty="0">
                <a:solidFill>
                  <a:schemeClr val="dk1"/>
                </a:solidFill>
              </a:rPr>
              <a:t> practice </a:t>
            </a:r>
            <a:r>
              <a:rPr lang="fr-ca" sz="1500" b="0" i="0" u="none" baseline="0" dirty="0" err="1">
                <a:solidFill>
                  <a:schemeClr val="dk1"/>
                </a:solidFill>
              </a:rPr>
              <a:t>limits</a:t>
            </a:r>
            <a:r>
              <a:rPr lang="fr-ca" sz="1500" b="0" i="0" u="none" baseline="0" dirty="0">
                <a:solidFill>
                  <a:schemeClr val="dk1"/>
                </a:solidFill>
              </a:rPr>
              <a:t> </a:t>
            </a:r>
            <a:r>
              <a:rPr lang="fr-ca" sz="1500" b="0" i="0" u="none" baseline="0" dirty="0" err="1">
                <a:solidFill>
                  <a:schemeClr val="dk1"/>
                </a:solidFill>
              </a:rPr>
              <a:t>workers</a:t>
            </a:r>
            <a:r>
              <a:rPr lang="fr-ca" sz="1500" b="0" i="0" u="none" baseline="0" dirty="0">
                <a:solidFill>
                  <a:schemeClr val="dk1"/>
                </a:solidFill>
              </a:rPr>
              <a:t> </a:t>
            </a:r>
            <a:r>
              <a:rPr lang="fr-ca" sz="1500" b="0" i="0" u="none" baseline="0" dirty="0" err="1">
                <a:solidFill>
                  <a:schemeClr val="dk1"/>
                </a:solidFill>
              </a:rPr>
              <a:t>with</a:t>
            </a:r>
            <a:r>
              <a:rPr lang="fr-ca" sz="1500" b="0" i="0" u="none" baseline="0" dirty="0">
                <a:solidFill>
                  <a:schemeClr val="dk1"/>
                </a:solidFill>
              </a:rPr>
              <a:t> </a:t>
            </a:r>
            <a:r>
              <a:rPr lang="fr-ca" sz="1500" b="0" i="0" u="none" baseline="0" dirty="0" err="1">
                <a:solidFill>
                  <a:schemeClr val="dk1"/>
                </a:solidFill>
              </a:rPr>
              <a:t>disabilities</a:t>
            </a:r>
            <a:r>
              <a:rPr lang="fr-ca" sz="1500" b="0" i="0" u="none" baseline="0" dirty="0">
                <a:solidFill>
                  <a:schemeClr val="dk1"/>
                </a:solidFill>
              </a:rPr>
              <a:t> by </a:t>
            </a:r>
            <a:r>
              <a:rPr lang="fr-ca" sz="1500" b="0" i="0" u="none" baseline="0" dirty="0" err="1">
                <a:solidFill>
                  <a:schemeClr val="dk1"/>
                </a:solidFill>
              </a:rPr>
              <a:t>denying</a:t>
            </a:r>
            <a:r>
              <a:rPr lang="fr-ca" sz="1500" b="0" i="0" u="none" baseline="0" dirty="0">
                <a:solidFill>
                  <a:schemeClr val="dk1"/>
                </a:solidFill>
              </a:rPr>
              <a:t> </a:t>
            </a:r>
            <a:r>
              <a:rPr lang="fr-ca" sz="1500" b="0" i="0" u="none" baseline="0" dirty="0" err="1">
                <a:solidFill>
                  <a:schemeClr val="dk1"/>
                </a:solidFill>
              </a:rPr>
              <a:t>them</a:t>
            </a:r>
            <a:r>
              <a:rPr lang="fr-ca" sz="1500" b="0" i="0" u="none" baseline="0" dirty="0">
                <a:solidFill>
                  <a:schemeClr val="dk1"/>
                </a:solidFill>
              </a:rPr>
              <a:t> </a:t>
            </a:r>
            <a:r>
              <a:rPr lang="fr-ca" sz="1500" b="0" i="0" u="none" baseline="0" dirty="0" err="1">
                <a:solidFill>
                  <a:schemeClr val="dk1"/>
                </a:solidFill>
              </a:rPr>
              <a:t>opportunities</a:t>
            </a:r>
            <a:r>
              <a:rPr lang="fr-ca" sz="1500" b="0" i="0" u="none" baseline="0" dirty="0">
                <a:solidFill>
                  <a:schemeClr val="dk1"/>
                </a:solidFill>
              </a:rPr>
              <a:t> to correct </a:t>
            </a:r>
            <a:r>
              <a:rPr lang="fr-ca" sz="1500" b="0" i="0" u="none" baseline="0" dirty="0" err="1">
                <a:solidFill>
                  <a:schemeClr val="dk1"/>
                </a:solidFill>
              </a:rPr>
              <a:t>their</a:t>
            </a:r>
            <a:r>
              <a:rPr lang="fr-ca" sz="1500" b="0" i="0" u="none" baseline="0" dirty="0">
                <a:solidFill>
                  <a:schemeClr val="dk1"/>
                </a:solidFill>
              </a:rPr>
              <a:t> job </a:t>
            </a:r>
            <a:r>
              <a:rPr lang="fr-ca" sz="1500" b="0" i="0" u="none" baseline="0" dirty="0" err="1">
                <a:solidFill>
                  <a:schemeClr val="dk1"/>
                </a:solidFill>
              </a:rPr>
              <a:t>behaviour</a:t>
            </a:r>
            <a:r>
              <a:rPr lang="fr-ca" sz="1500" b="0" i="0" u="none" baseline="0" dirty="0">
                <a:solidFill>
                  <a:schemeClr val="dk1"/>
                </a:solidFill>
              </a:rPr>
              <a:t> and </a:t>
            </a:r>
            <a:r>
              <a:rPr lang="fr-ca" sz="1500" b="0" i="0" u="none" baseline="0" dirty="0" err="1">
                <a:solidFill>
                  <a:schemeClr val="dk1"/>
                </a:solidFill>
              </a:rPr>
              <a:t>learn</a:t>
            </a:r>
            <a:r>
              <a:rPr lang="fr-ca" sz="1500" b="0" i="0" u="none" baseline="0" dirty="0">
                <a:solidFill>
                  <a:schemeClr val="dk1"/>
                </a:solidFill>
              </a:rPr>
              <a:t> on the job. » [Bien que l’intention soit de protéger, cette pratique limite les travailleurs en situation de handicap en leur refusant des opportunités de corriger leur comportement au travail et d’apprendre en cours d’emploi.]. Ce n’est pas de la gentillesse de ménager quelqu’un ou de ne pas corriger son comportement. Cela peut entraîner de plus gros problèmes à l’avenir. </a:t>
            </a:r>
          </a:p>
          <a:p>
            <a:pPr marL="0" indent="0" algn="l" rtl="0">
              <a:buNone/>
            </a:pPr>
            <a:endParaRPr lang="fr-ca" sz="1500" dirty="0">
              <a:solidFill>
                <a:schemeClr val="dk1"/>
              </a:solidFill>
            </a:endParaRPr>
          </a:p>
          <a:p>
            <a:pPr marL="0" indent="0" algn="l" rtl="0">
              <a:buNone/>
            </a:pPr>
            <a:r>
              <a:rPr lang="fr-ca" sz="1500" b="1" i="0" u="none" baseline="0" dirty="0">
                <a:solidFill>
                  <a:schemeClr val="dk1"/>
                </a:solidFill>
              </a:rPr>
              <a:t>Notes du conférencier sous forme de points :</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ca" sz="1500" b="0" i="0" u="none" baseline="0" dirty="0">
                <a:solidFill>
                  <a:schemeClr val="dk1"/>
                </a:solidFill>
              </a:rPr>
              <a:t>La gestion du rendement est le processus continu de définition d’objectifs, de communication et de rétroaction qui aide les employés à atteindre leurs rôles organisationnels et d’équipe. </a:t>
            </a:r>
          </a:p>
          <a:p>
            <a:pPr marL="285750" indent="-285750" algn="l" rtl="0"/>
            <a:r>
              <a:rPr lang="fr-ca" sz="1500" b="0" i="0" u="none" baseline="0" dirty="0">
                <a:solidFill>
                  <a:schemeClr val="dk1"/>
                </a:solidFill>
              </a:rPr>
              <a:t>La boîte à outils « Confiance envers les personnes handicapées » du CCRT souligne l’importance de la rétroaction claire.</a:t>
            </a:r>
          </a:p>
          <a:p>
            <a:pPr marL="285750" indent="-285750" algn="l" rtl="0"/>
            <a:r>
              <a:rPr lang="fr-ca" sz="1500" b="0" i="0" u="none" baseline="0" dirty="0">
                <a:solidFill>
                  <a:schemeClr val="dk1"/>
                </a:solidFill>
              </a:rPr>
              <a:t>Demander à l’employé ses idées sur ce qui lui permettrait de donner le meilleur de lui-même est une meilleure pratique.</a:t>
            </a:r>
          </a:p>
          <a:p>
            <a:pPr marL="285750" indent="-285750" algn="l" rtl="0">
              <a:buClr>
                <a:schemeClr val="dk1"/>
              </a:buClr>
            </a:pPr>
            <a:r>
              <a:rPr lang="fr-ca" sz="1500" b="0" i="0" u="none" baseline="0" dirty="0">
                <a:solidFill>
                  <a:schemeClr val="dk1"/>
                </a:solidFill>
              </a:rPr>
              <a:t>Modifier ou éviter la rétroaction pour améliorer le rendement n’est pas équitable.</a:t>
            </a:r>
          </a:p>
          <a:p>
            <a:pPr marL="285750" indent="-285750" algn="l" rtl="0">
              <a:buClr>
                <a:schemeClr val="dk1"/>
              </a:buClr>
            </a:pPr>
            <a:r>
              <a:rPr lang="fr-ca" sz="1500" b="0" i="0" u="none" baseline="0" dirty="0">
                <a:solidFill>
                  <a:schemeClr val="dk1"/>
                </a:solidFill>
              </a:rPr>
              <a:t>Ne pas fournir des objectifs et de la rétroaction clairs, et laisser les défis de rendement non résolus, peut entraîner un problème de rendement qui menace l’emploi de cette personne.</a:t>
            </a:r>
          </a:p>
          <a:p>
            <a:pPr marL="285750" indent="-285750" algn="l" rtl="0"/>
            <a:r>
              <a:rPr lang="fr-ca" sz="1500" b="0" i="0" u="none" baseline="0" dirty="0">
                <a:solidFill>
                  <a:schemeClr val="dk1"/>
                </a:solidFill>
              </a:rPr>
              <a:t>À l’écran, le texte en gras indique : « </a:t>
            </a:r>
            <a:r>
              <a:rPr lang="fr-ca" sz="1500" b="0" i="0" u="none" baseline="0" dirty="0" err="1">
                <a:solidFill>
                  <a:schemeClr val="dk1"/>
                </a:solidFill>
              </a:rPr>
              <a:t>Although</a:t>
            </a:r>
            <a:r>
              <a:rPr lang="fr-ca" sz="1500" b="0" i="0" u="none" baseline="0" dirty="0">
                <a:solidFill>
                  <a:schemeClr val="dk1"/>
                </a:solidFill>
              </a:rPr>
              <a:t> the </a:t>
            </a:r>
            <a:r>
              <a:rPr lang="fr-ca" sz="1500" b="0" i="0" u="none" baseline="0" dirty="0" err="1">
                <a:solidFill>
                  <a:schemeClr val="dk1"/>
                </a:solidFill>
              </a:rPr>
              <a:t>intent</a:t>
            </a:r>
            <a:r>
              <a:rPr lang="fr-ca" sz="1500" b="0" i="0" u="none" baseline="0" dirty="0">
                <a:solidFill>
                  <a:schemeClr val="dk1"/>
                </a:solidFill>
              </a:rPr>
              <a:t> </a:t>
            </a:r>
            <a:r>
              <a:rPr lang="fr-ca" sz="1500" b="0" i="0" u="none" baseline="0" dirty="0" err="1">
                <a:solidFill>
                  <a:schemeClr val="dk1"/>
                </a:solidFill>
              </a:rPr>
              <a:t>is</a:t>
            </a:r>
            <a:r>
              <a:rPr lang="fr-ca" sz="1500" b="0" i="0" u="none" baseline="0" dirty="0">
                <a:solidFill>
                  <a:schemeClr val="dk1"/>
                </a:solidFill>
              </a:rPr>
              <a:t> protective, </a:t>
            </a:r>
            <a:r>
              <a:rPr lang="fr-ca" sz="1500" b="0" i="0" u="none" baseline="0" dirty="0" err="1">
                <a:solidFill>
                  <a:schemeClr val="dk1"/>
                </a:solidFill>
              </a:rPr>
              <a:t>this</a:t>
            </a:r>
            <a:r>
              <a:rPr lang="fr-ca" sz="1500" b="0" i="0" u="none" baseline="0" dirty="0">
                <a:solidFill>
                  <a:schemeClr val="dk1"/>
                </a:solidFill>
              </a:rPr>
              <a:t> practice </a:t>
            </a:r>
            <a:r>
              <a:rPr lang="fr-ca" sz="1500" b="0" i="0" u="none" baseline="0" dirty="0" err="1">
                <a:solidFill>
                  <a:schemeClr val="dk1"/>
                </a:solidFill>
              </a:rPr>
              <a:t>limits</a:t>
            </a:r>
            <a:r>
              <a:rPr lang="fr-ca" sz="1500" b="0" i="0" u="none" baseline="0" dirty="0">
                <a:solidFill>
                  <a:schemeClr val="dk1"/>
                </a:solidFill>
              </a:rPr>
              <a:t> </a:t>
            </a:r>
            <a:r>
              <a:rPr lang="fr-ca" sz="1500" b="0" i="0" u="none" baseline="0" dirty="0" err="1">
                <a:solidFill>
                  <a:schemeClr val="dk1"/>
                </a:solidFill>
              </a:rPr>
              <a:t>workers</a:t>
            </a:r>
            <a:r>
              <a:rPr lang="fr-ca" sz="1500" b="0" i="0" u="none" baseline="0" dirty="0">
                <a:solidFill>
                  <a:schemeClr val="dk1"/>
                </a:solidFill>
              </a:rPr>
              <a:t> </a:t>
            </a:r>
            <a:r>
              <a:rPr lang="fr-ca" sz="1500" b="0" i="0" u="none" baseline="0" dirty="0" err="1">
                <a:solidFill>
                  <a:schemeClr val="dk1"/>
                </a:solidFill>
              </a:rPr>
              <a:t>with</a:t>
            </a:r>
            <a:r>
              <a:rPr lang="fr-ca" sz="1500" b="0" i="0" u="none" baseline="0" dirty="0">
                <a:solidFill>
                  <a:schemeClr val="dk1"/>
                </a:solidFill>
              </a:rPr>
              <a:t> </a:t>
            </a:r>
            <a:r>
              <a:rPr lang="fr-ca" sz="1500" b="0" i="0" u="none" baseline="0" dirty="0" err="1">
                <a:solidFill>
                  <a:schemeClr val="dk1"/>
                </a:solidFill>
              </a:rPr>
              <a:t>disabilities</a:t>
            </a:r>
            <a:r>
              <a:rPr lang="fr-ca" sz="1500" b="0" i="0" u="none" baseline="0" dirty="0">
                <a:solidFill>
                  <a:schemeClr val="dk1"/>
                </a:solidFill>
              </a:rPr>
              <a:t> by </a:t>
            </a:r>
            <a:r>
              <a:rPr lang="fr-ca" sz="1500" b="0" i="0" u="none" baseline="0" dirty="0" err="1">
                <a:solidFill>
                  <a:schemeClr val="dk1"/>
                </a:solidFill>
              </a:rPr>
              <a:t>denying</a:t>
            </a:r>
            <a:r>
              <a:rPr lang="fr-ca" sz="1500" b="0" i="0" u="none" baseline="0" dirty="0">
                <a:solidFill>
                  <a:schemeClr val="dk1"/>
                </a:solidFill>
              </a:rPr>
              <a:t> </a:t>
            </a:r>
            <a:r>
              <a:rPr lang="fr-ca" sz="1500" b="0" i="0" u="none" baseline="0" dirty="0" err="1">
                <a:solidFill>
                  <a:schemeClr val="dk1"/>
                </a:solidFill>
              </a:rPr>
              <a:t>them</a:t>
            </a:r>
            <a:r>
              <a:rPr lang="fr-ca" sz="1500" b="0" i="0" u="none" baseline="0" dirty="0">
                <a:solidFill>
                  <a:schemeClr val="dk1"/>
                </a:solidFill>
              </a:rPr>
              <a:t> </a:t>
            </a:r>
            <a:r>
              <a:rPr lang="fr-ca" sz="1500" b="0" i="0" u="none" baseline="0" dirty="0" err="1">
                <a:solidFill>
                  <a:schemeClr val="dk1"/>
                </a:solidFill>
              </a:rPr>
              <a:t>opportunities</a:t>
            </a:r>
            <a:r>
              <a:rPr lang="fr-ca" sz="1500" b="0" i="0" u="none" baseline="0" dirty="0">
                <a:solidFill>
                  <a:schemeClr val="dk1"/>
                </a:solidFill>
              </a:rPr>
              <a:t> to correct </a:t>
            </a:r>
            <a:r>
              <a:rPr lang="fr-ca" sz="1500" b="0" i="0" u="none" baseline="0" dirty="0" err="1">
                <a:solidFill>
                  <a:schemeClr val="dk1"/>
                </a:solidFill>
              </a:rPr>
              <a:t>their</a:t>
            </a:r>
            <a:r>
              <a:rPr lang="fr-ca" sz="1500" b="0" i="0" u="none" baseline="0" dirty="0">
                <a:solidFill>
                  <a:schemeClr val="dk1"/>
                </a:solidFill>
              </a:rPr>
              <a:t> job </a:t>
            </a:r>
            <a:r>
              <a:rPr lang="fr-ca" sz="1500" b="0" i="0" u="none" baseline="0" dirty="0" err="1">
                <a:solidFill>
                  <a:schemeClr val="dk1"/>
                </a:solidFill>
              </a:rPr>
              <a:t>behaviour</a:t>
            </a:r>
            <a:r>
              <a:rPr lang="fr-ca" sz="1500" b="0" i="0" u="none" baseline="0" dirty="0">
                <a:solidFill>
                  <a:schemeClr val="dk1"/>
                </a:solidFill>
              </a:rPr>
              <a:t> and </a:t>
            </a:r>
            <a:r>
              <a:rPr lang="fr-ca" sz="1500" b="0" i="0" u="none" baseline="0" dirty="0" err="1">
                <a:solidFill>
                  <a:schemeClr val="dk1"/>
                </a:solidFill>
              </a:rPr>
              <a:t>learn</a:t>
            </a:r>
            <a:r>
              <a:rPr lang="fr-ca" sz="1500" b="0" i="0" u="none" baseline="0" dirty="0">
                <a:solidFill>
                  <a:schemeClr val="dk1"/>
                </a:solidFill>
              </a:rPr>
              <a:t> on the job. » [Bien que l’intention soit de protéger, cette pratique limite les travailleurs en situation de handicap en leur refusant des opportunités de corriger leur comportement au travail et d’apprendre en cours d’emploi.].</a:t>
            </a:r>
          </a:p>
          <a:p>
            <a:pPr marL="285750" indent="-285750" algn="l" rtl="0"/>
            <a:endParaRPr lang="fr-ca" sz="1500" dirty="0">
              <a:solidFill>
                <a:schemeClr val="dk1"/>
              </a:solidFill>
            </a:endParaRPr>
          </a:p>
          <a:p>
            <a:pPr marL="0" indent="0" algn="l" rtl="0">
              <a:buNone/>
            </a:pPr>
            <a:r>
              <a:rPr lang="fr-ca" sz="1500" b="1" i="0" u="none" baseline="0" dirty="0">
                <a:solidFill>
                  <a:schemeClr val="dk1"/>
                </a:solidFill>
              </a:rPr>
              <a:t>RESOURCES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600" b="0" i="0" u="none" baseline="0" dirty="0">
                <a:latin typeface="+mn-lt"/>
                <a:ea typeface="+mn-lt"/>
                <a:cs typeface="+mn-lt"/>
              </a:rPr>
              <a:t>Conseil canadien de la réadaptation et du travail (CCRT). (2024). Boîte à outils « Confiance envers les personnes handicapées ». </a:t>
            </a:r>
            <a:r>
              <a:rPr lang="fr-ca" sz="2800" b="0" i="0" u="sng" baseline="0"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3"/>
              </a:rPr>
              <a:t>https://toolkit.ccrw.org</a:t>
            </a:r>
            <a:r>
              <a:rPr lang="fr-ca" b="0" i="0" u="none" baseline="0" dirty="0"/>
              <a:t>.</a:t>
            </a:r>
            <a:endParaRPr lang="fr-ca" sz="1600" dirty="0">
              <a:latin typeface="+mn-lt"/>
            </a:endParaRPr>
          </a:p>
          <a:p>
            <a:pPr marL="0" lvl="0" indent="0" algn="l" rtl="0">
              <a:spcBef>
                <a:spcPts val="0"/>
              </a:spcBef>
              <a:spcAft>
                <a:spcPts val="0"/>
              </a:spcAft>
              <a:buNone/>
            </a:pPr>
            <a:endParaRPr sz="1500" dirty="0">
              <a:solidFill>
                <a:schemeClr val="dk1"/>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32a569eb0e1_0_4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32a569eb0e1_0_41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0" i="0" u="none" baseline="0">
                <a:solidFill>
                  <a:schemeClr val="dk1"/>
                </a:solidFill>
              </a:rPr>
              <a:t>[Discuter en grands ou petits groupes de 2-3 personnes]</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1" i="0" u="none" baseline="0">
                <a:solidFill>
                  <a:schemeClr val="dk1"/>
                </a:solidFill>
              </a:rPr>
              <a:t>Notes complètes de l’animateur :</a:t>
            </a:r>
            <a:endParaRPr sz="1500" b="1"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Discutons d’un scénario. [Un membre du groupe peut lire le scénario à haute voix si nécessaire / ou l’animateur peut le lire. Laissez à l’écran ou imprimez pour que les petits groupes en discutent?]</a:t>
            </a:r>
            <a:endParaRPr sz="1500" dirty="0">
              <a:solidFill>
                <a:schemeClr val="dk1"/>
              </a:solidFill>
            </a:endParaRPr>
          </a:p>
          <a:p>
            <a:pPr marL="0" lvl="0" indent="0" algn="l" rtl="0">
              <a:spcBef>
                <a:spcPts val="0"/>
              </a:spcBef>
              <a:spcAft>
                <a:spcPts val="0"/>
              </a:spcAft>
              <a:buClr>
                <a:schemeClr val="dk1"/>
              </a:buClr>
              <a:buSzPts val="1100"/>
              <a:buFont typeface="Arial"/>
              <a:buNone/>
            </a:pPr>
            <a:endParaRPr lang="fr-ca" sz="1500" dirty="0">
              <a:solidFill>
                <a:schemeClr val="dk1"/>
              </a:solidFill>
            </a:endParaRPr>
          </a:p>
          <a:p>
            <a:pPr marL="0" lvl="0" indent="0" algn="l" rtl="0">
              <a:spcBef>
                <a:spcPts val="0"/>
              </a:spcBef>
              <a:spcAft>
                <a:spcPts val="0"/>
              </a:spcAft>
              <a:buClr>
                <a:schemeClr val="dk1"/>
              </a:buClr>
              <a:buSzPts val="1100"/>
              <a:buFont typeface="Arial"/>
              <a:buNone/>
            </a:pPr>
            <a:endParaRPr lang="fr-ca"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Accordez 3 à 5 minutes pour la discussion.</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2a569eb0e1_0_4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2a569eb0e1_0_43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1" i="0" u="none" baseline="0" dirty="0">
                <a:solidFill>
                  <a:schemeClr val="dk1"/>
                </a:solidFill>
              </a:rPr>
              <a:t>Notes de l’animateur :</a:t>
            </a:r>
            <a:endParaRPr sz="1500" b="1"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dirty="0">
                <a:solidFill>
                  <a:schemeClr val="dk1"/>
                </a:solidFill>
              </a:rPr>
              <a:t>Examinons quelques étapes suivantes possibles. </a:t>
            </a:r>
          </a:p>
          <a:p>
            <a:pPr marL="0" lvl="0" indent="0" algn="l" rtl="0">
              <a:spcBef>
                <a:spcPts val="0"/>
              </a:spcBef>
              <a:spcAft>
                <a:spcPts val="0"/>
              </a:spcAft>
              <a:buClr>
                <a:schemeClr val="dk1"/>
              </a:buClr>
              <a:buSzPts val="1100"/>
              <a:buFont typeface="Arial"/>
              <a:buNone/>
            </a:pPr>
            <a:r>
              <a:rPr lang="fr-ca" sz="1500" b="0" i="0" u="none" baseline="0" dirty="0">
                <a:solidFill>
                  <a:schemeClr val="dk1"/>
                </a:solidFill>
              </a:rPr>
              <a:t>[Animateur : Lisez chaque point et demandez « Votre groupe a-t-il parlé de cela? Levez la main.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lang="fr-ca"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dirty="0">
                <a:solidFill>
                  <a:schemeClr val="dk1"/>
                </a:solidFill>
              </a:rPr>
              <a:t>Quelle est une autre idée dont votre groupe a discuté? (Donnez la possibilité à chaque groupe pour mentionner une autre étape possible – pas une liste exhaustive.)</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sng" baseline="0" dirty="0">
                <a:solidFill>
                  <a:schemeClr val="dk1"/>
                </a:solidFill>
              </a:rPr>
              <a:t>Prochaines étapes possibles</a:t>
            </a:r>
            <a:endParaRPr sz="1500" u="sng" dirty="0">
              <a:solidFill>
                <a:schemeClr val="dk1"/>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Vérifiez le dossier de l’employé pour tout plan d’adaptation écrit. – CE SCÉNARIO – Il n’y a rien dans le dossier.</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Documentez toute préoccupation liée au rendement. Discutez des résultats de l’audit avec l’employé et demandez ce qui affecte le rendement. – CE SCÉNARIO – L’employé répond « le nouvel horaire ». </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Retournez temporairement l’employé à la liste des tâches/l’horaire d’origine – CE SCÉNARIO – Les résultats de l’audit sont 100 %.</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Demandez à votre employé qui a créé sa liste des tâches adaptée. – CE SCÉNARIO – </a:t>
            </a:r>
            <a:endParaRPr sz="1500" dirty="0">
              <a:solidFill>
                <a:srgbClr val="4C4C4E"/>
              </a:solidFill>
            </a:endParaRPr>
          </a:p>
          <a:p>
            <a:pPr marL="483306" lvl="0" indent="-335629" algn="l" rtl="0">
              <a:spcBef>
                <a:spcPts val="793"/>
              </a:spcBef>
              <a:spcAft>
                <a:spcPts val="0"/>
              </a:spcAft>
              <a:buClr>
                <a:srgbClr val="4C4C4E"/>
              </a:buClr>
              <a:buSzPts val="1400"/>
              <a:buChar char="-"/>
            </a:pPr>
            <a:r>
              <a:rPr lang="fr-ca" sz="1500" b="0" i="0" u="none" baseline="0" dirty="0">
                <a:solidFill>
                  <a:srgbClr val="4C4C4E"/>
                </a:solidFill>
              </a:rPr>
              <a:t>Vous apprenez qu’il avait un « accompagnateur » d’une agence de placement.  Demandez la permission et contactez l’accompagnateur en cours d’emploi de l’employé pour expliquer la situation.</a:t>
            </a:r>
            <a:endParaRPr sz="1500" dirty="0">
              <a:solidFill>
                <a:srgbClr val="4C4C4E"/>
              </a:solidFill>
            </a:endParaRPr>
          </a:p>
          <a:p>
            <a:pPr marL="483306" lvl="0" indent="-335629" algn="l" rtl="0">
              <a:spcBef>
                <a:spcPts val="0"/>
              </a:spcBef>
              <a:spcAft>
                <a:spcPts val="0"/>
              </a:spcAft>
              <a:buClr>
                <a:srgbClr val="4C4C4E"/>
              </a:buClr>
              <a:buSzPts val="1400"/>
              <a:buChar char="-"/>
            </a:pPr>
            <a:r>
              <a:rPr lang="fr-ca" sz="1500" b="0" i="0" u="none" baseline="0" dirty="0">
                <a:solidFill>
                  <a:srgbClr val="4C4C4E"/>
                </a:solidFill>
              </a:rPr>
              <a:t>Acceptez l’offre de l’accompagnateur de venir sur place. Lors de la visite, l’accompagnateur crée une nouvelle version adaptée de l’horaire et explique quelques stratégies simples que vous pouvez utiliser pour donner des instructions et de la rétroaction afin d’aider votre employé à donner le meilleur de lui-même.</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Fournissez une formation supplémentaire.</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Documentez les mesures d’adaptation dans le dossier de l’employé. – CE SCÉNARIO – Travaillez avec l’accompagnateur en cours d’emploi, votre employé et le responsable des RH de votre organisation pour documenter ces mesures d’adaptation dans le dossier de l’employé.</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Poursuivez avec les processus typiques de gestion du rendement.</a:t>
            </a:r>
            <a:endParaRPr sz="1500" dirty="0">
              <a:solidFill>
                <a:srgbClr val="4C4C4E"/>
              </a:solidFill>
            </a:endParaRPr>
          </a:p>
          <a:p>
            <a:pPr marL="0" lvl="0" indent="0" algn="l" rtl="0">
              <a:spcBef>
                <a:spcPts val="793"/>
              </a:spcBef>
              <a:spcAft>
                <a:spcPts val="0"/>
              </a:spcAft>
              <a:buClr>
                <a:schemeClr val="dk1"/>
              </a:buClr>
              <a:buSzPts val="1100"/>
              <a:buFont typeface="Arial"/>
              <a:buNone/>
            </a:pPr>
            <a:endParaRPr lang="fr-ca" sz="1500" dirty="0">
              <a:solidFill>
                <a:srgbClr val="4C4C4E"/>
              </a:solidFill>
            </a:endParaRPr>
          </a:p>
          <a:p>
            <a:pPr marL="0" lvl="0" indent="0" algn="l" rtl="0">
              <a:spcBef>
                <a:spcPts val="793"/>
              </a:spcBef>
              <a:spcAft>
                <a:spcPts val="0"/>
              </a:spcAft>
              <a:buClr>
                <a:schemeClr val="dk1"/>
              </a:buClr>
              <a:buSzPts val="1100"/>
              <a:buFont typeface="Arial"/>
              <a:buNone/>
            </a:pPr>
            <a:endParaRPr lang="fr-ca" sz="1500" dirty="0">
              <a:solidFill>
                <a:srgbClr val="4C4C4E"/>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a:t>
            </a:r>
            <a:endParaRPr sz="1500" dirty="0">
              <a:solidFill>
                <a:srgbClr val="4C4C4E"/>
              </a:solidFill>
            </a:endParaRPr>
          </a:p>
          <a:p>
            <a:pPr marL="0" lvl="0" indent="0" algn="l" rtl="0">
              <a:spcBef>
                <a:spcPts val="793"/>
              </a:spcBef>
              <a:spcAft>
                <a:spcPts val="0"/>
              </a:spcAft>
              <a:buClr>
                <a:schemeClr val="dk1"/>
              </a:buClr>
              <a:buSzPts val="1100"/>
              <a:buFont typeface="Arial"/>
              <a:buNone/>
            </a:pPr>
            <a:r>
              <a:rPr lang="fr-ca" sz="1500" b="0" i="0" u="none" baseline="0" dirty="0">
                <a:solidFill>
                  <a:srgbClr val="4C4C4E"/>
                </a:solidFill>
              </a:rPr>
              <a:t>Excellente discussion. Nous résumerons cela sur la prochaine diapositive.</a:t>
            </a:r>
            <a:endParaRPr sz="1500" dirty="0">
              <a:solidFill>
                <a:srgbClr val="4C4C4E"/>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32a569eb0e1_0_48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32a569eb0e1_0_48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1057"/>
              </a:spcBef>
              <a:spcAft>
                <a:spcPts val="0"/>
              </a:spcAft>
              <a:buClr>
                <a:schemeClr val="dk1"/>
              </a:buClr>
              <a:buSzPts val="1100"/>
              <a:buFont typeface="Arial"/>
              <a:buNone/>
            </a:pPr>
            <a:r>
              <a:rPr lang="fr-ca" sz="1500" b="1" i="0" u="none" baseline="0" dirty="0">
                <a:solidFill>
                  <a:schemeClr val="dk1"/>
                </a:solidFill>
              </a:rPr>
              <a:t>Notes complètes de l’animateur :</a:t>
            </a:r>
          </a:p>
          <a:p>
            <a:pPr marL="0" lvl="0" indent="0" algn="l" rtl="0">
              <a:spcBef>
                <a:spcPts val="1057"/>
              </a:spcBef>
              <a:spcAft>
                <a:spcPts val="0"/>
              </a:spcAft>
              <a:buClr>
                <a:schemeClr val="dk1"/>
              </a:buClr>
              <a:buSzPts val="1100"/>
              <a:buFont typeface="Arial"/>
              <a:buNone/>
            </a:pPr>
            <a:r>
              <a:rPr lang="fr-ca" sz="1500" b="0" i="0" u="none" baseline="0" dirty="0">
                <a:solidFill>
                  <a:schemeClr val="dk1"/>
                </a:solidFill>
              </a:rPr>
              <a:t>Dans ce scénario, vous avez utilisé les meilleures pratiques suivantes :</a:t>
            </a:r>
          </a:p>
          <a:p>
            <a:pPr marL="0" lvl="0" indent="0" algn="l" rtl="0">
              <a:spcBef>
                <a:spcPts val="1057"/>
              </a:spcBef>
              <a:spcAft>
                <a:spcPts val="0"/>
              </a:spcAft>
              <a:buClr>
                <a:schemeClr val="dk1"/>
              </a:buClr>
              <a:buSzPts val="1100"/>
              <a:buFont typeface="Arial"/>
              <a:buNone/>
            </a:pPr>
            <a:endParaRPr sz="1500" dirty="0">
              <a:solidFill>
                <a:schemeClr val="dk1"/>
              </a:solidFill>
            </a:endParaRPr>
          </a:p>
          <a:p>
            <a:pPr marL="0" lvl="0" indent="0" algn="l" rtl="0">
              <a:spcBef>
                <a:spcPts val="1057"/>
              </a:spcBef>
              <a:spcAft>
                <a:spcPts val="0"/>
              </a:spcAft>
              <a:buClr>
                <a:schemeClr val="dk1"/>
              </a:buClr>
              <a:buSzPts val="1100"/>
              <a:buFont typeface="Arial"/>
              <a:buNone/>
            </a:pPr>
            <a:r>
              <a:rPr lang="fr-ca" sz="1500" b="0" i="0" u="none" baseline="0" dirty="0">
                <a:solidFill>
                  <a:schemeClr val="dk1"/>
                </a:solidFill>
              </a:rPr>
              <a:t>Conformément aux normes des droits de la personne, vous avez rempli votre devoir de gestion en vous renseignant/enquêtant si vous pensez qu’un employé nécessite des mesures d’adaptation, même si l’employé ne l’a pas demandé. </a:t>
            </a:r>
          </a:p>
          <a:p>
            <a:pPr marL="0" lvl="0" indent="0" algn="l" rtl="0">
              <a:spcBef>
                <a:spcPts val="1057"/>
              </a:spcBef>
              <a:spcAft>
                <a:spcPts val="0"/>
              </a:spcAft>
              <a:buClr>
                <a:schemeClr val="dk1"/>
              </a:buClr>
              <a:buSzPts val="1100"/>
              <a:buFont typeface="Arial"/>
              <a:buNone/>
            </a:pPr>
            <a:endParaRPr sz="1500" dirty="0">
              <a:solidFill>
                <a:schemeClr val="dk1"/>
              </a:solidFill>
            </a:endParaRPr>
          </a:p>
          <a:p>
            <a:pPr marL="0" lvl="0" indent="0" algn="l" rtl="0">
              <a:spcBef>
                <a:spcPts val="1057"/>
              </a:spcBef>
              <a:spcAft>
                <a:spcPts val="0"/>
              </a:spcAft>
              <a:buClr>
                <a:schemeClr val="dk1"/>
              </a:buClr>
              <a:buSzPts val="1100"/>
              <a:buFont typeface="Arial"/>
              <a:buNone/>
            </a:pPr>
            <a:r>
              <a:rPr lang="fr-ca" sz="1500" b="0" i="0" u="none" baseline="0" dirty="0">
                <a:solidFill>
                  <a:schemeClr val="dk1"/>
                </a:solidFill>
              </a:rPr>
              <a:t>Vous avez impliqué l’employé et son cercle de soutien dans une discussion sur ce qui aiderait l’employé à donner le meilleur de lui-même.</a:t>
            </a:r>
          </a:p>
          <a:p>
            <a:pPr marL="0" lvl="0" indent="0" algn="l" rtl="0">
              <a:spcBef>
                <a:spcPts val="1057"/>
              </a:spcBef>
              <a:spcAft>
                <a:spcPts val="0"/>
              </a:spcAft>
              <a:buClr>
                <a:schemeClr val="dk1"/>
              </a:buClr>
              <a:buSzPts val="1100"/>
              <a:buFont typeface="Arial"/>
              <a:buNone/>
            </a:pPr>
            <a:endParaRPr sz="1500" dirty="0">
              <a:solidFill>
                <a:schemeClr val="dk1"/>
              </a:solidFill>
            </a:endParaRPr>
          </a:p>
          <a:p>
            <a:pPr marL="0" lvl="0" indent="0" algn="l" rtl="0">
              <a:spcBef>
                <a:spcPts val="1057"/>
              </a:spcBef>
              <a:spcAft>
                <a:spcPts val="0"/>
              </a:spcAft>
              <a:buClr>
                <a:schemeClr val="dk1"/>
              </a:buClr>
              <a:buSzPts val="1100"/>
              <a:buFont typeface="Arial"/>
              <a:buNone/>
            </a:pPr>
            <a:r>
              <a:rPr lang="fr-ca" sz="1500" b="0" i="0" u="none" baseline="0" dirty="0">
                <a:solidFill>
                  <a:schemeClr val="dk1"/>
                </a:solidFill>
              </a:rPr>
              <a:t>Vous avez les compétences nécessaires pour former et gérer efficacement CET employé. Vous êtes au courant de soutien/ressources à contacter si nécessaire à l’avenir.</a:t>
            </a:r>
            <a:endParaRPr sz="1500" dirty="0">
              <a:solidFill>
                <a:schemeClr val="dk1"/>
              </a:solidFill>
            </a:endParaRPr>
          </a:p>
          <a:p>
            <a:pPr marL="0" lvl="0" indent="0" algn="l" rtl="0">
              <a:spcBef>
                <a:spcPts val="1057"/>
              </a:spcBef>
              <a:spcAft>
                <a:spcPts val="0"/>
              </a:spcAft>
              <a:buClr>
                <a:schemeClr val="dk1"/>
              </a:buClr>
              <a:buSzPts val="1100"/>
              <a:buFont typeface="Arial"/>
              <a:buNone/>
            </a:pPr>
            <a:endParaRPr lang="fr-ca" sz="1500" dirty="0">
              <a:solidFill>
                <a:schemeClr val="dk1"/>
              </a:solidFill>
            </a:endParaRPr>
          </a:p>
          <a:p>
            <a:pPr marL="0" lvl="0" indent="0" algn="l" rtl="0">
              <a:spcBef>
                <a:spcPts val="1057"/>
              </a:spcBef>
              <a:spcAft>
                <a:spcPts val="0"/>
              </a:spcAft>
              <a:buClr>
                <a:schemeClr val="dk1"/>
              </a:buClr>
              <a:buSzPts val="1100"/>
              <a:buFont typeface="Arial"/>
              <a:buNone/>
            </a:pPr>
            <a:r>
              <a:rPr lang="fr-ca" sz="1500" b="0" i="0" u="none" baseline="0" dirty="0">
                <a:solidFill>
                  <a:schemeClr val="dk1"/>
                </a:solidFill>
              </a:rPr>
              <a:t>Vous avez soutenu l’élaboration d’un plan d’adaptation formel afin que, si des changements de gestion ou de rôle surviennent, cet employé puisse continuer à être productif et engagé.</a:t>
            </a:r>
            <a:endParaRPr sz="15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32a569eb0e1_0_50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32a569eb0e1_0_503: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0" i="0" u="none" baseline="0">
                <a:solidFill>
                  <a:schemeClr val="dk1"/>
                </a:solidFill>
              </a:rPr>
              <a:t>En plus de considérer les étapes actuelles pour soutenir la façon dont nos employés performent dans leurs rôles </a:t>
            </a:r>
            <a:r>
              <a:rPr lang="fr-ca" sz="1500" b="0" i="1" u="none" baseline="0">
                <a:solidFill>
                  <a:schemeClr val="dk1"/>
                </a:solidFill>
              </a:rPr>
              <a:t>en ce moment</a:t>
            </a:r>
            <a:r>
              <a:rPr lang="fr-ca" sz="1500" b="0" i="0" u="none" baseline="0">
                <a:solidFill>
                  <a:schemeClr val="dk1"/>
                </a:solidFill>
              </a:rPr>
              <a:t>, nous devrions également travailler avec nos employés et équipes pour réfléchir à ce qu’ils veulent et ont besoin en matière d’emploi.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Le développement de carrière est important pour conserver nos employés et tirer parti de leurs connaissances et de leur expérience dans leurs rôles. </a:t>
            </a:r>
          </a:p>
          <a:p>
            <a:pPr marL="0" lvl="0" indent="0" algn="l" rtl="0">
              <a:spcBef>
                <a:spcPts val="0"/>
              </a:spcBef>
              <a:spcAft>
                <a:spcPts val="0"/>
              </a:spcAft>
              <a:buClr>
                <a:schemeClr val="dk1"/>
              </a:buClr>
              <a:buSzPts val="1100"/>
              <a:buFont typeface="Arial"/>
              <a:buNone/>
            </a:pPr>
            <a:endParaRPr lang="fr-ca"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Le processus inclut la prise en compte de leurs compétences et expériences, de leurs besoins ou souhaits en matière d’emploi, de leur situation de vie et de leurs objectifs de carrière à long terme.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Dans le processus de développement de carrière, nous travaillons ensemble pour réfléchir à la manière de connecter leurs compétences, expériences, besoins et objectifs en établissant des étapes pour les orienter dans une direction de carrière qui les serve, ainsi que nos équipes et organisations.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Comme vous pouvez le voir sur la diapositive, la boîte à outils « Confiance envers les personnes handicapées » du CCRT présente plusieurs façons dont nos employés peuvent évoluer pour répondre à leurs besoins et objectifs changeants.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2a569eb0e1_0_5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32a569eb0e1_0_53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lnSpc>
                <a:spcPct val="107916"/>
              </a:lnSpc>
              <a:spcBef>
                <a:spcPts val="0"/>
              </a:spcBef>
              <a:spcAft>
                <a:spcPts val="0"/>
              </a:spcAft>
              <a:buClr>
                <a:schemeClr val="dk1"/>
              </a:buClr>
              <a:buSzPts val="1100"/>
              <a:buFont typeface="Arial"/>
              <a:buNone/>
            </a:pPr>
            <a:r>
              <a:rPr lang="fr-ca" sz="1300" b="1" i="0" u="none" baseline="0">
                <a:solidFill>
                  <a:schemeClr val="dk1"/>
                </a:solidFill>
              </a:rPr>
              <a:t>Notes de l’animateur</a:t>
            </a:r>
          </a:p>
          <a:p>
            <a:pPr marL="0" lvl="0" indent="0" algn="l" rtl="0">
              <a:lnSpc>
                <a:spcPct val="107916"/>
              </a:lnSpc>
              <a:spcBef>
                <a:spcPts val="0"/>
              </a:spcBef>
              <a:spcAft>
                <a:spcPts val="0"/>
              </a:spcAft>
              <a:buClr>
                <a:schemeClr val="dk1"/>
              </a:buClr>
              <a:buSzPts val="1100"/>
              <a:buFont typeface="Arial"/>
              <a:buNone/>
            </a:pPr>
            <a:r>
              <a:rPr lang="fr-ca" sz="1300" b="0" i="0" u="none" baseline="0">
                <a:solidFill>
                  <a:schemeClr val="dk1"/>
                </a:solidFill>
              </a:rPr>
              <a:t>Discutons ensemble d’un autre scénario en groupe. </a:t>
            </a:r>
            <a:endParaRPr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fr-ca" sz="1300" b="0" i="0" u="none" baseline="0">
                <a:solidFill>
                  <a:schemeClr val="dk1"/>
                </a:solidFill>
              </a:rPr>
              <a:t>[Lisez le scénario, ou demandez à un participant de le lire.]</a:t>
            </a:r>
            <a:endParaRPr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fr-ca" sz="1300" b="0" i="0" u="none" baseline="0">
                <a:solidFill>
                  <a:schemeClr val="dk1"/>
                </a:solidFill>
              </a:rPr>
              <a:t>Dans l’ensemble – félicitations! Vous avez créé un sentiment de confiance au sein de votre équipe, comme le montre le fait que votre employé se soit senti à l’aise de vous parler de sa préoccupation concernant son engagement. </a:t>
            </a:r>
          </a:p>
          <a:p>
            <a:pPr marL="0" lvl="0" indent="0" algn="l" rtl="0">
              <a:lnSpc>
                <a:spcPct val="107916"/>
              </a:lnSpc>
              <a:spcBef>
                <a:spcPts val="846"/>
              </a:spcBef>
              <a:spcAft>
                <a:spcPts val="0"/>
              </a:spcAft>
              <a:buClr>
                <a:schemeClr val="dk1"/>
              </a:buClr>
              <a:buSzPts val="1100"/>
              <a:buFont typeface="Arial"/>
              <a:buNone/>
            </a:pPr>
            <a:endParaRPr lang="fr-ca"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fr-ca" sz="1300" b="0" i="0" u="none" baseline="0">
                <a:solidFill>
                  <a:schemeClr val="dk1"/>
                </a:solidFill>
              </a:rPr>
              <a:t>[En grand groupe – style maïs soufflé] D’abord, quelles sont vos premières impressions dans ce scénario? Veuillez partager comment vous vous sentez.</a:t>
            </a:r>
          </a:p>
          <a:p>
            <a:pPr marL="0" lvl="0" indent="0" algn="l" rtl="0">
              <a:lnSpc>
                <a:spcPct val="107916"/>
              </a:lnSpc>
              <a:spcBef>
                <a:spcPts val="846"/>
              </a:spcBef>
              <a:spcAft>
                <a:spcPts val="0"/>
              </a:spcAft>
              <a:buClr>
                <a:schemeClr val="dk1"/>
              </a:buClr>
              <a:buSzPts val="1100"/>
              <a:buFont typeface="Arial"/>
              <a:buNone/>
            </a:pPr>
            <a:r>
              <a:rPr lang="fr-ca" sz="1300" b="0" i="0" u="none" baseline="0">
                <a:solidFill>
                  <a:schemeClr val="dk1"/>
                </a:solidFill>
              </a:rPr>
              <a:t>[Exemples à ajouter à la discussion si nécessaire]</a:t>
            </a:r>
          </a:p>
          <a:p>
            <a:pPr marL="285750" lvl="0" indent="-285750" algn="l" rtl="0">
              <a:lnSpc>
                <a:spcPct val="107916"/>
              </a:lnSpc>
              <a:spcBef>
                <a:spcPts val="846"/>
              </a:spcBef>
              <a:spcAft>
                <a:spcPts val="0"/>
              </a:spcAft>
              <a:buClr>
                <a:schemeClr val="dk1"/>
              </a:buClr>
              <a:buSzPts val="1100"/>
            </a:pPr>
            <a:r>
              <a:rPr lang="fr-ca" sz="1300" b="0" i="0" u="none" baseline="0">
                <a:solidFill>
                  <a:schemeClr val="dk1"/>
                </a:solidFill>
              </a:rPr>
              <a:t>Je me sens heureux [l’employé est engagé].</a:t>
            </a:r>
          </a:p>
          <a:p>
            <a:pPr marL="285750" lvl="0" indent="-285750" algn="l" rtl="0">
              <a:lnSpc>
                <a:spcPct val="107916"/>
              </a:lnSpc>
              <a:spcBef>
                <a:spcPts val="846"/>
              </a:spcBef>
              <a:spcAft>
                <a:spcPts val="0"/>
              </a:spcAft>
              <a:buClr>
                <a:schemeClr val="dk1"/>
              </a:buClr>
              <a:buSzPts val="1100"/>
            </a:pPr>
            <a:r>
              <a:rPr lang="fr-ca" sz="1300" b="0" i="0" u="none" baseline="0">
                <a:solidFill>
                  <a:schemeClr val="dk1"/>
                </a:solidFill>
              </a:rPr>
              <a:t>Je me sens fatigué/inquiet – Il y a déjà beaucoup de soutien dans ce rôle et je crains que la formation nécessaire pour les nouvelles tâches/nouveaux rôles soit trop importante.</a:t>
            </a:r>
          </a:p>
          <a:p>
            <a:pPr marL="285750" lvl="0" indent="-285750" algn="l" rtl="0">
              <a:lnSpc>
                <a:spcPct val="107916"/>
              </a:lnSpc>
              <a:spcBef>
                <a:spcPts val="846"/>
              </a:spcBef>
              <a:spcAft>
                <a:spcPts val="0"/>
              </a:spcAft>
              <a:buClr>
                <a:schemeClr val="dk1"/>
              </a:buClr>
              <a:buSzPts val="1100"/>
            </a:pPr>
            <a:r>
              <a:rPr lang="fr-ca" sz="1300" b="0" i="0" u="none" baseline="0">
                <a:solidFill>
                  <a:schemeClr val="dk1"/>
                </a:solidFill>
              </a:rPr>
              <a:t>Je me sens curieux.</a:t>
            </a:r>
          </a:p>
          <a:p>
            <a:pPr marL="0" lvl="0" indent="0" algn="l" rtl="0">
              <a:lnSpc>
                <a:spcPct val="107916"/>
              </a:lnSpc>
              <a:spcBef>
                <a:spcPts val="846"/>
              </a:spcBef>
              <a:spcAft>
                <a:spcPts val="0"/>
              </a:spcAft>
              <a:buClr>
                <a:schemeClr val="dk1"/>
              </a:buClr>
              <a:buSzPts val="1100"/>
              <a:buNone/>
            </a:pPr>
            <a:r>
              <a:rPr lang="fr-ca" sz="1300" b="0" i="0" u="none" baseline="0">
                <a:solidFill>
                  <a:schemeClr val="dk1"/>
                </a:solidFill>
              </a:rPr>
              <a:t>etc.</a:t>
            </a:r>
          </a:p>
          <a:p>
            <a:pPr marL="0" lvl="0" indent="0" algn="l" rtl="0">
              <a:lnSpc>
                <a:spcPct val="107916"/>
              </a:lnSpc>
              <a:spcBef>
                <a:spcPts val="846"/>
              </a:spcBef>
              <a:spcAft>
                <a:spcPts val="0"/>
              </a:spcAft>
              <a:buClr>
                <a:schemeClr val="dk1"/>
              </a:buClr>
              <a:buSzPts val="1100"/>
              <a:buFont typeface="Arial"/>
              <a:buNone/>
            </a:pPr>
            <a:endParaRPr lang="fr-ca"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fr-ca" sz="1300" b="0" i="0" u="none" baseline="0">
                <a:solidFill>
                  <a:schemeClr val="dk1"/>
                </a:solidFill>
              </a:rPr>
              <a:t>[Selon la taille du groupe – en grand groupe ou en petits groupes] Réfléchissons aux pratiques de développement de carrière dont nous venons de discuter. Quels sont les compétences, les expériences, les besoins et les objectifs que nous pouvons prendre en compte? Quelles questions pourrions-nous nous poser ou poser à cet employé?</a:t>
            </a:r>
          </a:p>
          <a:p>
            <a:pPr marL="0" lvl="0" indent="0" algn="l" rtl="0">
              <a:lnSpc>
                <a:spcPct val="107916"/>
              </a:lnSpc>
              <a:spcBef>
                <a:spcPts val="846"/>
              </a:spcBef>
              <a:spcAft>
                <a:spcPts val="0"/>
              </a:spcAft>
              <a:buClr>
                <a:schemeClr val="dk1"/>
              </a:buClr>
              <a:buSzPts val="1100"/>
              <a:buFont typeface="Arial"/>
              <a:buNone/>
            </a:pPr>
            <a:endParaRPr sz="1300" dirty="0">
              <a:solidFill>
                <a:schemeClr val="dk1"/>
              </a:solidFill>
            </a:endParaRPr>
          </a:p>
          <a:p>
            <a:pPr marL="0" lvl="0" indent="0" algn="l" rtl="0">
              <a:lnSpc>
                <a:spcPct val="107916"/>
              </a:lnSpc>
              <a:spcBef>
                <a:spcPts val="846"/>
              </a:spcBef>
              <a:spcAft>
                <a:spcPts val="0"/>
              </a:spcAft>
              <a:buClr>
                <a:schemeClr val="dk1"/>
              </a:buClr>
              <a:buSzPts val="1100"/>
              <a:buFont typeface="Arial"/>
              <a:buNone/>
            </a:pPr>
            <a:r>
              <a:rPr lang="fr-ca" sz="1300" b="0" i="0" u="none" baseline="0">
                <a:solidFill>
                  <a:schemeClr val="dk1"/>
                </a:solidFill>
              </a:rPr>
              <a:t>Étapes potentielles :</a:t>
            </a:r>
            <a:endParaRPr sz="1300" dirty="0">
              <a:solidFill>
                <a:schemeClr val="dk1"/>
              </a:solidFill>
            </a:endParaRPr>
          </a:p>
          <a:p>
            <a:pPr marL="483306" lvl="0" indent="-322204" algn="l" rtl="0">
              <a:lnSpc>
                <a:spcPct val="107916"/>
              </a:lnSpc>
              <a:spcBef>
                <a:spcPts val="846"/>
              </a:spcBef>
              <a:spcAft>
                <a:spcPts val="0"/>
              </a:spcAft>
              <a:buClr>
                <a:schemeClr val="dk1"/>
              </a:buClr>
              <a:buSzPts val="1200"/>
              <a:buAutoNum type="arabicPeriod"/>
            </a:pPr>
            <a:r>
              <a:rPr lang="fr-ca" sz="1300" b="0" i="0" u="none" baseline="0">
                <a:solidFill>
                  <a:schemeClr val="dk1"/>
                </a:solidFill>
              </a:rPr>
              <a:t>Travaillez avec votre employé en utilisant des méthodes d’accompagnement axées sur les solutions afin de comprendre à quoi ressemblerait son état futur souhaité (lorsqu’il se sent engagé et intéressé par son travail), en posant des questions ouvertes telles que : « Qu’est-ce qui vous donne le plus d’énergie au travail? », « Que feriez-vous davantage? De moins? Quelle différence cela ferait-il? »</a:t>
            </a:r>
            <a:endParaRPr sz="1300" dirty="0">
              <a:solidFill>
                <a:schemeClr val="dk1"/>
              </a:solidFill>
            </a:endParaRPr>
          </a:p>
          <a:p>
            <a:pPr marL="483306" lvl="0" indent="-322204" algn="l" rtl="0">
              <a:lnSpc>
                <a:spcPct val="107916"/>
              </a:lnSpc>
              <a:spcBef>
                <a:spcPts val="0"/>
              </a:spcBef>
              <a:spcAft>
                <a:spcPts val="0"/>
              </a:spcAft>
              <a:buClr>
                <a:schemeClr val="dk1"/>
              </a:buClr>
              <a:buSzPts val="1200"/>
              <a:buAutoNum type="arabicPeriod"/>
            </a:pPr>
            <a:r>
              <a:rPr lang="fr-ca" sz="1300" b="0" i="0" u="none" baseline="0">
                <a:solidFill>
                  <a:schemeClr val="dk1"/>
                </a:solidFill>
              </a:rPr>
              <a:t>Quelles sont les options d’enrichissement et d’alignement </a:t>
            </a:r>
            <a:r>
              <a:rPr lang="fr-ca" sz="1300" b="0" i="0" u="sng" baseline="0">
                <a:solidFill>
                  <a:schemeClr val="dk1"/>
                </a:solidFill>
              </a:rPr>
              <a:t>au sein</a:t>
            </a:r>
            <a:r>
              <a:rPr lang="fr-ca" sz="1300" b="0" i="0" u="none" baseline="0">
                <a:solidFill>
                  <a:schemeClr val="dk1"/>
                </a:solidFill>
              </a:rPr>
              <a:t> de votre équipe? Exemples au besoin :</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fr-ca" sz="1300" b="0" i="0" u="none" baseline="0">
                <a:solidFill>
                  <a:schemeClr val="dk1"/>
                </a:solidFill>
              </a:rPr>
              <a:t>Tenez compte des priorités de l’équipe pour l’année et des options telles que : Soutenir un projet spécial pendant 20 % du temps de rôle. </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fr-ca" sz="1300" b="0" i="0" u="none" baseline="0">
                <a:solidFill>
                  <a:schemeClr val="dk1"/>
                </a:solidFill>
              </a:rPr>
              <a:t>L’employé est-il intéressé à former un étudiant (possibilité de développer des compétences en mentorat et en supervision tout en maintenant l’accent sur les fonctions essentielles du rôle)?</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fr-ca" sz="1300" b="0" i="0" u="none" baseline="0">
                <a:solidFill>
                  <a:schemeClr val="dk1"/>
                </a:solidFill>
              </a:rPr>
              <a:t>Y a-t-il une formation supplémentaire qui pourrait aider cet employé à accomplir les fonctions essentielles de son rôle (p. ex., logiciels, conception de processus, service à la clientèle, etc.)?</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fr-ca" sz="1300" b="0" i="0" u="none" baseline="0">
                <a:solidFill>
                  <a:schemeClr val="dk1"/>
                </a:solidFill>
              </a:rPr>
              <a:t>L’employé a-t-il des idées pour l’amélioration de la qualité au sein de ses fonctions essentielles? Cela pourrait devenir un projet spécial d’équipe avec un rôle clé pour l’employé.</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fr-ca" sz="1300" b="0" i="0" u="none" baseline="0">
                <a:solidFill>
                  <a:schemeClr val="dk1"/>
                </a:solidFill>
              </a:rPr>
              <a:t>Tenez compte des fonctions essentielles de l’équipe et voyez s’il existe des options pour redistribuer des tâches ou des parties de tâches afin de les aligner sur les forces, les intérêts et les priorités d’apprentissage des membres de l’équipe.</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fr-ca" sz="1300" b="0" i="0" u="none" baseline="0">
                <a:solidFill>
                  <a:schemeClr val="dk1"/>
                </a:solidFill>
              </a:rPr>
              <a:t>Y a-t-il des moyens de renforcer le sentiment de compétence et d’autonomie de cet employé? Par exemple, les éléments abordés lors des réunions de suivi hebdomadaires peuvent-ils être consignés sous forme de procédures ou de mesures, et l’employé pourrait-il vous fournir un rapport hebdomadaire ou mensuel?</a:t>
            </a:r>
            <a:endParaRPr sz="1300" dirty="0">
              <a:solidFill>
                <a:schemeClr val="dk1"/>
              </a:solidFill>
            </a:endParaRPr>
          </a:p>
          <a:p>
            <a:pPr marL="483306" lvl="0" indent="-322204" algn="l" rtl="0">
              <a:lnSpc>
                <a:spcPct val="107916"/>
              </a:lnSpc>
              <a:spcBef>
                <a:spcPts val="0"/>
              </a:spcBef>
              <a:spcAft>
                <a:spcPts val="0"/>
              </a:spcAft>
              <a:buClr>
                <a:schemeClr val="dk1"/>
              </a:buClr>
              <a:buSzPts val="1200"/>
              <a:buAutoNum type="arabicPeriod"/>
            </a:pPr>
            <a:r>
              <a:rPr lang="fr-ca" sz="1300" b="0" i="0" u="none" baseline="0">
                <a:solidFill>
                  <a:schemeClr val="dk1"/>
                </a:solidFill>
              </a:rPr>
              <a:t>Quelles possibilités pourraient exister à l’extérieur de votre équipe?</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fr-ca" sz="1300" b="0" i="0" u="none" baseline="0">
                <a:solidFill>
                  <a:schemeClr val="dk1"/>
                </a:solidFill>
              </a:rPr>
              <a:t>Discutez des observations de l’employé sur les comités ou projets organisationnels auxquels il pourrait souhaiter participer. </a:t>
            </a:r>
            <a:endParaRPr sz="1300" dirty="0">
              <a:solidFill>
                <a:schemeClr val="dk1"/>
              </a:solidFill>
            </a:endParaRPr>
          </a:p>
          <a:p>
            <a:pPr marL="966612" lvl="1" indent="-322204" algn="l" rtl="0">
              <a:lnSpc>
                <a:spcPct val="107916"/>
              </a:lnSpc>
              <a:spcBef>
                <a:spcPts val="0"/>
              </a:spcBef>
              <a:spcAft>
                <a:spcPts val="0"/>
              </a:spcAft>
              <a:buClr>
                <a:schemeClr val="dk1"/>
              </a:buClr>
              <a:buSzPts val="1200"/>
              <a:buAutoNum type="alphaLcPeriod"/>
            </a:pPr>
            <a:r>
              <a:rPr lang="fr-ca" sz="1300" b="0" i="0" u="none" baseline="0">
                <a:solidFill>
                  <a:schemeClr val="dk1"/>
                </a:solidFill>
              </a:rPr>
              <a:t>Mettez l’employé en contact avec les RH/Personnes et culture ou d’autres mentors ou ressources internes pour discuter des plans et options de développement de carrière interne (p. ex., d’autres rôles à l’extérieur de l’équipe qui pourraient correspondre à ses compétences et intérêts actuels ou futurs, formations, etc.).</a:t>
            </a:r>
            <a:endParaRPr sz="1300" dirty="0">
              <a:solidFill>
                <a:schemeClr val="dk1"/>
              </a:solidFill>
            </a:endParaRPr>
          </a:p>
          <a:p>
            <a:pPr marL="483306" lvl="0" indent="-322204" algn="l" rtl="0">
              <a:spcBef>
                <a:spcPts val="0"/>
              </a:spcBef>
              <a:spcAft>
                <a:spcPts val="0"/>
              </a:spcAft>
              <a:buClr>
                <a:schemeClr val="dk1"/>
              </a:buClr>
              <a:buSzPts val="1200"/>
              <a:buAutoNum type="arabicPeriod"/>
            </a:pPr>
            <a:r>
              <a:rPr lang="fr-ca" sz="1300" b="0" i="0" u="none" baseline="0">
                <a:solidFill>
                  <a:schemeClr val="dk1"/>
                </a:solidFill>
              </a:rPr>
              <a:t>Rappelez-vous que le changement n’a pas à se produire immédiatement. Un plan d’action permettant de faire progresser l’employé vers son objectif constitue la prochaine étape appropriée.</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846"/>
              </a:spcBef>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32a569eb0e1_0_5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32a569eb0e1_0_5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1" i="0" u="none" baseline="0" dirty="0">
                <a:solidFill>
                  <a:schemeClr val="dk1"/>
                </a:solidFill>
              </a:rPr>
              <a:t>Notes complètes de l’animateur :</a:t>
            </a:r>
            <a:endParaRPr sz="1500" b="1"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dirty="0">
                <a:solidFill>
                  <a:schemeClr val="dk1"/>
                </a:solidFill>
              </a:rPr>
              <a:t>En tant que dirigeant, vous savez que les occasions de croissance constituent un élément important de l’engagement des membres de votre équipe. Soutenez les occasions et soyez ouvert à l’adaptation de l’approche et du matériel de formation. Consultez des ressources internes comme votre équipe de </a:t>
            </a:r>
            <a:r>
              <a:rPr lang="fr-ca" sz="1500" b="0" i="0" u="none" baseline="0" dirty="0">
                <a:solidFill>
                  <a:schemeClr val="dk1"/>
                </a:solidFill>
                <a:highlight>
                  <a:schemeClr val="accent4"/>
                </a:highlight>
              </a:rPr>
              <a:t>Personnes et culture</a:t>
            </a:r>
            <a:r>
              <a:rPr lang="fr-ca" sz="1500" b="0" i="0" u="none" baseline="0" dirty="0">
                <a:solidFill>
                  <a:schemeClr val="dk1"/>
                </a:solidFill>
              </a:rPr>
              <a:t> si vous souhaitez du soutien.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dirty="0">
                <a:solidFill>
                  <a:schemeClr val="dk1"/>
                </a:solidFill>
              </a:rPr>
              <a:t>Renseignez-vous pour savoir si votre employé est ou a été en lien avec une agence de soutien à l’emploi. Cette agence pourrait de nouveau offrir du soutien en cas de changement d’emploi ou de nouveaux projets. </a:t>
            </a:r>
            <a:endParaRPr sz="15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2a569eb0e1_0_55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32a569eb0e1_0_55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1" i="0" u="none" baseline="0">
                <a:solidFill>
                  <a:schemeClr val="dk1"/>
                </a:solidFill>
              </a:rPr>
              <a:t>Notes complètes de l’animateur :</a:t>
            </a:r>
          </a:p>
          <a:p>
            <a:pPr marL="0" lvl="0" indent="0" algn="l" rtl="0">
              <a:spcBef>
                <a:spcPts val="0"/>
              </a:spcBef>
              <a:spcAft>
                <a:spcPts val="0"/>
              </a:spcAft>
              <a:buClr>
                <a:schemeClr val="dk1"/>
              </a:buClr>
              <a:buSzPts val="1100"/>
              <a:buFont typeface="Arial"/>
              <a:buNone/>
            </a:pPr>
            <a:r>
              <a:rPr lang="fr-ca" sz="1500" b="0" i="0" u="none" baseline="0">
                <a:solidFill>
                  <a:schemeClr val="dk1"/>
                </a:solidFill>
              </a:rPr>
              <a:t>L’emploi inclusif pour les personnes en situation de handicap peut inclure de nombreuses pratiques et politiques différentes. Il est utile d’avoir une stratégie centrale pour guider l’approche d’une organisation visant à devenir un employeur plus inclusif pour les personnes en situation de handicap. </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32a569eb0e1_0_56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32a569eb0e1_0_56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fr-ca" sz="1500" b="1" i="0" u="none" baseline="0">
                <a:solidFill>
                  <a:schemeClr val="dk1"/>
                </a:solidFill>
              </a:rPr>
              <a:t>Notes complètes de l’animateur :</a:t>
            </a:r>
          </a:p>
          <a:p>
            <a:pPr marL="0" lvl="0" indent="0" algn="l" rtl="0">
              <a:spcBef>
                <a:spcPts val="0"/>
              </a:spcBef>
              <a:spcAft>
                <a:spcPts val="0"/>
              </a:spcAft>
              <a:buNone/>
            </a:pPr>
            <a:r>
              <a:rPr lang="fr-ca" sz="1500" b="0" i="0" u="none" baseline="0">
                <a:solidFill>
                  <a:schemeClr val="dk1"/>
                </a:solidFill>
              </a:rPr>
              <a:t>Les stratégies pour intégrer des pratiques d’emploi inclusives pour les personnes en situation de handicap à travers votre organisation incluent :</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fr-ca" sz="1500" b="0" i="0" u="none" baseline="0">
                <a:solidFill>
                  <a:schemeClr val="dk1"/>
                </a:solidFill>
              </a:rPr>
              <a:t>Intégrer les handicaps à la stratégie de diversité, d’équité et d’inclusion de l’organisation, tout en leur accordant une place spécifique.</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fr-ca" sz="1500" b="0" i="0" u="none" baseline="0">
                <a:solidFill>
                  <a:schemeClr val="dk1"/>
                </a:solidFill>
              </a:rPr>
              <a:t>Il est important d’adopter une approche pour recueillir des informations sur les handicaps auprès des demandeurs d’emploi et des employés afin d’aider l’organisation à établir des objectifs mesurables. La plus récente Enquête canadienne sur l’incapacité (ECI) de Statistique Canada (2022) a révélé que près d’un adulte canadien sur quatre a un handicap (24 %). Nos effectifs devraient en être le reflet. Nous suggérons d’inclure des mesures de collecte de données sociodémographiques dans vos processus de recrutement, d’embauche et d’évaluation de l’expérience des employés.</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fr-ca" sz="1500" b="0" i="0" u="none" baseline="0">
                <a:solidFill>
                  <a:schemeClr val="dk1"/>
                </a:solidFill>
              </a:rPr>
              <a:t>Comme mentionné précédemment, les organisations peuvent accéder à des services par l’intermédiaire d’agences de placement, tels que la consultation en emploi et l’accompagnement en cours d’emploi, ainsi que la diffusion d’offres d’emploi dans des espaces inclusifs pour les personnes en situation de handicap.</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fr-ca" sz="1500" b="0" i="0" u="none" baseline="0">
                <a:solidFill>
                  <a:schemeClr val="dk1"/>
                </a:solidFill>
              </a:rPr>
              <a:t>Le personnel peut également apprécier un espace pour partager ses expériences, comme un groupe de ressources pour les employés. </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fr-ca" sz="1500" b="0" i="0" u="none" baseline="0">
                <a:solidFill>
                  <a:schemeClr val="dk1"/>
                </a:solidFill>
              </a:rPr>
              <a:t>En plus des outils en ligne que nous avons présentés tout au long de cette formation, des organisations spécialisées en emploi des personnes en situation de handicap peuvent nous accompagner pour examiner nos systèmes, élaborer nos stratégies d’emploi inclusif et collaborer avec nous en matière de recrutement. </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endParaRPr lang="fr-ca" dirty="0"/>
          </a:p>
          <a:p>
            <a:pPr marL="0" lvl="0" indent="0" algn="l" rtl="0">
              <a:spcBef>
                <a:spcPts val="0"/>
              </a:spcBef>
              <a:spcAft>
                <a:spcPts val="0"/>
              </a:spcAft>
              <a:buNone/>
            </a:pPr>
            <a:r>
              <a:rPr lang="fr-ca" sz="1100" b="1" i="0" u="none" baseline="0">
                <a:solidFill>
                  <a:schemeClr val="dk1"/>
                </a:solidFill>
              </a:rPr>
              <a:t>Notes du conférencier sous forme de points :</a:t>
            </a:r>
          </a:p>
          <a:p>
            <a:pPr marL="171450" lvl="0" indent="-171450" algn="l" rtl="0">
              <a:spcBef>
                <a:spcPts val="0"/>
              </a:spcBef>
              <a:spcAft>
                <a:spcPts val="0"/>
              </a:spcAft>
            </a:pPr>
            <a:r>
              <a:rPr lang="fr-ca" sz="1100" b="0" i="0" u="none" baseline="0">
                <a:solidFill>
                  <a:schemeClr val="dk1"/>
                </a:solidFill>
              </a:rPr>
              <a:t>Stratégies pour intégrer des pratiques d’emploi inclusives pour les personnes en situation de handicap :</a:t>
            </a:r>
          </a:p>
          <a:p>
            <a:pPr marL="171450" lvl="0" indent="-171450" algn="l" rtl="0">
              <a:spcBef>
                <a:spcPts val="0"/>
              </a:spcBef>
              <a:spcAft>
                <a:spcPts val="0"/>
              </a:spcAft>
            </a:pPr>
            <a:r>
              <a:rPr lang="fr-ca" sz="1100" b="0" i="0" u="none" baseline="0">
                <a:solidFill>
                  <a:schemeClr val="dk1"/>
                </a:solidFill>
              </a:rPr>
              <a:t>Intégrer les handicaps à la stratégie de diversité, d’équité et d’inclusion de l’organisation.</a:t>
            </a:r>
          </a:p>
          <a:p>
            <a:pPr marL="171450" lvl="0" indent="-171450" algn="l" rtl="0">
              <a:spcBef>
                <a:spcPts val="0"/>
              </a:spcBef>
              <a:spcAft>
                <a:spcPts val="0"/>
              </a:spcAft>
            </a:pPr>
            <a:r>
              <a:rPr lang="fr-ca" sz="1100" b="0" i="0" u="none" baseline="0">
                <a:solidFill>
                  <a:schemeClr val="dk1"/>
                </a:solidFill>
              </a:rPr>
              <a:t>Adopter une approche pour recueillir des informations sur les handicaps auprès des demandeurs d’emploi et des employés afin d’aider l’organisation à établir des objectifs mesurables.</a:t>
            </a:r>
          </a:p>
          <a:p>
            <a:pPr marL="171450" lvl="0" indent="-171450" algn="l" rtl="0">
              <a:spcBef>
                <a:spcPts val="0"/>
              </a:spcBef>
              <a:spcAft>
                <a:spcPts val="0"/>
              </a:spcAft>
            </a:pPr>
            <a:r>
              <a:rPr lang="fr-ca" sz="1100" b="0" i="0" u="none" baseline="0">
                <a:solidFill>
                  <a:schemeClr val="dk1"/>
                </a:solidFill>
              </a:rPr>
              <a:t>La plus récente Enquête canadienne sur l’incapacité (ECI) de Statistique Canada (2022) a révélé que près d’un adulte canadien sur quatre a un handicap (24 %). Nos effectifs devraient en être le reflet. </a:t>
            </a:r>
          </a:p>
          <a:p>
            <a:pPr marL="171450" lvl="0" indent="-171450" algn="l" rtl="0">
              <a:spcBef>
                <a:spcPts val="0"/>
              </a:spcBef>
              <a:spcAft>
                <a:spcPts val="0"/>
              </a:spcAft>
            </a:pPr>
            <a:r>
              <a:rPr lang="fr-ca" sz="1100" b="0" i="0" u="none" baseline="0">
                <a:solidFill>
                  <a:schemeClr val="dk1"/>
                </a:solidFill>
              </a:rPr>
              <a:t>Inclure des mesures de collecte de données sociodémographiques dans vos processus de recrutement, d’embauche et d’évaluation de l’expérience des employés.</a:t>
            </a:r>
          </a:p>
          <a:p>
            <a:pPr marL="171450" lvl="0" indent="-171450" algn="l" rtl="0">
              <a:spcBef>
                <a:spcPts val="0"/>
              </a:spcBef>
              <a:spcAft>
                <a:spcPts val="0"/>
              </a:spcAft>
            </a:pPr>
            <a:r>
              <a:rPr lang="fr-ca" sz="1100" b="0" i="0" u="none" baseline="0">
                <a:solidFill>
                  <a:schemeClr val="dk1"/>
                </a:solidFill>
              </a:rPr>
              <a:t>Accéder à des services par l’intermédiaire d’agences de placement, tels que la consultation en emploi et l’accompagnement en cours d’emploi, ainsi que la diffusion d’offres d’emploi dans des espaces inclusifs pour les personnes en situation de handicap.</a:t>
            </a:r>
          </a:p>
          <a:p>
            <a:pPr marL="171450" lvl="0" indent="-171450" algn="l" rtl="0">
              <a:spcBef>
                <a:spcPts val="0"/>
              </a:spcBef>
              <a:spcAft>
                <a:spcPts val="0"/>
              </a:spcAft>
            </a:pPr>
            <a:r>
              <a:rPr lang="fr-ca" sz="1100" b="0" i="0" u="none" baseline="0">
                <a:solidFill>
                  <a:schemeClr val="dk1"/>
                </a:solidFill>
              </a:rPr>
              <a:t>Créer un espace pour partager les expériences des employés, comme un groupe de ressources pour les employés. </a:t>
            </a:r>
          </a:p>
          <a:p>
            <a:pPr marL="171450" lvl="0" indent="-171450" algn="l" rtl="0">
              <a:spcBef>
                <a:spcPts val="0"/>
              </a:spcBef>
              <a:spcAft>
                <a:spcPts val="0"/>
              </a:spcAft>
            </a:pPr>
            <a:r>
              <a:rPr lang="fr-ca" sz="1100" b="0" i="0" u="none" baseline="0">
                <a:solidFill>
                  <a:schemeClr val="dk1"/>
                </a:solidFill>
              </a:rPr>
              <a:t>En plus des outils en ligne que nous avons présentés tout au long de cette formation, des organisations spécialisées en emploi des personnes en situation de handicap peuvent nous accompagner pour examiner nos systèmes, élaborer nos stratégies d’emploi inclusif et collaborer avec nous en matière de recrutement. </a:t>
            </a:r>
          </a:p>
          <a:p>
            <a:pPr marL="171450" lvl="0" indent="-171450" algn="l" rtl="0">
              <a:spcBef>
                <a:spcPts val="0"/>
              </a:spcBef>
              <a:spcAft>
                <a:spcPts val="0"/>
              </a:spcAft>
            </a:pPr>
            <a:endParaRPr lang="fr-ca" sz="11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fr-ca" b="0" i="0" u="none" baseline="0"/>
              <a:t>(Lisez la diapositive)</a:t>
            </a:r>
          </a:p>
          <a:p>
            <a:pPr marL="0" lvl="0" indent="0" algn="l" rtl="0">
              <a:lnSpc>
                <a:spcPct val="100000"/>
              </a:lnSpc>
              <a:spcBef>
                <a:spcPts val="0"/>
              </a:spcBef>
              <a:spcAft>
                <a:spcPts val="0"/>
              </a:spcAft>
              <a:buSzPts val="1100"/>
              <a:buNone/>
            </a:pPr>
            <a:endParaRPr lang="fr-ca" dirty="0"/>
          </a:p>
          <a:p>
            <a:pPr marL="0" indent="0" algn="l" rtl="0">
              <a:buNone/>
            </a:pPr>
            <a:endParaRPr lang="fr-ca" dirty="0"/>
          </a:p>
          <a:p>
            <a:pPr marL="0" indent="0" algn="l" rtl="0">
              <a:buNone/>
            </a:pPr>
            <a:r>
              <a:rPr lang="fr-ca" b="1" i="0" u="none" baseline="0"/>
              <a:t>Autres remarques :</a:t>
            </a:r>
          </a:p>
          <a:p>
            <a:pPr marL="0" indent="0" algn="l" rtl="0">
              <a:buNone/>
            </a:pPr>
            <a:r>
              <a:rPr lang="fr-ca" b="0" i="0" u="none" baseline="0"/>
              <a:t>Pour les participants, chaque étape est étayée par la présentation et l’un des documents suivants :</a:t>
            </a:r>
          </a:p>
          <a:p>
            <a:pPr marL="228600" indent="-228600" algn="l" rtl="0">
              <a:buAutoNum type="arabicPeriod"/>
            </a:pPr>
            <a:r>
              <a:rPr lang="fr-ca" b="0" i="0" u="none" baseline="0"/>
              <a:t>Pour les meilleures pratiques, reportez-vous au document « Principaux enseignements ».</a:t>
            </a:r>
          </a:p>
          <a:p>
            <a:pPr marL="228600" indent="-228600" algn="l" rtl="0">
              <a:buAutoNum type="arabicPeriod"/>
            </a:pPr>
            <a:r>
              <a:rPr lang="fr-ca" b="0" i="0" u="none" baseline="0"/>
              <a:t>Pour les ressources externes, reportez-vous au document « Ressources », et n’hésitez pas à l’annoter au fur et à mesure.</a:t>
            </a:r>
          </a:p>
          <a:p>
            <a:pPr marL="228600" indent="-228600" algn="l" rtl="0">
              <a:buAutoNum type="arabicPeriod"/>
            </a:pPr>
            <a:r>
              <a:rPr lang="fr-ca" b="0" i="0" u="none" baseline="0"/>
              <a:t>Pour les mesures réalistes, consultez le document « Exemples des prochaines étapes » afin d’envisager des options potentielles.</a:t>
            </a:r>
          </a:p>
          <a:p>
            <a:pPr marL="0" lvl="0" indent="0" algn="l" rtl="0">
              <a:lnSpc>
                <a:spcPct val="100000"/>
              </a:lnSpc>
              <a:spcBef>
                <a:spcPts val="0"/>
              </a:spcBef>
              <a:spcAft>
                <a:spcPts val="0"/>
              </a:spcAft>
              <a:buSzPts val="1100"/>
              <a:buNone/>
            </a:pPr>
            <a:endParaRPr lang="fr-ca"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2a569eb0e1_0_5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32a569eb0e1_0_57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1" i="0" u="none" baseline="0">
                <a:solidFill>
                  <a:schemeClr val="dk1"/>
                </a:solidFill>
              </a:rPr>
              <a:t>Notes complètes de l’animateur :</a:t>
            </a:r>
            <a:endParaRPr sz="1500" b="1"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L’OCTC est un exemple de service existant pouvant aider à créer une culture d’emploi plus inclusive pour les personnes en situation de handicap.</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Il s’agit d’un projet gratuit à l’échelle provinciale comprenant un volet spécialement destiné aux organisations du secteur de la santé. Ils offrent une formation approfondie et des services de consultation, et constituent une excellente ressource experte à considérer lors de l’élaboration d’une stratégie.</a:t>
            </a:r>
            <a:endParaRPr sz="1500" dirty="0">
              <a:solidFill>
                <a:schemeClr val="dk1"/>
              </a:solidFill>
            </a:endParaRPr>
          </a:p>
          <a:p>
            <a:pPr marL="0" lvl="0" indent="0" algn="l" rtl="0">
              <a:spcBef>
                <a:spcPts val="0"/>
              </a:spcBef>
              <a:spcAft>
                <a:spcPts val="0"/>
              </a:spcAft>
              <a:buClr>
                <a:schemeClr val="dk1"/>
              </a:buClr>
              <a:buSzPts val="1100"/>
              <a:buFont typeface="Arial"/>
              <a:buNone/>
            </a:pPr>
            <a:endParaRPr lang="fr-ca" dirty="0">
              <a:solidFill>
                <a:schemeClr val="dk1"/>
              </a:solidFill>
            </a:endParaRPr>
          </a:p>
          <a:p>
            <a:pPr marL="0" lvl="0" indent="0" algn="l" rtl="0">
              <a:spcBef>
                <a:spcPts val="0"/>
              </a:spcBef>
              <a:spcAft>
                <a:spcPts val="0"/>
              </a:spcAft>
              <a:buClr>
                <a:schemeClr val="dk1"/>
              </a:buClr>
              <a:buSzPts val="1100"/>
              <a:buFont typeface="Arial"/>
              <a:buNone/>
            </a:pPr>
            <a:r>
              <a:rPr lang="fr-ca" b="1" i="0" u="none" baseline="0">
                <a:solidFill>
                  <a:schemeClr val="dk1"/>
                </a:solidFill>
              </a:rPr>
              <a:t>SOURCE</a:t>
            </a:r>
            <a:endParaRPr lang="fr-ca" b="1" u="sng" dirty="0">
              <a:solidFill>
                <a:schemeClr val="hlink"/>
              </a:solidFill>
              <a:hlinkClick r:id="rId3"/>
            </a:endParaRPr>
          </a:p>
          <a:p>
            <a:pPr marL="0" lvl="0" indent="0" algn="l" rtl="0">
              <a:spcBef>
                <a:spcPts val="0"/>
              </a:spcBef>
              <a:spcAft>
                <a:spcPts val="0"/>
              </a:spcAft>
              <a:buClr>
                <a:schemeClr val="dk1"/>
              </a:buClr>
              <a:buSzPts val="1100"/>
              <a:buFont typeface="Arial"/>
              <a:buNone/>
            </a:pPr>
            <a:r>
              <a:rPr lang="fr-ca" b="0" i="0" u="sng" baseline="0">
                <a:solidFill>
                  <a:schemeClr val="hlink"/>
                </a:solidFill>
                <a:hlinkClick r:id="rId3"/>
              </a:rPr>
              <a:t>https://ontariotrainingcentre.com/fr/</a:t>
            </a:r>
            <a:r>
              <a:rPr lang="fr-ca" b="0" i="0" u="none" baseline="0">
                <a:solidFill>
                  <a:schemeClr val="dk1"/>
                </a:solidFill>
              </a:rPr>
              <a:t>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a:extLst>
            <a:ext uri="{FF2B5EF4-FFF2-40B4-BE49-F238E27FC236}">
              <a16:creationId xmlns:a16="http://schemas.microsoft.com/office/drawing/2014/main" id="{3A612E8E-7319-5ED2-4B02-A1DE8CE1DB94}"/>
            </a:ext>
          </a:extLst>
        </p:cNvPr>
        <p:cNvGrpSpPr/>
        <p:nvPr/>
      </p:nvGrpSpPr>
      <p:grpSpPr>
        <a:xfrm>
          <a:off x="0" y="0"/>
          <a:ext cx="0" cy="0"/>
          <a:chOff x="0" y="0"/>
          <a:chExt cx="0" cy="0"/>
        </a:xfrm>
      </p:grpSpPr>
      <p:sp>
        <p:nvSpPr>
          <p:cNvPr id="1121" name="Google Shape;1121;g32a569eb0e1_0_579:notes">
            <a:extLst>
              <a:ext uri="{FF2B5EF4-FFF2-40B4-BE49-F238E27FC236}">
                <a16:creationId xmlns:a16="http://schemas.microsoft.com/office/drawing/2014/main" id="{19128B72-EC87-B5C2-7566-8BF18C6F8DD1}"/>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32a569eb0e1_0_579:notes">
            <a:extLst>
              <a:ext uri="{FF2B5EF4-FFF2-40B4-BE49-F238E27FC236}">
                <a16:creationId xmlns:a16="http://schemas.microsoft.com/office/drawing/2014/main" id="{AA310765-7989-9A7A-16B7-6294BE4A92AA}"/>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1" i="0" u="none" baseline="0">
                <a:solidFill>
                  <a:schemeClr val="dk1"/>
                </a:solidFill>
              </a:rPr>
              <a:t>Notes complètes de l’animateur :</a:t>
            </a:r>
          </a:p>
          <a:p>
            <a:pPr marL="0" lvl="0" indent="0" algn="l" rtl="0">
              <a:spcBef>
                <a:spcPts val="0"/>
              </a:spcBef>
              <a:spcAft>
                <a:spcPts val="0"/>
              </a:spcAft>
              <a:buClr>
                <a:schemeClr val="dk1"/>
              </a:buClr>
              <a:buSzPts val="1100"/>
              <a:buFont typeface="Arial"/>
              <a:buNone/>
            </a:pPr>
            <a:r>
              <a:rPr lang="fr-ca" sz="1500" b="0" i="0" u="none" baseline="0">
                <a:solidFill>
                  <a:schemeClr val="dk1"/>
                </a:solidFill>
              </a:rPr>
              <a:t>Il existe un mythe répandu sur les mesures d’adaptation : elles sont un droit, PAS un traitement de faveur. Il est important de sensibiliser aux mesures d’adaptation dans le cadre de l’évolution de notre culture inclusive. </a:t>
            </a:r>
          </a:p>
          <a:p>
            <a:pPr marL="0" lvl="0" indent="0" algn="l" rtl="0">
              <a:spcBef>
                <a:spcPts val="0"/>
              </a:spcBef>
              <a:spcAft>
                <a:spcPts val="0"/>
              </a:spcAft>
              <a:buClr>
                <a:schemeClr val="dk1"/>
              </a:buClr>
              <a:buSzPts val="1100"/>
              <a:buFont typeface="Arial"/>
              <a:buNone/>
            </a:pPr>
            <a:endParaRPr lang="fr-ca"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Ce mythe concernant les mesures d’adaptation peut faire partie d’une mentalité capacitiste intériorisée, pouvant amener un employé en situation de handicap à choisir de ne pas divulguer son handicap ni demander une mesure d’adaptation dont il a pourtant besoin et à laquelle il devrait avoir droit. </a:t>
            </a:r>
          </a:p>
          <a:p>
            <a:pPr marL="0" lvl="0" indent="0" algn="l" rtl="0">
              <a:spcBef>
                <a:spcPts val="0"/>
              </a:spcBef>
              <a:spcAft>
                <a:spcPts val="0"/>
              </a:spcAft>
              <a:buClr>
                <a:schemeClr val="dk1"/>
              </a:buClr>
              <a:buSzPts val="1100"/>
              <a:buFont typeface="Arial"/>
              <a:buNone/>
            </a:pPr>
            <a:endParaRPr lang="fr-ca"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Les mesures d’adaptation nécessitent parfois des ajustements au sein d’une équipe, et les gestionnaires doivent être conscients que la culture de respect et de valorisation des mesures d’adaptation peut devoir être soutenue et développée de manière intentionnelle. En fait, nous voulons tous travailler pour des organisations où nous savons que nos gestionnaires et nos équipes valorisent et soutiennent nos expériences et besoins individuels.</a:t>
            </a:r>
            <a:endParaRPr sz="1500" dirty="0">
              <a:solidFill>
                <a:schemeClr val="dk1"/>
              </a:solidFill>
            </a:endParaRPr>
          </a:p>
          <a:p>
            <a:pPr marL="0" lvl="0" indent="0" algn="l" rtl="0">
              <a:spcBef>
                <a:spcPts val="0"/>
              </a:spcBef>
              <a:spcAft>
                <a:spcPts val="0"/>
              </a:spcAft>
              <a:buNone/>
            </a:pPr>
            <a:endParaRPr lang="fr-ca" dirty="0"/>
          </a:p>
          <a:p>
            <a:pPr marL="0" lvl="0" indent="0" algn="l" rtl="0">
              <a:spcBef>
                <a:spcPts val="0"/>
              </a:spcBef>
              <a:spcAft>
                <a:spcPts val="0"/>
              </a:spcAft>
              <a:buNone/>
            </a:pPr>
            <a:r>
              <a:rPr lang="fr-ca" b="0" i="0" u="none" baseline="0"/>
              <a:t>Référence : Lopez, J., Berlingieri, A., McFadyen, N.D., Welsh, S. et MacQuarrie, B. (2022). « Le capacitisme dans les milieux de travail canadiens ». London, ON : Centre de recherche et d’éducation sur la violence contre les femmes et les enfants, Université Western.</a:t>
            </a:r>
            <a:endParaRPr dirty="0"/>
          </a:p>
        </p:txBody>
      </p:sp>
    </p:spTree>
    <p:extLst>
      <p:ext uri="{BB962C8B-B14F-4D97-AF65-F5344CB8AC3E}">
        <p14:creationId xmlns:p14="http://schemas.microsoft.com/office/powerpoint/2010/main" val="3467474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a:extLst>
            <a:ext uri="{FF2B5EF4-FFF2-40B4-BE49-F238E27FC236}">
              <a16:creationId xmlns:a16="http://schemas.microsoft.com/office/drawing/2014/main" id="{E4CA26D2-47CD-C746-436E-B0BA5FC02F9F}"/>
            </a:ext>
          </a:extLst>
        </p:cNvPr>
        <p:cNvGrpSpPr/>
        <p:nvPr/>
      </p:nvGrpSpPr>
      <p:grpSpPr>
        <a:xfrm>
          <a:off x="0" y="0"/>
          <a:ext cx="0" cy="0"/>
          <a:chOff x="0" y="0"/>
          <a:chExt cx="0" cy="0"/>
        </a:xfrm>
      </p:grpSpPr>
      <p:sp>
        <p:nvSpPr>
          <p:cNvPr id="1075" name="Google Shape;1075;g32a569eb0e1_0_530:notes">
            <a:extLst>
              <a:ext uri="{FF2B5EF4-FFF2-40B4-BE49-F238E27FC236}">
                <a16:creationId xmlns:a16="http://schemas.microsoft.com/office/drawing/2014/main" id="{94744B85-9431-B8AA-8FFB-9D37BF8BFB6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32a569eb0e1_0_530:notes">
            <a:extLst>
              <a:ext uri="{FF2B5EF4-FFF2-40B4-BE49-F238E27FC236}">
                <a16:creationId xmlns:a16="http://schemas.microsoft.com/office/drawing/2014/main" id="{D2404D20-F416-62B3-95A8-93CEFF961597}"/>
              </a:ext>
            </a:extLst>
          </p:cNvPr>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300" b="0" i="0" u="none" baseline="0" dirty="0">
                <a:solidFill>
                  <a:schemeClr val="dk1"/>
                </a:solidFill>
              </a:rPr>
              <a:t>[Activité facultative]</a:t>
            </a:r>
          </a:p>
          <a:p>
            <a:pPr marL="0" lvl="0" indent="0" algn="l" rtl="0">
              <a:spcBef>
                <a:spcPts val="0"/>
              </a:spcBef>
              <a:spcAft>
                <a:spcPts val="0"/>
              </a:spcAft>
              <a:buClr>
                <a:schemeClr val="dk1"/>
              </a:buClr>
              <a:buSzPts val="1100"/>
              <a:buFont typeface="Arial"/>
              <a:buNone/>
            </a:pPr>
            <a:r>
              <a:rPr lang="fr-ca" sz="1300" b="0" i="0" u="none" baseline="0" dirty="0">
                <a:solidFill>
                  <a:schemeClr val="dk1"/>
                </a:solidFill>
              </a:rPr>
              <a:t>Examinons un scénario. [L’animateur le lit ou demande à un participant de le lire.]</a:t>
            </a:r>
          </a:p>
          <a:p>
            <a:pPr marL="0" lvl="0" indent="0" algn="l" rtl="0">
              <a:spcBef>
                <a:spcPts val="0"/>
              </a:spcBef>
              <a:spcAft>
                <a:spcPts val="0"/>
              </a:spcAft>
              <a:buClr>
                <a:schemeClr val="dk1"/>
              </a:buClr>
              <a:buSzPts val="1100"/>
              <a:buFont typeface="Arial"/>
              <a:buNone/>
            </a:pPr>
            <a:endParaRPr lang="fr-ca" sz="13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r-ca" sz="1400" b="1" i="0" u="none" baseline="0" dirty="0"/>
              <a:t>Question de discussion : Comment l’employeur peut-il efficacement équilibrer le besoin de mesures d’adaptation en milieu de travail tout en maintenant le moral de l’équipe et en assurant une répartition équitable de la charge de travail parmi le personnel, particulièrement lorsque l’adaptation d’un membre de l’équipe a un impact sur les responsabilités des autres?</a:t>
            </a:r>
            <a:endParaRPr sz="1300" dirty="0">
              <a:solidFill>
                <a:schemeClr val="dk1"/>
              </a:solidFill>
            </a:endParaRPr>
          </a:p>
          <a:p>
            <a:pPr marL="0" lvl="0" indent="0" algn="l" rtl="0">
              <a:spcBef>
                <a:spcPts val="846"/>
              </a:spcBef>
              <a:spcAft>
                <a:spcPts val="0"/>
              </a:spcAft>
              <a:buNone/>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t>Discussion de récapitulation : En réponse aux préoccupations soulevées par l’équipe, l’employeur reconnaît l’importance de prendre en compte à la fois les besoins d’adaptation d’Alex et l’impact sur la dynamique de l’équipe. Une approche réfléchie et transparente est nécessaire pour garantir un environnement de travail juste et soutenant pour tous les employés.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baseline="0" dirty="0"/>
              <a:t>Une discussion d’équipe est nécessaire. Objectifs de la réunion d’équipe :</a:t>
            </a:r>
            <a:r>
              <a:rPr lang="fr-ca" b="1" i="0" u="none" baseline="0" dirty="0"/>
              <a:t> </a:t>
            </a:r>
          </a:p>
          <a:p>
            <a:endParaRPr lang="fr-ca" b="1" dirty="0"/>
          </a:p>
          <a:p>
            <a:pPr marL="0" indent="0" algn="l" rtl="0">
              <a:buNone/>
            </a:pPr>
            <a:r>
              <a:rPr lang="fr-ca" b="1" i="0" u="none" baseline="0" dirty="0"/>
              <a:t>Réancrer l’engagement envers l’inclusivité et les obligations légales concernant les mesures d’adaptation</a:t>
            </a:r>
            <a:r>
              <a:rPr lang="fr-ca" b="0" i="0" u="none" baseline="0" dirty="0"/>
              <a:t>.</a:t>
            </a:r>
          </a:p>
          <a:p>
            <a:pPr marL="228600" indent="-228600" algn="l" rtl="0">
              <a:buAutoNum type="arabicPeriod"/>
            </a:pPr>
            <a:endParaRPr lang="fr-ca" dirty="0"/>
          </a:p>
          <a:p>
            <a:pPr algn="l" rtl="0"/>
            <a:r>
              <a:rPr lang="fr-ca" b="0" i="0" u="none" baseline="0" dirty="0"/>
              <a:t>2. Expliquez brièvement la nécessité des mesures d’adaptation, sans violer la vie privée d’Alex, et comment elles contribuent à conserver un employé qualifié.</a:t>
            </a:r>
          </a:p>
          <a:p>
            <a:endParaRPr lang="fr-ca" dirty="0"/>
          </a:p>
          <a:p>
            <a:pPr algn="l" rtl="0"/>
            <a:r>
              <a:rPr lang="fr-ca" b="0" i="0" u="none" baseline="0" dirty="0"/>
              <a:t>3. Ouvrez la discussion sur les préoccupations concernant la charge de travail et explorez des moyens de redistribuer les tâches de manière équitable.</a:t>
            </a:r>
          </a:p>
          <a:p>
            <a:endParaRPr lang="fr-ca" dirty="0"/>
          </a:p>
          <a:p>
            <a:pPr algn="l" rtl="0"/>
            <a:r>
              <a:rPr lang="fr-ca" b="0" i="0" u="none" baseline="0" dirty="0"/>
              <a:t>4. Proposez des sessions de renforcement d’équipe et créez un canal de rétroaction anonyme.</a:t>
            </a:r>
          </a:p>
          <a:p>
            <a:pPr marL="158750" indent="0" algn="l" rtl="0">
              <a:buNone/>
            </a:pPr>
            <a:endParaRPr lang="fr-ca" b="1" dirty="0"/>
          </a:p>
          <a:p>
            <a:pPr marL="158750" lvl="0" indent="0" algn="l" rtl="0">
              <a:buNone/>
            </a:pPr>
            <a:r>
              <a:rPr lang="fr-ca" b="1" i="0" u="none" baseline="0" dirty="0"/>
              <a:t>Équilibrer les besoins et les préoccupations :  </a:t>
            </a:r>
            <a:r>
              <a:rPr lang="fr-ca" b="0" i="0" u="none" baseline="0" dirty="0"/>
              <a:t>Une communication transparente et une répartition équitable de la charge de travail sont essentielles. Envisagez d’embaucher un soutien temporaire, d’automatiser des tâches ou d’ajuster les charges de travail. Les suivis réguliers aident à maintenir l’engagement de l’équipe.</a:t>
            </a:r>
          </a:p>
          <a:p>
            <a:endParaRPr lang="fr-ca" b="1" dirty="0"/>
          </a:p>
          <a:p>
            <a:pPr marL="158750" indent="0" algn="l" rtl="0">
              <a:buNone/>
            </a:pPr>
            <a:r>
              <a:rPr lang="fr-ca" b="1" i="0" u="none" baseline="0" dirty="0"/>
              <a:t>Sensibiliser l’équipe : </a:t>
            </a:r>
            <a:r>
              <a:rPr lang="fr-ca" b="0" i="0" u="none" baseline="0" dirty="0"/>
              <a:t>Offrez une formation en DEI, partagez des ressources et mettez en valeur des histoires de succès. Mettez en évidence l’impact positif des mesures d’adaptation sur l’organisation et le moral.</a:t>
            </a:r>
          </a:p>
          <a:p>
            <a:endParaRPr lang="fr-ca" b="1" dirty="0"/>
          </a:p>
          <a:p>
            <a:pPr marL="158750" indent="0" algn="l" rtl="0">
              <a:buNone/>
            </a:pPr>
            <a:r>
              <a:rPr lang="fr-ca" b="1" i="0" u="none" baseline="0" dirty="0"/>
              <a:t>Favoriser la compréhension :</a:t>
            </a:r>
            <a:r>
              <a:rPr lang="fr-ca" b="0" i="0" u="none" baseline="0" dirty="0"/>
              <a:t> Encouragez l’empathie par des conversations individuelles, établissez des attentes claires, reconnaissez les efforts de l’équipe et impliquez l’équipe dans la résolution de problèmes.</a:t>
            </a:r>
          </a:p>
          <a:p>
            <a:endParaRPr lang="fr-ca" b="1" dirty="0"/>
          </a:p>
          <a:p>
            <a:pPr marL="158750" indent="0" algn="l" rtl="0">
              <a:buNone/>
            </a:pPr>
            <a:r>
              <a:rPr lang="fr-ca" b="1" i="0" u="none" baseline="0" dirty="0"/>
              <a:t>Protéger Alex :  </a:t>
            </a:r>
            <a:r>
              <a:rPr lang="fr-ca" b="0" i="0" u="none" baseline="0" dirty="0"/>
              <a:t>Assurez la confidentialité, appliquez une politique de tolérance zéro envers la discrimination et offrez des canaux de soutien. Surveillez l’environnement de travail pour prévenir le harcèlement.</a:t>
            </a:r>
          </a:p>
          <a:p>
            <a:pPr marL="158750" indent="0" algn="l" rtl="0">
              <a:buNone/>
            </a:pPr>
            <a:endParaRPr lang="fr-ca" b="1" dirty="0"/>
          </a:p>
          <a:p>
            <a:pPr marL="158750" indent="0" algn="l" rtl="0">
              <a:buNone/>
            </a:pPr>
            <a:r>
              <a:rPr lang="fr-ca" b="1" i="0" u="none" baseline="0" dirty="0"/>
              <a:t>Conclusion : </a:t>
            </a:r>
            <a:r>
              <a:rPr lang="fr-ca" sz="1100" b="0" i="0" u="none" kern="1200" baseline="0" dirty="0">
                <a:solidFill>
                  <a:schemeClr val="tx1"/>
                </a:solidFill>
                <a:effectLst/>
                <a:latin typeface="+mn-lt"/>
                <a:ea typeface="+mn-ea"/>
                <a:cs typeface="+mn-cs"/>
              </a:rPr>
              <a:t>En abordant les préoccupations par la communication ouverte, la sensibilisation et des solutions concrètes, l’employeur peut favoriser une culture d’empathie et de collaboration. Cela profite non seulement à Alex, mais renforce également la dynamique globale du milieu de travail, en assurant l’inclusivité et l’équité pour tous les employés.</a:t>
            </a:r>
          </a:p>
          <a:p>
            <a:pPr marL="0" lvl="0" indent="0" algn="l" rtl="0">
              <a:spcBef>
                <a:spcPts val="846"/>
              </a:spcBef>
              <a:spcAft>
                <a:spcPts val="0"/>
              </a:spcAft>
              <a:buNone/>
            </a:pPr>
            <a:endParaRPr dirty="0"/>
          </a:p>
        </p:txBody>
      </p:sp>
    </p:spTree>
    <p:extLst>
      <p:ext uri="{BB962C8B-B14F-4D97-AF65-F5344CB8AC3E}">
        <p14:creationId xmlns:p14="http://schemas.microsoft.com/office/powerpoint/2010/main" val="4318017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32a569eb0e1_0_58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32a569eb0e1_0_589: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lnSpc>
                <a:spcPct val="90000"/>
              </a:lnSpc>
              <a:spcBef>
                <a:spcPts val="793"/>
              </a:spcBef>
              <a:spcAft>
                <a:spcPts val="0"/>
              </a:spcAft>
              <a:buNone/>
            </a:pPr>
            <a:r>
              <a:rPr lang="fr-ca" sz="1300" b="0" i="0" u="none" baseline="0">
                <a:solidFill>
                  <a:schemeClr val="dk1"/>
                </a:solidFill>
              </a:rPr>
              <a:t>Lisez la diapositive</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2e4075aa84_0_77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32e4075aa84_0_77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indent="0" algn="l" rtl="0">
              <a:buNone/>
            </a:pPr>
            <a:r>
              <a:rPr lang="fr-ca" b="1" i="0" u="none" baseline="0">
                <a:latin typeface="+mn-lt"/>
                <a:ea typeface="+mn-lt"/>
                <a:cs typeface="+mn-lt"/>
              </a:rPr>
              <a:t>Notes complètes de l’animateur :</a:t>
            </a:r>
          </a:p>
          <a:p>
            <a:pPr marL="0" indent="0" algn="l" rtl="0">
              <a:buNone/>
            </a:pPr>
            <a:r>
              <a:rPr lang="fr-ca" b="0" i="0" u="none" baseline="0">
                <a:latin typeface="+mn-lt"/>
                <a:ea typeface="+mn-lt"/>
                <a:cs typeface="+mn-lt"/>
              </a:rPr>
              <a:t>Cette section s’inspire des outils listés. Vous les trouverez dans la liste de ressources fournie.</a:t>
            </a:r>
          </a:p>
          <a:p>
            <a:pPr marL="0" indent="0" algn="l" rtl="0">
              <a:buNone/>
            </a:pPr>
            <a:endParaRPr lang="fr-ca" dirty="0">
              <a:latin typeface="+mn-lt"/>
            </a:endParaRPr>
          </a:p>
          <a:p>
            <a:pPr marL="0" indent="0" algn="l" rtl="0">
              <a:buNone/>
            </a:pPr>
            <a:endParaRPr lang="fr-ca" dirty="0">
              <a:latin typeface="+mn-lt"/>
            </a:endParaRPr>
          </a:p>
          <a:p>
            <a:pPr marL="0" indent="0" algn="l" rtl="0">
              <a:buNone/>
            </a:pPr>
            <a:r>
              <a:rPr lang="fr-ca" b="1" i="0" u="none" baseline="0">
                <a:latin typeface="+mn-lt"/>
                <a:ea typeface="+mn-lt"/>
                <a:cs typeface="+mn-lt"/>
              </a:rPr>
              <a:t>Ressources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0" i="0" u="none" baseline="0">
                <a:latin typeface="+mn-lt"/>
                <a:ea typeface="+mn-lt"/>
                <a:cs typeface="+mn-lt"/>
              </a:rPr>
              <a:t>Association canadienne de soutien à l’emploi. (2020). Boîte à outils des RH de l’ACSE. https://www.supportedemployment.ca/fr/hrtoolkit/job-descriptions/   </a:t>
            </a:r>
          </a:p>
          <a:p>
            <a:pPr marL="0" indent="0" algn="l" rtl="0">
              <a:buNone/>
            </a:pPr>
            <a:endParaRPr lang="fr-ca" dirty="0">
              <a:latin typeface="+mn-lt"/>
            </a:endParaRPr>
          </a:p>
          <a:p>
            <a:pPr marL="0" indent="0" algn="l" rtl="0">
              <a:buNone/>
            </a:pPr>
            <a:r>
              <a:rPr lang="fr-ca" b="0" i="0" u="none" baseline="0">
                <a:latin typeface="+mn-lt"/>
                <a:ea typeface="+mn-lt"/>
                <a:cs typeface="+mn-lt"/>
              </a:rPr>
              <a:t>Conseil canadien de la réadaptation et du travail (CCRT). (2024). Boîte à outils « Confiance envers les personnes handicapées ». </a:t>
            </a:r>
            <a:r>
              <a:rPr lang="fr-ca" sz="1800" b="0" i="0" u="sng" baseline="0">
                <a:solidFill>
                  <a:srgbClr val="000000"/>
                </a:solidFill>
                <a:effectLst/>
                <a:latin typeface="Aptos" panose="020B0004020202020204" pitchFamily="34" charset="0"/>
                <a:ea typeface="Aptos" panose="020B0004020202020204" pitchFamily="34" charset="0"/>
                <a:cs typeface="Aptos" panose="020B0004020202020204" pitchFamily="34" charset="0"/>
                <a:hlinkClick r:id="rId3"/>
              </a:rPr>
              <a:t>https://toolkit.ccrw.org</a:t>
            </a:r>
            <a:r>
              <a:rPr lang="fr-ca" b="0" i="0" u="none" baseline="0"/>
              <a:t>.</a:t>
            </a:r>
            <a:endParaRPr lang="fr-ca" dirty="0">
              <a:latin typeface="+mn-lt"/>
            </a:endParaRPr>
          </a:p>
          <a:p>
            <a:pPr marL="0" lvl="0" indent="0" algn="l" rtl="0">
              <a:spcBef>
                <a:spcPts val="0"/>
              </a:spcBef>
              <a:spcAft>
                <a:spcPts val="0"/>
              </a:spcAft>
              <a:buNone/>
            </a:pPr>
            <a:endParaRPr lang="fr-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0" i="0" u="none" baseline="0"/>
              <a:t>Lopez, J., Berlingieri, A., McFadyen, N.D., Welsh, S. et MacQuarrie, B. (2022). « Le capacitisme dans les milieux de travail canadiens ». London, ON : Centre de recherche et d’éducation sur la violence contre les femmes et les enfants, Université Western.</a:t>
            </a:r>
          </a:p>
          <a:p>
            <a:pPr marL="0" lvl="0" indent="0" algn="l" rtl="0">
              <a:spcBef>
                <a:spcPts val="0"/>
              </a:spcBef>
              <a:spcAft>
                <a:spcPts val="0"/>
              </a:spcAft>
              <a:buNone/>
            </a:pPr>
            <a:endParaRPr lang="fr-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b="0" i="0" u="none" baseline="0"/>
              <a:t>Centre de formation organisationnelle de l’Ontario. </a:t>
            </a:r>
            <a:r>
              <a:rPr lang="fr-ca" sz="1100" b="0" i="0" u="sng" strike="noStrike" cap="none" baseline="0">
                <a:solidFill>
                  <a:schemeClr val="hlink"/>
                </a:solidFill>
                <a:latin typeface="Arial"/>
                <a:ea typeface="Arial"/>
                <a:cs typeface="Arial"/>
                <a:sym typeface="Arial"/>
                <a:hlinkClick r:id="rId4"/>
              </a:rPr>
              <a:t>www.ontariotrainingcentre.com/fr/</a:t>
            </a:r>
            <a:r>
              <a:rPr lang="fr-ca" sz="1100" b="0" i="0" u="none" strike="noStrike" cap="none" baseline="0">
                <a:solidFill>
                  <a:schemeClr val="dk1"/>
                </a:solidFill>
                <a:latin typeface="Arial"/>
                <a:ea typeface="Arial"/>
                <a:cs typeface="Arial"/>
                <a:sym typeface="Arial"/>
              </a:rPr>
              <a:t>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328027c037f_0_731:notes"/>
          <p:cNvSpPr>
            <a:spLocks noGrp="1" noRot="1" noChangeAspect="1"/>
          </p:cNvSpPr>
          <p:nvPr>
            <p:ph type="sldImg" idx="2"/>
          </p:nvPr>
        </p:nvSpPr>
        <p:spPr>
          <a:xfrm>
            <a:off x="457200" y="720725"/>
            <a:ext cx="6400800" cy="3600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328027c037f_0_73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32e4075aa84_0_7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32e4075aa84_0_710: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1" i="0" u="none" baseline="0" dirty="0">
                <a:solidFill>
                  <a:schemeClr val="dk1"/>
                </a:solidFill>
              </a:rPr>
              <a:t>Notes de l’animateur</a:t>
            </a:r>
            <a:endParaRPr sz="1500" b="1"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dirty="0">
                <a:solidFill>
                  <a:schemeClr val="dk1"/>
                </a:solidFill>
              </a:rPr>
              <a:t>Prenez 2 minutes maintenant individuellement pour réfléchir à une chose que vous pouvez mettre en place au cours des 4 prochaines semaines dans le cadre de votre rôle/mandat actuel.</a:t>
            </a:r>
            <a:endParaRPr sz="1500" dirty="0">
              <a:solidFill>
                <a:schemeClr val="dk1"/>
              </a:solidFill>
            </a:endParaRPr>
          </a:p>
          <a:p>
            <a:pPr marL="0" lvl="0" indent="0" algn="l" rtl="0">
              <a:lnSpc>
                <a:spcPct val="90000"/>
              </a:lnSpc>
              <a:spcBef>
                <a:spcPts val="793"/>
              </a:spcBef>
              <a:spcAft>
                <a:spcPts val="0"/>
              </a:spcAft>
              <a:buClr>
                <a:schemeClr val="dk1"/>
              </a:buClr>
              <a:buSzPts val="1100"/>
              <a:buFont typeface="Arial"/>
              <a:buNone/>
            </a:pPr>
            <a:endParaRPr lang="fr-ca" sz="1500" dirty="0">
              <a:solidFill>
                <a:schemeClr val="dk1"/>
              </a:solidFill>
            </a:endParaRPr>
          </a:p>
          <a:p>
            <a:pPr marL="0" lvl="0" indent="0" algn="l" rtl="0">
              <a:lnSpc>
                <a:spcPct val="90000"/>
              </a:lnSpc>
              <a:spcBef>
                <a:spcPts val="793"/>
              </a:spcBef>
              <a:spcAft>
                <a:spcPts val="0"/>
              </a:spcAft>
              <a:buClr>
                <a:schemeClr val="dk1"/>
              </a:buClr>
              <a:buSzPts val="1100"/>
              <a:buFont typeface="Arial"/>
              <a:buNone/>
            </a:pPr>
            <a:r>
              <a:rPr lang="fr-ca" sz="1500" b="0" i="0" u="none" baseline="0" dirty="0">
                <a:solidFill>
                  <a:schemeClr val="dk1"/>
                </a:solidFill>
              </a:rPr>
              <a:t>Vous pouvez consulter le document « Exemples de prochaines étapes » pour des idées.</a:t>
            </a:r>
            <a:endParaRPr sz="13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32e4075aa84_0_69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32e4075aa84_0_69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Clr>
                <a:schemeClr val="dk1"/>
              </a:buClr>
              <a:buSzPts val="1100"/>
              <a:buFont typeface="Arial"/>
              <a:buNone/>
            </a:pPr>
            <a:r>
              <a:rPr lang="fr-ca" sz="1500" b="1" i="0" u="none" baseline="0">
                <a:solidFill>
                  <a:schemeClr val="dk1"/>
                </a:solidFill>
              </a:rPr>
              <a:t>Notes complètes de l’animateur :</a:t>
            </a:r>
            <a:endParaRPr sz="1500" b="1"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Beaucoup d’informations ont été partagées lors de la formation d’aujourd’hui. </a:t>
            </a:r>
            <a:endParaRPr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Pour plus d’informations sur les ressources que nous avons partagées aujourd’hui, veuillez consulter le document « Ressources ». </a:t>
            </a:r>
            <a:endParaRPr dirty="0">
              <a:solidFill>
                <a:schemeClr val="dk1"/>
              </a:solidFill>
            </a:endParaRPr>
          </a:p>
          <a:p>
            <a:pPr marL="0" lvl="0" indent="0" algn="l" rtl="0">
              <a:spcBef>
                <a:spcPts val="0"/>
              </a:spcBef>
              <a:spcAft>
                <a:spcPts val="0"/>
              </a:spcAft>
              <a:buClr>
                <a:schemeClr val="dk1"/>
              </a:buClr>
              <a:buSzPts val="1100"/>
              <a:buFont typeface="Arial"/>
              <a:buNone/>
            </a:pPr>
            <a:endParaRPr sz="1500" dirty="0">
              <a:solidFill>
                <a:schemeClr val="dk1"/>
              </a:solidFill>
            </a:endParaRPr>
          </a:p>
          <a:p>
            <a:pPr marL="0" lvl="0" indent="0" algn="l" rtl="0">
              <a:spcBef>
                <a:spcPts val="0"/>
              </a:spcBef>
              <a:spcAft>
                <a:spcPts val="0"/>
              </a:spcAft>
              <a:buClr>
                <a:schemeClr val="dk1"/>
              </a:buClr>
              <a:buSzPts val="1100"/>
              <a:buFont typeface="Arial"/>
              <a:buNone/>
            </a:pPr>
            <a:r>
              <a:rPr lang="fr-ca" sz="1500" b="0" i="0" u="none" baseline="0">
                <a:solidFill>
                  <a:schemeClr val="dk1"/>
                </a:solidFill>
              </a:rPr>
              <a:t>Pour plus d’informations sur les ressources en emploi inclusif pour les personnes en situation de handicap ou d’informations spécifiques à </a:t>
            </a:r>
            <a:r>
              <a:rPr lang="fr-ca" sz="1600" b="0" i="0" u="none" baseline="0">
                <a:solidFill>
                  <a:srgbClr val="FFC000"/>
                </a:solidFill>
                <a:latin typeface="+mn-lt"/>
                <a:ea typeface="+mn-lt"/>
                <a:cs typeface="+mn-lt"/>
                <a:sym typeface="Wingdings" panose="05000000000000000000" pitchFamily="2" charset="2"/>
              </a:rPr>
              <a:t></a:t>
            </a:r>
            <a:r>
              <a:rPr lang="fr-ca" sz="1600" b="0" i="0" u="none" baseline="0">
                <a:solidFill>
                  <a:schemeClr val="lt1"/>
                </a:solidFill>
                <a:latin typeface="+mn-lt"/>
                <a:ea typeface="+mn-lt"/>
                <a:cs typeface="+mn-lt"/>
              </a:rPr>
              <a:t>[ORGANISATION]</a:t>
            </a:r>
            <a:r>
              <a:rPr lang="fr-ca" sz="1500" b="0" i="0" u="none" baseline="0">
                <a:solidFill>
                  <a:schemeClr val="dk1"/>
                </a:solidFill>
              </a:rPr>
              <a:t>, veuillez contacter </a:t>
            </a:r>
            <a:r>
              <a:rPr lang="fr-ca" sz="1600" b="0" i="0" u="none" baseline="0">
                <a:solidFill>
                  <a:srgbClr val="FFC000"/>
                </a:solidFill>
                <a:latin typeface="+mn-lt"/>
                <a:ea typeface="+mn-lt"/>
                <a:cs typeface="+mn-lt"/>
                <a:sym typeface="Wingdings" panose="05000000000000000000" pitchFamily="2" charset="2"/>
              </a:rPr>
              <a:t></a:t>
            </a:r>
            <a:r>
              <a:rPr lang="fr-ca" sz="1600" b="0" i="0" u="none" baseline="0">
                <a:solidFill>
                  <a:schemeClr val="lt1"/>
                </a:solidFill>
                <a:latin typeface="+mn-lt"/>
                <a:ea typeface="+mn-lt"/>
                <a:cs typeface="+mn-lt"/>
                <a:sym typeface="Wingdings" panose="05000000000000000000" pitchFamily="2" charset="2"/>
              </a:rPr>
              <a:t>[NOM ou ÉQUIPE]</a:t>
            </a:r>
            <a:r>
              <a:rPr lang="fr-ca" b="0" i="0" u="none" baseline="0"/>
              <a:t>.</a:t>
            </a: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9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7" name="Google Shape;1187;p9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fr-ca" b="0" i="0" u="none" baseline="0"/>
              <a:t>Nous allons vous demander de répondre au sondage pour aujourd’hui. Cela devrait prendre de 5 à 10 minutes et peut être consulté sur un appareil mobile ou par l’intermédiaire du lien à l’écran. Ces données nous permettront de continuer à créer et à offrir ce type de contenu à l’avenir.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fr-ca" b="1" i="0" u="none" baseline="0"/>
              <a:t>Sondage :</a:t>
            </a:r>
            <a:r>
              <a:rPr lang="fr-ca" b="0" i="0" u="none" baseline="0"/>
              <a:t> Créez un lien ou un code QR.</a:t>
            </a:r>
            <a:endParaRP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2e4075aa84_0_7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32e4075aa84_0_717: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Cover">
    <p:bg>
      <p:bgPr>
        <a:no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90250" y="1267175"/>
            <a:ext cx="4134600" cy="2310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800"/>
              <a:buNone/>
              <a:defRPr sz="4800" b="1">
                <a:solidFill>
                  <a:schemeClr val="dk2"/>
                </a:solidFill>
              </a:defRPr>
            </a:lvl1pPr>
            <a:lvl2pPr lvl="1" algn="l">
              <a:lnSpc>
                <a:spcPct val="100000"/>
              </a:lnSpc>
              <a:spcBef>
                <a:spcPts val="0"/>
              </a:spcBef>
              <a:spcAft>
                <a:spcPts val="0"/>
              </a:spcAft>
              <a:buClr>
                <a:schemeClr val="dk2"/>
              </a:buClr>
              <a:buSzPts val="4800"/>
              <a:buNone/>
              <a:defRPr sz="4800" b="1">
                <a:solidFill>
                  <a:schemeClr val="dk2"/>
                </a:solidFill>
              </a:defRPr>
            </a:lvl2pPr>
            <a:lvl3pPr lvl="2" algn="l">
              <a:lnSpc>
                <a:spcPct val="100000"/>
              </a:lnSpc>
              <a:spcBef>
                <a:spcPts val="0"/>
              </a:spcBef>
              <a:spcAft>
                <a:spcPts val="0"/>
              </a:spcAft>
              <a:buClr>
                <a:schemeClr val="dk2"/>
              </a:buClr>
              <a:buSzPts val="4800"/>
              <a:buNone/>
              <a:defRPr sz="4800" b="1">
                <a:solidFill>
                  <a:schemeClr val="dk2"/>
                </a:solidFill>
              </a:defRPr>
            </a:lvl3pPr>
            <a:lvl4pPr lvl="3" algn="l">
              <a:lnSpc>
                <a:spcPct val="100000"/>
              </a:lnSpc>
              <a:spcBef>
                <a:spcPts val="0"/>
              </a:spcBef>
              <a:spcAft>
                <a:spcPts val="0"/>
              </a:spcAft>
              <a:buClr>
                <a:schemeClr val="dk2"/>
              </a:buClr>
              <a:buSzPts val="4800"/>
              <a:buNone/>
              <a:defRPr sz="4800" b="1">
                <a:solidFill>
                  <a:schemeClr val="dk2"/>
                </a:solidFill>
              </a:defRPr>
            </a:lvl4pPr>
            <a:lvl5pPr lvl="4" algn="l">
              <a:lnSpc>
                <a:spcPct val="100000"/>
              </a:lnSpc>
              <a:spcBef>
                <a:spcPts val="0"/>
              </a:spcBef>
              <a:spcAft>
                <a:spcPts val="0"/>
              </a:spcAft>
              <a:buClr>
                <a:schemeClr val="dk2"/>
              </a:buClr>
              <a:buSzPts val="4800"/>
              <a:buNone/>
              <a:defRPr sz="4800" b="1">
                <a:solidFill>
                  <a:schemeClr val="dk2"/>
                </a:solidFill>
              </a:defRPr>
            </a:lvl5pPr>
            <a:lvl6pPr lvl="5" algn="l">
              <a:lnSpc>
                <a:spcPct val="100000"/>
              </a:lnSpc>
              <a:spcBef>
                <a:spcPts val="0"/>
              </a:spcBef>
              <a:spcAft>
                <a:spcPts val="0"/>
              </a:spcAft>
              <a:buClr>
                <a:schemeClr val="dk2"/>
              </a:buClr>
              <a:buSzPts val="4800"/>
              <a:buNone/>
              <a:defRPr sz="4800" b="1">
                <a:solidFill>
                  <a:schemeClr val="dk2"/>
                </a:solidFill>
              </a:defRPr>
            </a:lvl6pPr>
            <a:lvl7pPr lvl="6" algn="l">
              <a:lnSpc>
                <a:spcPct val="100000"/>
              </a:lnSpc>
              <a:spcBef>
                <a:spcPts val="0"/>
              </a:spcBef>
              <a:spcAft>
                <a:spcPts val="0"/>
              </a:spcAft>
              <a:buClr>
                <a:schemeClr val="dk2"/>
              </a:buClr>
              <a:buSzPts val="4800"/>
              <a:buNone/>
              <a:defRPr sz="4800" b="1">
                <a:solidFill>
                  <a:schemeClr val="dk2"/>
                </a:solidFill>
              </a:defRPr>
            </a:lvl7pPr>
            <a:lvl8pPr lvl="7" algn="l">
              <a:lnSpc>
                <a:spcPct val="100000"/>
              </a:lnSpc>
              <a:spcBef>
                <a:spcPts val="0"/>
              </a:spcBef>
              <a:spcAft>
                <a:spcPts val="0"/>
              </a:spcAft>
              <a:buClr>
                <a:schemeClr val="dk2"/>
              </a:buClr>
              <a:buSzPts val="4800"/>
              <a:buNone/>
              <a:defRPr sz="4800" b="1">
                <a:solidFill>
                  <a:schemeClr val="dk2"/>
                </a:solidFill>
              </a:defRPr>
            </a:lvl8pPr>
            <a:lvl9pPr lvl="8" algn="l">
              <a:lnSpc>
                <a:spcPct val="100000"/>
              </a:lnSpc>
              <a:spcBef>
                <a:spcPts val="0"/>
              </a:spcBef>
              <a:spcAft>
                <a:spcPts val="0"/>
              </a:spcAft>
              <a:buClr>
                <a:schemeClr val="dk2"/>
              </a:buClr>
              <a:buSzPts val="4800"/>
              <a:buNone/>
              <a:defRPr sz="4800" b="1">
                <a:solidFill>
                  <a:schemeClr val="dk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p:nvPr/>
        </p:nvSpPr>
        <p:spPr>
          <a:xfrm>
            <a:off x="4572000" y="-1732375"/>
            <a:ext cx="6056700" cy="60567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15;p2"/>
          <p:cNvSpPr/>
          <p:nvPr/>
        </p:nvSpPr>
        <p:spPr>
          <a:xfrm>
            <a:off x="5544175" y="3368075"/>
            <a:ext cx="3177600" cy="3177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16;p2"/>
          <p:cNvSpPr txBox="1">
            <a:spLocks noGrp="1"/>
          </p:cNvSpPr>
          <p:nvPr>
            <p:ph type="title" idx="2"/>
          </p:nvPr>
        </p:nvSpPr>
        <p:spPr>
          <a:xfrm>
            <a:off x="490250" y="2903225"/>
            <a:ext cx="4134600" cy="142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3800"/>
              <a:buNone/>
              <a:defRPr sz="3800"/>
            </a:lvl1pPr>
            <a:lvl2pPr lvl="1" algn="l" rtl="0">
              <a:lnSpc>
                <a:spcPct val="100000"/>
              </a:lnSpc>
              <a:spcBef>
                <a:spcPts val="0"/>
              </a:spcBef>
              <a:spcAft>
                <a:spcPts val="0"/>
              </a:spcAft>
              <a:buClr>
                <a:schemeClr val="dk1"/>
              </a:buClr>
              <a:buSzPts val="3800"/>
              <a:buNone/>
              <a:defRPr sz="3800">
                <a:solidFill>
                  <a:schemeClr val="dk1"/>
                </a:solidFill>
              </a:defRPr>
            </a:lvl2pPr>
            <a:lvl3pPr lvl="2" algn="l" rtl="0">
              <a:lnSpc>
                <a:spcPct val="100000"/>
              </a:lnSpc>
              <a:spcBef>
                <a:spcPts val="0"/>
              </a:spcBef>
              <a:spcAft>
                <a:spcPts val="0"/>
              </a:spcAft>
              <a:buClr>
                <a:schemeClr val="dk1"/>
              </a:buClr>
              <a:buSzPts val="3800"/>
              <a:buNone/>
              <a:defRPr sz="3800">
                <a:solidFill>
                  <a:schemeClr val="dk1"/>
                </a:solidFill>
              </a:defRPr>
            </a:lvl3pPr>
            <a:lvl4pPr lvl="3" algn="l" rtl="0">
              <a:lnSpc>
                <a:spcPct val="100000"/>
              </a:lnSpc>
              <a:spcBef>
                <a:spcPts val="0"/>
              </a:spcBef>
              <a:spcAft>
                <a:spcPts val="0"/>
              </a:spcAft>
              <a:buClr>
                <a:schemeClr val="dk1"/>
              </a:buClr>
              <a:buSzPts val="3800"/>
              <a:buNone/>
              <a:defRPr sz="3800">
                <a:solidFill>
                  <a:schemeClr val="dk1"/>
                </a:solidFill>
              </a:defRPr>
            </a:lvl4pPr>
            <a:lvl5pPr lvl="4" algn="l" rtl="0">
              <a:lnSpc>
                <a:spcPct val="100000"/>
              </a:lnSpc>
              <a:spcBef>
                <a:spcPts val="0"/>
              </a:spcBef>
              <a:spcAft>
                <a:spcPts val="0"/>
              </a:spcAft>
              <a:buClr>
                <a:schemeClr val="dk1"/>
              </a:buClr>
              <a:buSzPts val="3800"/>
              <a:buNone/>
              <a:defRPr sz="3800">
                <a:solidFill>
                  <a:schemeClr val="dk1"/>
                </a:solidFill>
              </a:defRPr>
            </a:lvl5pPr>
            <a:lvl6pPr lvl="5" algn="l" rtl="0">
              <a:lnSpc>
                <a:spcPct val="100000"/>
              </a:lnSpc>
              <a:spcBef>
                <a:spcPts val="0"/>
              </a:spcBef>
              <a:spcAft>
                <a:spcPts val="0"/>
              </a:spcAft>
              <a:buClr>
                <a:schemeClr val="dk1"/>
              </a:buClr>
              <a:buSzPts val="3800"/>
              <a:buNone/>
              <a:defRPr sz="3800">
                <a:solidFill>
                  <a:schemeClr val="dk1"/>
                </a:solidFill>
              </a:defRPr>
            </a:lvl6pPr>
            <a:lvl7pPr lvl="6" algn="l" rtl="0">
              <a:lnSpc>
                <a:spcPct val="100000"/>
              </a:lnSpc>
              <a:spcBef>
                <a:spcPts val="0"/>
              </a:spcBef>
              <a:spcAft>
                <a:spcPts val="0"/>
              </a:spcAft>
              <a:buClr>
                <a:schemeClr val="dk1"/>
              </a:buClr>
              <a:buSzPts val="3800"/>
              <a:buNone/>
              <a:defRPr sz="3800">
                <a:solidFill>
                  <a:schemeClr val="dk1"/>
                </a:solidFill>
              </a:defRPr>
            </a:lvl7pPr>
            <a:lvl8pPr lvl="7" algn="l" rtl="0">
              <a:lnSpc>
                <a:spcPct val="100000"/>
              </a:lnSpc>
              <a:spcBef>
                <a:spcPts val="0"/>
              </a:spcBef>
              <a:spcAft>
                <a:spcPts val="0"/>
              </a:spcAft>
              <a:buClr>
                <a:schemeClr val="dk1"/>
              </a:buClr>
              <a:buSzPts val="3800"/>
              <a:buNone/>
              <a:defRPr sz="3800">
                <a:solidFill>
                  <a:schemeClr val="dk1"/>
                </a:solidFill>
              </a:defRPr>
            </a:lvl8pPr>
            <a:lvl9pPr lvl="8" algn="l" rtl="0">
              <a:lnSpc>
                <a:spcPct val="100000"/>
              </a:lnSpc>
              <a:spcBef>
                <a:spcPts val="0"/>
              </a:spcBef>
              <a:spcAft>
                <a:spcPts val="0"/>
              </a:spcAft>
              <a:buClr>
                <a:schemeClr val="dk1"/>
              </a:buClr>
              <a:buSzPts val="3800"/>
              <a:buNone/>
              <a:defRPr sz="3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
  <p:cSld name="1_Two column">
    <p:spTree>
      <p:nvGrpSpPr>
        <p:cNvPr id="1" name="Shape 44"/>
        <p:cNvGrpSpPr/>
        <p:nvPr/>
      </p:nvGrpSpPr>
      <p:grpSpPr>
        <a:xfrm>
          <a:off x="0" y="0"/>
          <a:ext cx="0" cy="0"/>
          <a:chOff x="0" y="0"/>
          <a:chExt cx="0" cy="0"/>
        </a:xfrm>
      </p:grpSpPr>
      <p:sp>
        <p:nvSpPr>
          <p:cNvPr id="45" name="Google Shape;45;p8"/>
          <p:cNvSpPr txBox="1">
            <a:spLocks noGrp="1"/>
          </p:cNvSpPr>
          <p:nvPr>
            <p:ph type="body" idx="1"/>
          </p:nvPr>
        </p:nvSpPr>
        <p:spPr>
          <a:xfrm>
            <a:off x="4939500" y="724200"/>
            <a:ext cx="3837000" cy="3695100"/>
          </a:xfrm>
          <a:prstGeom prst="rect">
            <a:avLst/>
          </a:prstGeom>
          <a:noFill/>
          <a:ln>
            <a:noFill/>
          </a:ln>
        </p:spPr>
        <p:txBody>
          <a:bodyPr spcFirstLastPara="1" wrap="square" lIns="91425" tIns="45700" rIns="91425" bIns="45700" anchor="ctr"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defRPr>
            </a:lvl1pPr>
            <a:lvl2pPr marL="914400" lvl="1" indent="-342900" algn="l">
              <a:lnSpc>
                <a:spcPct val="90000"/>
              </a:lnSpc>
              <a:spcBef>
                <a:spcPts val="375"/>
              </a:spcBef>
              <a:spcAft>
                <a:spcPts val="0"/>
              </a:spcAft>
              <a:buClr>
                <a:schemeClr val="lt1"/>
              </a:buClr>
              <a:buSzPts val="1800"/>
              <a:buChar char="•"/>
              <a:defRPr>
                <a:solidFill>
                  <a:schemeClr val="lt1"/>
                </a:solidFill>
              </a:defRPr>
            </a:lvl2pPr>
            <a:lvl3pPr marL="1371600" lvl="2" indent="-323850" algn="l">
              <a:lnSpc>
                <a:spcPct val="90000"/>
              </a:lnSpc>
              <a:spcBef>
                <a:spcPts val="375"/>
              </a:spcBef>
              <a:spcAft>
                <a:spcPts val="0"/>
              </a:spcAft>
              <a:buClr>
                <a:schemeClr val="lt1"/>
              </a:buClr>
              <a:buSzPts val="1500"/>
              <a:buChar char="•"/>
              <a:defRPr>
                <a:solidFill>
                  <a:schemeClr val="lt1"/>
                </a:solidFill>
              </a:defRPr>
            </a:lvl3pPr>
            <a:lvl4pPr marL="1828800" lvl="3" indent="-314325" algn="l">
              <a:lnSpc>
                <a:spcPct val="90000"/>
              </a:lnSpc>
              <a:spcBef>
                <a:spcPts val="375"/>
              </a:spcBef>
              <a:spcAft>
                <a:spcPts val="0"/>
              </a:spcAft>
              <a:buClr>
                <a:schemeClr val="lt1"/>
              </a:buClr>
              <a:buSzPts val="1350"/>
              <a:buChar char="•"/>
              <a:defRPr>
                <a:solidFill>
                  <a:schemeClr val="lt1"/>
                </a:solidFill>
              </a:defRPr>
            </a:lvl4pPr>
            <a:lvl5pPr marL="2286000" lvl="4" indent="-314325" algn="l">
              <a:lnSpc>
                <a:spcPct val="90000"/>
              </a:lnSpc>
              <a:spcBef>
                <a:spcPts val="375"/>
              </a:spcBef>
              <a:spcAft>
                <a:spcPts val="0"/>
              </a:spcAft>
              <a:buClr>
                <a:schemeClr val="lt1"/>
              </a:buClr>
              <a:buSzPts val="1350"/>
              <a:buChar char="•"/>
              <a:defRPr>
                <a:solidFill>
                  <a:schemeClr val="lt1"/>
                </a:solidFill>
              </a:defRPr>
            </a:lvl5pPr>
            <a:lvl6pPr marL="2743200" lvl="5" indent="-314325" algn="l">
              <a:lnSpc>
                <a:spcPct val="90000"/>
              </a:lnSpc>
              <a:spcBef>
                <a:spcPts val="375"/>
              </a:spcBef>
              <a:spcAft>
                <a:spcPts val="0"/>
              </a:spcAft>
              <a:buClr>
                <a:schemeClr val="lt1"/>
              </a:buClr>
              <a:buSzPts val="1350"/>
              <a:buChar char="•"/>
              <a:defRPr>
                <a:solidFill>
                  <a:schemeClr val="lt1"/>
                </a:solidFill>
              </a:defRPr>
            </a:lvl6pPr>
            <a:lvl7pPr marL="3200400" lvl="6" indent="-314325" algn="l">
              <a:lnSpc>
                <a:spcPct val="90000"/>
              </a:lnSpc>
              <a:spcBef>
                <a:spcPts val="375"/>
              </a:spcBef>
              <a:spcAft>
                <a:spcPts val="0"/>
              </a:spcAft>
              <a:buClr>
                <a:schemeClr val="lt1"/>
              </a:buClr>
              <a:buSzPts val="1350"/>
              <a:buChar char="•"/>
              <a:defRPr>
                <a:solidFill>
                  <a:schemeClr val="lt1"/>
                </a:solidFill>
              </a:defRPr>
            </a:lvl7pPr>
            <a:lvl8pPr marL="3657600" lvl="7" indent="-314325" algn="l">
              <a:lnSpc>
                <a:spcPct val="90000"/>
              </a:lnSpc>
              <a:spcBef>
                <a:spcPts val="375"/>
              </a:spcBef>
              <a:spcAft>
                <a:spcPts val="0"/>
              </a:spcAft>
              <a:buClr>
                <a:schemeClr val="lt1"/>
              </a:buClr>
              <a:buSzPts val="1350"/>
              <a:buChar char="•"/>
              <a:defRPr>
                <a:solidFill>
                  <a:schemeClr val="lt1"/>
                </a:solidFill>
              </a:defRPr>
            </a:lvl8pPr>
            <a:lvl9pPr marL="4114800" lvl="8" indent="-314325" algn="l">
              <a:lnSpc>
                <a:spcPct val="90000"/>
              </a:lnSpc>
              <a:spcBef>
                <a:spcPts val="375"/>
              </a:spcBef>
              <a:spcAft>
                <a:spcPts val="0"/>
              </a:spcAft>
              <a:buClr>
                <a:schemeClr val="lt1"/>
              </a:buClr>
              <a:buSzPts val="1350"/>
              <a:buChar char="•"/>
              <a:defRPr>
                <a:solidFill>
                  <a:schemeClr val="lt1"/>
                </a:solidFill>
              </a:defRPr>
            </a:lvl9pPr>
          </a:lstStyle>
          <a:p>
            <a:endParaRPr/>
          </a:p>
        </p:txBody>
      </p:sp>
      <p:sp>
        <p:nvSpPr>
          <p:cNvPr id="46" name="Google Shape;46;p8"/>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 name="Google Shape;47;p8"/>
          <p:cNvSpPr/>
          <p:nvPr/>
        </p:nvSpPr>
        <p:spPr>
          <a:xfrm>
            <a:off x="40500" y="4143125"/>
            <a:ext cx="4699200" cy="46992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 name="Google Shape;48;p8"/>
          <p:cNvSpPr/>
          <p:nvPr/>
        </p:nvSpPr>
        <p:spPr>
          <a:xfrm>
            <a:off x="6174438" y="-3898525"/>
            <a:ext cx="4699200" cy="46992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 name="Google Shape;49;p8"/>
          <p:cNvSpPr txBox="1">
            <a:spLocks noGrp="1"/>
          </p:cNvSpPr>
          <p:nvPr>
            <p:ph type="title"/>
          </p:nvPr>
        </p:nvSpPr>
        <p:spPr>
          <a:xfrm>
            <a:off x="475488" y="245850"/>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subTitle" idx="2"/>
          </p:nvPr>
        </p:nvSpPr>
        <p:spPr>
          <a:xfrm>
            <a:off x="475500" y="1240050"/>
            <a:ext cx="3705900" cy="634500"/>
          </a:xfrm>
          <a:prstGeom prst="rect">
            <a:avLst/>
          </a:prstGeom>
        </p:spPr>
        <p:txBody>
          <a:bodyPr spcFirstLastPara="1" wrap="square" lIns="91425" tIns="45700" rIns="91425" bIns="45700" anchor="t" anchorCtr="0">
            <a:noAutofit/>
          </a:bodyPr>
          <a:lstStyle>
            <a:lvl1pPr lvl="0">
              <a:spcBef>
                <a:spcPts val="750"/>
              </a:spcBef>
              <a:spcAft>
                <a:spcPts val="0"/>
              </a:spcAft>
              <a:buClr>
                <a:schemeClr val="accent1"/>
              </a:buClr>
              <a:buSzPts val="2000"/>
              <a:buNone/>
              <a:defRPr sz="2000" b="1">
                <a:solidFill>
                  <a:schemeClr val="accent1"/>
                </a:solidFill>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a:p>
        </p:txBody>
      </p:sp>
      <p:sp>
        <p:nvSpPr>
          <p:cNvPr id="51" name="Google Shape;51;p8"/>
          <p:cNvSpPr txBox="1">
            <a:spLocks noGrp="1"/>
          </p:cNvSpPr>
          <p:nvPr>
            <p:ph type="subTitle" idx="3"/>
          </p:nvPr>
        </p:nvSpPr>
        <p:spPr>
          <a:xfrm>
            <a:off x="4766550" y="1240050"/>
            <a:ext cx="3705900" cy="634500"/>
          </a:xfrm>
          <a:prstGeom prst="rect">
            <a:avLst/>
          </a:prstGeom>
        </p:spPr>
        <p:txBody>
          <a:bodyPr spcFirstLastPara="1" wrap="square" lIns="91425" tIns="45700" rIns="91425" bIns="45700" anchor="t" anchorCtr="0">
            <a:noAutofit/>
          </a:bodyPr>
          <a:lstStyle>
            <a:lvl1pPr lvl="0" rtl="0">
              <a:spcBef>
                <a:spcPts val="750"/>
              </a:spcBef>
              <a:spcAft>
                <a:spcPts val="0"/>
              </a:spcAft>
              <a:buClr>
                <a:schemeClr val="dk2"/>
              </a:buClr>
              <a:buSzPts val="2000"/>
              <a:buNone/>
              <a:defRPr sz="2000" b="1">
                <a:solidFill>
                  <a:schemeClr val="dk2"/>
                </a:solidFill>
              </a:defRPr>
            </a:lvl1pPr>
            <a:lvl2pPr lvl="1" rtl="0">
              <a:spcBef>
                <a:spcPts val="375"/>
              </a:spcBef>
              <a:spcAft>
                <a:spcPts val="0"/>
              </a:spcAft>
              <a:buClr>
                <a:schemeClr val="dk2"/>
              </a:buClr>
              <a:buSzPts val="1800"/>
              <a:buNone/>
              <a:defRPr b="1">
                <a:solidFill>
                  <a:schemeClr val="dk2"/>
                </a:solidFill>
              </a:defRPr>
            </a:lvl2pPr>
            <a:lvl3pPr lvl="2" rtl="0">
              <a:spcBef>
                <a:spcPts val="375"/>
              </a:spcBef>
              <a:spcAft>
                <a:spcPts val="0"/>
              </a:spcAft>
              <a:buClr>
                <a:schemeClr val="dk2"/>
              </a:buClr>
              <a:buSzPts val="1500"/>
              <a:buNone/>
              <a:defRPr b="1">
                <a:solidFill>
                  <a:schemeClr val="dk2"/>
                </a:solidFill>
              </a:defRPr>
            </a:lvl3pPr>
            <a:lvl4pPr lvl="3" rtl="0">
              <a:spcBef>
                <a:spcPts val="375"/>
              </a:spcBef>
              <a:spcAft>
                <a:spcPts val="0"/>
              </a:spcAft>
              <a:buClr>
                <a:schemeClr val="dk2"/>
              </a:buClr>
              <a:buSzPts val="1350"/>
              <a:buNone/>
              <a:defRPr b="1">
                <a:solidFill>
                  <a:schemeClr val="dk2"/>
                </a:solidFill>
              </a:defRPr>
            </a:lvl4pPr>
            <a:lvl5pPr lvl="4" rtl="0">
              <a:spcBef>
                <a:spcPts val="375"/>
              </a:spcBef>
              <a:spcAft>
                <a:spcPts val="0"/>
              </a:spcAft>
              <a:buClr>
                <a:schemeClr val="dk2"/>
              </a:buClr>
              <a:buSzPts val="1350"/>
              <a:buNone/>
              <a:defRPr b="1">
                <a:solidFill>
                  <a:schemeClr val="dk2"/>
                </a:solidFill>
              </a:defRPr>
            </a:lvl5pPr>
            <a:lvl6pPr lvl="5" rtl="0">
              <a:spcBef>
                <a:spcPts val="375"/>
              </a:spcBef>
              <a:spcAft>
                <a:spcPts val="0"/>
              </a:spcAft>
              <a:buClr>
                <a:schemeClr val="dk2"/>
              </a:buClr>
              <a:buSzPts val="1350"/>
              <a:buNone/>
              <a:defRPr b="1">
                <a:solidFill>
                  <a:schemeClr val="dk2"/>
                </a:solidFill>
              </a:defRPr>
            </a:lvl6pPr>
            <a:lvl7pPr lvl="6" rtl="0">
              <a:spcBef>
                <a:spcPts val="375"/>
              </a:spcBef>
              <a:spcAft>
                <a:spcPts val="0"/>
              </a:spcAft>
              <a:buClr>
                <a:schemeClr val="dk2"/>
              </a:buClr>
              <a:buSzPts val="1350"/>
              <a:buNone/>
              <a:defRPr b="1">
                <a:solidFill>
                  <a:schemeClr val="dk2"/>
                </a:solidFill>
              </a:defRPr>
            </a:lvl7pPr>
            <a:lvl8pPr lvl="7" rtl="0">
              <a:spcBef>
                <a:spcPts val="375"/>
              </a:spcBef>
              <a:spcAft>
                <a:spcPts val="0"/>
              </a:spcAft>
              <a:buClr>
                <a:schemeClr val="dk2"/>
              </a:buClr>
              <a:buSzPts val="1350"/>
              <a:buNone/>
              <a:defRPr b="1">
                <a:solidFill>
                  <a:schemeClr val="dk2"/>
                </a:solidFill>
              </a:defRPr>
            </a:lvl8pPr>
            <a:lvl9pPr lvl="8" rtl="0">
              <a:spcBef>
                <a:spcPts val="375"/>
              </a:spcBef>
              <a:spcAft>
                <a:spcPts val="0"/>
              </a:spcAft>
              <a:buClr>
                <a:schemeClr val="dk2"/>
              </a:buClr>
              <a:buSzPts val="1350"/>
              <a:buNone/>
              <a:defRPr b="1">
                <a:solidFill>
                  <a:schemeClr val="dk2"/>
                </a:solidFill>
              </a:defRPr>
            </a:lvl9pPr>
          </a:lstStyle>
          <a:p>
            <a:endParaRPr/>
          </a:p>
        </p:txBody>
      </p:sp>
      <p:sp>
        <p:nvSpPr>
          <p:cNvPr id="52" name="Google Shape;52;p8"/>
          <p:cNvSpPr txBox="1">
            <a:spLocks noGrp="1"/>
          </p:cNvSpPr>
          <p:nvPr>
            <p:ph type="subTitle" idx="4"/>
          </p:nvPr>
        </p:nvSpPr>
        <p:spPr>
          <a:xfrm>
            <a:off x="475500" y="1994425"/>
            <a:ext cx="3705900" cy="2889900"/>
          </a:xfrm>
          <a:prstGeom prst="rect">
            <a:avLst/>
          </a:prstGeom>
        </p:spPr>
        <p:txBody>
          <a:bodyPr spcFirstLastPara="1" wrap="square" lIns="91425" tIns="45700" rIns="91425" bIns="45700" anchor="t" anchorCtr="0">
            <a:normAutofit/>
          </a:bodyPr>
          <a:lstStyle>
            <a:lvl1pPr lvl="0" rtl="0">
              <a:spcBef>
                <a:spcPts val="750"/>
              </a:spcBef>
              <a:spcAft>
                <a:spcPts val="0"/>
              </a:spcAft>
              <a:buClr>
                <a:srgbClr val="000000"/>
              </a:buClr>
              <a:buSzPts val="1800"/>
              <a:buNone/>
              <a:defRPr sz="1800">
                <a:solidFill>
                  <a:srgbClr val="000000"/>
                </a:solidFill>
              </a:defRPr>
            </a:lvl1pPr>
            <a:lvl2pPr lvl="1" rtl="0">
              <a:spcBef>
                <a:spcPts val="375"/>
              </a:spcBef>
              <a:spcAft>
                <a:spcPts val="0"/>
              </a:spcAft>
              <a:buSzPts val="1800"/>
              <a:buNone/>
              <a:defRPr/>
            </a:lvl2pPr>
            <a:lvl3pPr lvl="2" rtl="0">
              <a:spcBef>
                <a:spcPts val="375"/>
              </a:spcBef>
              <a:spcAft>
                <a:spcPts val="0"/>
              </a:spcAft>
              <a:buSzPts val="1500"/>
              <a:buNone/>
              <a:defRPr/>
            </a:lvl3pPr>
            <a:lvl4pPr lvl="3" rtl="0">
              <a:spcBef>
                <a:spcPts val="375"/>
              </a:spcBef>
              <a:spcAft>
                <a:spcPts val="0"/>
              </a:spcAft>
              <a:buSzPts val="1350"/>
              <a:buNone/>
              <a:defRPr/>
            </a:lvl4pPr>
            <a:lvl5pPr lvl="4" rtl="0">
              <a:spcBef>
                <a:spcPts val="375"/>
              </a:spcBef>
              <a:spcAft>
                <a:spcPts val="0"/>
              </a:spcAft>
              <a:buSzPts val="1350"/>
              <a:buNone/>
              <a:defRPr/>
            </a:lvl5pPr>
            <a:lvl6pPr lvl="5" rtl="0">
              <a:spcBef>
                <a:spcPts val="375"/>
              </a:spcBef>
              <a:spcAft>
                <a:spcPts val="0"/>
              </a:spcAft>
              <a:buSzPts val="1350"/>
              <a:buNone/>
              <a:defRPr/>
            </a:lvl6pPr>
            <a:lvl7pPr lvl="6" rtl="0">
              <a:spcBef>
                <a:spcPts val="375"/>
              </a:spcBef>
              <a:spcAft>
                <a:spcPts val="0"/>
              </a:spcAft>
              <a:buSzPts val="1350"/>
              <a:buNone/>
              <a:defRPr/>
            </a:lvl7pPr>
            <a:lvl8pPr lvl="7" rtl="0">
              <a:spcBef>
                <a:spcPts val="375"/>
              </a:spcBef>
              <a:spcAft>
                <a:spcPts val="0"/>
              </a:spcAft>
              <a:buSzPts val="1350"/>
              <a:buNone/>
              <a:defRPr/>
            </a:lvl8pPr>
            <a:lvl9pPr lvl="8" rtl="0">
              <a:spcBef>
                <a:spcPts val="375"/>
              </a:spcBef>
              <a:spcAft>
                <a:spcPts val="0"/>
              </a:spcAft>
              <a:buSzPts val="1350"/>
              <a:buNone/>
              <a:defRPr/>
            </a:lvl9pPr>
          </a:lstStyle>
          <a:p>
            <a:endParaRPr/>
          </a:p>
        </p:txBody>
      </p:sp>
      <p:sp>
        <p:nvSpPr>
          <p:cNvPr id="53" name="Google Shape;53;p8"/>
          <p:cNvSpPr txBox="1">
            <a:spLocks noGrp="1"/>
          </p:cNvSpPr>
          <p:nvPr>
            <p:ph type="subTitle" idx="5"/>
          </p:nvPr>
        </p:nvSpPr>
        <p:spPr>
          <a:xfrm>
            <a:off x="4766550" y="1994425"/>
            <a:ext cx="3705900" cy="2889900"/>
          </a:xfrm>
          <a:prstGeom prst="rect">
            <a:avLst/>
          </a:prstGeom>
        </p:spPr>
        <p:txBody>
          <a:bodyPr spcFirstLastPara="1" wrap="square" lIns="91425" tIns="45700" rIns="91425" bIns="45700" anchor="t" anchorCtr="0">
            <a:normAutofit/>
          </a:bodyPr>
          <a:lstStyle>
            <a:lvl1pPr lvl="0" rtl="0">
              <a:spcBef>
                <a:spcPts val="750"/>
              </a:spcBef>
              <a:spcAft>
                <a:spcPts val="0"/>
              </a:spcAft>
              <a:buClr>
                <a:srgbClr val="000000"/>
              </a:buClr>
              <a:buSzPts val="1800"/>
              <a:buNone/>
              <a:defRPr sz="1800">
                <a:solidFill>
                  <a:srgbClr val="000000"/>
                </a:solidFill>
              </a:defRPr>
            </a:lvl1pPr>
            <a:lvl2pPr lvl="1" rtl="0">
              <a:spcBef>
                <a:spcPts val="375"/>
              </a:spcBef>
              <a:spcAft>
                <a:spcPts val="0"/>
              </a:spcAft>
              <a:buClr>
                <a:schemeClr val="dk2"/>
              </a:buClr>
              <a:buSzPts val="1800"/>
              <a:buNone/>
              <a:defRPr b="1">
                <a:solidFill>
                  <a:schemeClr val="dk2"/>
                </a:solidFill>
              </a:defRPr>
            </a:lvl2pPr>
            <a:lvl3pPr lvl="2" rtl="0">
              <a:spcBef>
                <a:spcPts val="375"/>
              </a:spcBef>
              <a:spcAft>
                <a:spcPts val="0"/>
              </a:spcAft>
              <a:buClr>
                <a:schemeClr val="dk2"/>
              </a:buClr>
              <a:buSzPts val="1500"/>
              <a:buNone/>
              <a:defRPr b="1">
                <a:solidFill>
                  <a:schemeClr val="dk2"/>
                </a:solidFill>
              </a:defRPr>
            </a:lvl3pPr>
            <a:lvl4pPr lvl="3" rtl="0">
              <a:spcBef>
                <a:spcPts val="375"/>
              </a:spcBef>
              <a:spcAft>
                <a:spcPts val="0"/>
              </a:spcAft>
              <a:buClr>
                <a:schemeClr val="dk2"/>
              </a:buClr>
              <a:buSzPts val="1350"/>
              <a:buNone/>
              <a:defRPr b="1">
                <a:solidFill>
                  <a:schemeClr val="dk2"/>
                </a:solidFill>
              </a:defRPr>
            </a:lvl4pPr>
            <a:lvl5pPr lvl="4" rtl="0">
              <a:spcBef>
                <a:spcPts val="375"/>
              </a:spcBef>
              <a:spcAft>
                <a:spcPts val="0"/>
              </a:spcAft>
              <a:buClr>
                <a:schemeClr val="dk2"/>
              </a:buClr>
              <a:buSzPts val="1350"/>
              <a:buNone/>
              <a:defRPr b="1">
                <a:solidFill>
                  <a:schemeClr val="dk2"/>
                </a:solidFill>
              </a:defRPr>
            </a:lvl5pPr>
            <a:lvl6pPr lvl="5" rtl="0">
              <a:spcBef>
                <a:spcPts val="375"/>
              </a:spcBef>
              <a:spcAft>
                <a:spcPts val="0"/>
              </a:spcAft>
              <a:buClr>
                <a:schemeClr val="dk2"/>
              </a:buClr>
              <a:buSzPts val="1350"/>
              <a:buNone/>
              <a:defRPr b="1">
                <a:solidFill>
                  <a:schemeClr val="dk2"/>
                </a:solidFill>
              </a:defRPr>
            </a:lvl6pPr>
            <a:lvl7pPr lvl="6" rtl="0">
              <a:spcBef>
                <a:spcPts val="375"/>
              </a:spcBef>
              <a:spcAft>
                <a:spcPts val="0"/>
              </a:spcAft>
              <a:buClr>
                <a:schemeClr val="dk2"/>
              </a:buClr>
              <a:buSzPts val="1350"/>
              <a:buNone/>
              <a:defRPr b="1">
                <a:solidFill>
                  <a:schemeClr val="dk2"/>
                </a:solidFill>
              </a:defRPr>
            </a:lvl7pPr>
            <a:lvl8pPr lvl="7" rtl="0">
              <a:spcBef>
                <a:spcPts val="375"/>
              </a:spcBef>
              <a:spcAft>
                <a:spcPts val="0"/>
              </a:spcAft>
              <a:buClr>
                <a:schemeClr val="dk2"/>
              </a:buClr>
              <a:buSzPts val="1350"/>
              <a:buNone/>
              <a:defRPr b="1">
                <a:solidFill>
                  <a:schemeClr val="dk2"/>
                </a:solidFill>
              </a:defRPr>
            </a:lvl8pPr>
            <a:lvl9pPr lvl="8" rtl="0">
              <a:spcBef>
                <a:spcPts val="375"/>
              </a:spcBef>
              <a:spcAft>
                <a:spcPts val="0"/>
              </a:spcAft>
              <a:buClr>
                <a:schemeClr val="dk2"/>
              </a:buClr>
              <a:buSzPts val="1350"/>
              <a:buNone/>
              <a:defRPr b="1">
                <a:solidFill>
                  <a:schemeClr val="dk2"/>
                </a:solidFill>
              </a:defRPr>
            </a:lvl9pPr>
          </a:lstStyle>
          <a:p>
            <a:endParaRPr/>
          </a:p>
        </p:txBody>
      </p:sp>
    </p:spTree>
    <p:extLst>
      <p:ext uri="{BB962C8B-B14F-4D97-AF65-F5344CB8AC3E}">
        <p14:creationId xmlns:p14="http://schemas.microsoft.com/office/powerpoint/2010/main" val="112668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titleOnly">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76250" y="245850"/>
            <a:ext cx="80841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p:nvPr/>
        </p:nvSpPr>
        <p:spPr>
          <a:xfrm>
            <a:off x="748200" y="1407575"/>
            <a:ext cx="7647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endParaRPr>
          </a:p>
        </p:txBody>
      </p:sp>
      <p:sp>
        <p:nvSpPr>
          <p:cNvPr id="20" name="Google Shape;20;p3"/>
          <p:cNvSpPr txBox="1">
            <a:spLocks noGrp="1"/>
          </p:cNvSpPr>
          <p:nvPr>
            <p:ph type="body" idx="1"/>
          </p:nvPr>
        </p:nvSpPr>
        <p:spPr>
          <a:xfrm>
            <a:off x="476250" y="1240050"/>
            <a:ext cx="8084100" cy="3448500"/>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SzPts val="2100"/>
              <a:buChar char="•"/>
              <a:defRPr/>
            </a:lvl1pPr>
            <a:lvl2pPr marL="914400" lvl="1" indent="-342900" algn="l">
              <a:lnSpc>
                <a:spcPct val="90000"/>
              </a:lnSpc>
              <a:spcBef>
                <a:spcPts val="375"/>
              </a:spcBef>
              <a:spcAft>
                <a:spcPts val="0"/>
              </a:spcAft>
              <a:buSzPts val="1800"/>
              <a:buChar char="•"/>
              <a:defRPr/>
            </a:lvl2pPr>
            <a:lvl3pPr marL="1371600" lvl="2" indent="-323850" algn="l">
              <a:lnSpc>
                <a:spcPct val="90000"/>
              </a:lnSpc>
              <a:spcBef>
                <a:spcPts val="375"/>
              </a:spcBef>
              <a:spcAft>
                <a:spcPts val="0"/>
              </a:spcAft>
              <a:buSzPts val="150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cussion">
  <p:cSld name="Discussion Green">
    <p:bg>
      <p:bgPr>
        <a:solidFill>
          <a:schemeClr val="accent4"/>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554575" y="2242352"/>
            <a:ext cx="7886700" cy="1393800"/>
          </a:xfrm>
          <a:prstGeom prst="rect">
            <a:avLst/>
          </a:prstGeom>
        </p:spPr>
        <p:txBody>
          <a:bodyPr spcFirstLastPara="1" wrap="square" lIns="91425" tIns="45700" rIns="91425" bIns="45700" anchor="t" anchorCtr="0">
            <a:normAutofit/>
          </a:bodyPr>
          <a:lstStyle>
            <a:lvl1pPr lvl="0" algn="ctr">
              <a:spcBef>
                <a:spcPts val="0"/>
              </a:spcBef>
              <a:spcAft>
                <a:spcPts val="0"/>
              </a:spcAft>
              <a:buClr>
                <a:schemeClr val="lt1"/>
              </a:buClr>
              <a:buSzPts val="3300"/>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p:nvPr/>
        </p:nvSpPr>
        <p:spPr>
          <a:xfrm>
            <a:off x="-2459335" y="-2877475"/>
            <a:ext cx="4837500" cy="48375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24;p4"/>
          <p:cNvSpPr/>
          <p:nvPr/>
        </p:nvSpPr>
        <p:spPr>
          <a:xfrm>
            <a:off x="833700" y="4221405"/>
            <a:ext cx="3658800" cy="36588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25;p4"/>
          <p:cNvSpPr/>
          <p:nvPr/>
        </p:nvSpPr>
        <p:spPr>
          <a:xfrm>
            <a:off x="6866409" y="-2018115"/>
            <a:ext cx="3658800" cy="36588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 name="Google Shape;26;p4"/>
          <p:cNvPicPr preferRelativeResize="0"/>
          <p:nvPr/>
        </p:nvPicPr>
        <p:blipFill rotWithShape="1">
          <a:blip r:embed="rId2">
            <a:alphaModFix/>
          </a:blip>
          <a:srcRect/>
          <a:stretch/>
        </p:blipFill>
        <p:spPr>
          <a:xfrm>
            <a:off x="7515300" y="4452887"/>
            <a:ext cx="504324" cy="504324"/>
          </a:xfrm>
          <a:prstGeom prst="rect">
            <a:avLst/>
          </a:prstGeom>
          <a:noFill/>
          <a:ln>
            <a:noFill/>
          </a:ln>
        </p:spPr>
      </p:pic>
      <p:sp>
        <p:nvSpPr>
          <p:cNvPr id="27" name="Google Shape;27;p4"/>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cussion">
  <p:cSld name="Discussion Blue">
    <p:bg>
      <p:bgPr>
        <a:solidFill>
          <a:schemeClr val="accent1"/>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583150" y="1817887"/>
            <a:ext cx="7886700" cy="1883700"/>
          </a:xfrm>
          <a:prstGeom prst="rect">
            <a:avLst/>
          </a:prstGeom>
        </p:spPr>
        <p:txBody>
          <a:bodyPr spcFirstLastPara="1" wrap="square" lIns="91425" tIns="45700" rIns="91425" bIns="45700" anchor="t" anchorCtr="0">
            <a:normAutofit/>
          </a:bodyPr>
          <a:lstStyle>
            <a:lvl1pPr lvl="0" algn="ctr">
              <a:spcBef>
                <a:spcPts val="0"/>
              </a:spcBef>
              <a:spcAft>
                <a:spcPts val="0"/>
              </a:spcAft>
              <a:buClr>
                <a:schemeClr val="lt1"/>
              </a:buClr>
              <a:buSzPts val="3300"/>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p:nvPr/>
        </p:nvSpPr>
        <p:spPr>
          <a:xfrm>
            <a:off x="-1647825" y="3909750"/>
            <a:ext cx="3762300" cy="37623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 name="Google Shape;31;p5"/>
          <p:cNvSpPr/>
          <p:nvPr/>
        </p:nvSpPr>
        <p:spPr>
          <a:xfrm>
            <a:off x="6866350" y="-2249100"/>
            <a:ext cx="3658800" cy="36588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1"/>
        </a:solid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407550" y="1776700"/>
            <a:ext cx="4671300" cy="2170800"/>
          </a:xfrm>
          <a:prstGeom prst="rect">
            <a:avLst/>
          </a:prstGeom>
        </p:spPr>
        <p:txBody>
          <a:bodyPr spcFirstLastPara="1" wrap="square" lIns="91425" tIns="45700" rIns="91425" bIns="45700" anchor="ctr" anchorCtr="0">
            <a:noAutofit/>
          </a:bodyPr>
          <a:lstStyle>
            <a:lvl1pPr lvl="0">
              <a:spcBef>
                <a:spcPts val="0"/>
              </a:spcBef>
              <a:spcAft>
                <a:spcPts val="0"/>
              </a:spcAft>
              <a:buClr>
                <a:schemeClr val="lt1"/>
              </a:buClr>
              <a:buSzPts val="5300"/>
              <a:buNone/>
              <a:defRPr sz="5300" b="1">
                <a:solidFill>
                  <a:schemeClr val="lt1"/>
                </a:solidFill>
              </a:defRPr>
            </a:lvl1pPr>
            <a:lvl2pPr lvl="1">
              <a:spcBef>
                <a:spcPts val="0"/>
              </a:spcBef>
              <a:spcAft>
                <a:spcPts val="0"/>
              </a:spcAft>
              <a:buSzPts val="5400"/>
              <a:buNone/>
              <a:defRPr sz="5400"/>
            </a:lvl2pPr>
            <a:lvl3pPr lvl="2">
              <a:spcBef>
                <a:spcPts val="0"/>
              </a:spcBef>
              <a:spcAft>
                <a:spcPts val="0"/>
              </a:spcAft>
              <a:buSzPts val="5400"/>
              <a:buNone/>
              <a:defRPr sz="5400"/>
            </a:lvl3pPr>
            <a:lvl4pPr lvl="3">
              <a:spcBef>
                <a:spcPts val="0"/>
              </a:spcBef>
              <a:spcAft>
                <a:spcPts val="0"/>
              </a:spcAft>
              <a:buSzPts val="5400"/>
              <a:buNone/>
              <a:defRPr sz="5400"/>
            </a:lvl4pPr>
            <a:lvl5pPr lvl="4">
              <a:spcBef>
                <a:spcPts val="0"/>
              </a:spcBef>
              <a:spcAft>
                <a:spcPts val="0"/>
              </a:spcAft>
              <a:buSzPts val="5400"/>
              <a:buNone/>
              <a:defRPr sz="5400"/>
            </a:lvl5pPr>
            <a:lvl6pPr lvl="5">
              <a:spcBef>
                <a:spcPts val="0"/>
              </a:spcBef>
              <a:spcAft>
                <a:spcPts val="0"/>
              </a:spcAft>
              <a:buSzPts val="5400"/>
              <a:buNone/>
              <a:defRPr sz="5400"/>
            </a:lvl6pPr>
            <a:lvl7pPr lvl="6">
              <a:spcBef>
                <a:spcPts val="0"/>
              </a:spcBef>
              <a:spcAft>
                <a:spcPts val="0"/>
              </a:spcAft>
              <a:buSzPts val="5400"/>
              <a:buNone/>
              <a:defRPr sz="5400"/>
            </a:lvl7pPr>
            <a:lvl8pPr lvl="7">
              <a:spcBef>
                <a:spcPts val="0"/>
              </a:spcBef>
              <a:spcAft>
                <a:spcPts val="0"/>
              </a:spcAft>
              <a:buSzPts val="5400"/>
              <a:buNone/>
              <a:defRPr sz="5400"/>
            </a:lvl8pPr>
            <a:lvl9pPr lvl="8">
              <a:spcBef>
                <a:spcPts val="0"/>
              </a:spcBef>
              <a:spcAft>
                <a:spcPts val="0"/>
              </a:spcAft>
              <a:buSzPts val="5400"/>
              <a:buNone/>
              <a:defRPr sz="5400"/>
            </a:lvl9pPr>
          </a:lstStyle>
          <a:p>
            <a:endParaRPr/>
          </a:p>
        </p:txBody>
      </p:sp>
      <p:sp>
        <p:nvSpPr>
          <p:cNvPr id="34" name="Google Shape;34;p6"/>
          <p:cNvSpPr/>
          <p:nvPr/>
        </p:nvSpPr>
        <p:spPr>
          <a:xfrm>
            <a:off x="4276725" y="311850"/>
            <a:ext cx="6056700" cy="605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 name="Google Shape;35;p6"/>
          <p:cNvSpPr/>
          <p:nvPr/>
        </p:nvSpPr>
        <p:spPr>
          <a:xfrm>
            <a:off x="3819400" y="-1727800"/>
            <a:ext cx="3177600" cy="31776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 name="Google Shape;36;p6"/>
          <p:cNvSpPr txBox="1">
            <a:spLocks noGrp="1"/>
          </p:cNvSpPr>
          <p:nvPr>
            <p:ph type="title" idx="2"/>
          </p:nvPr>
        </p:nvSpPr>
        <p:spPr>
          <a:xfrm>
            <a:off x="230925" y="5566238"/>
            <a:ext cx="1621500" cy="504300"/>
          </a:xfrm>
          <a:prstGeom prst="rect">
            <a:avLst/>
          </a:prstGeom>
        </p:spPr>
        <p:txBody>
          <a:bodyPr spcFirstLastPara="1" wrap="square" lIns="91425" tIns="45700" rIns="91425" bIns="45700" anchor="t" anchorCtr="0">
            <a:norm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a:endParaRPr/>
          </a:p>
        </p:txBody>
      </p:sp>
      <p:cxnSp>
        <p:nvCxnSpPr>
          <p:cNvPr id="37" name="Google Shape;37;p6"/>
          <p:cNvCxnSpPr/>
          <p:nvPr/>
        </p:nvCxnSpPr>
        <p:spPr>
          <a:xfrm>
            <a:off x="547116" y="4181094"/>
            <a:ext cx="990600" cy="0"/>
          </a:xfrm>
          <a:prstGeom prst="straightConnector1">
            <a:avLst/>
          </a:prstGeom>
          <a:noFill/>
          <a:ln w="28575" cap="flat" cmpd="sng">
            <a:solidFill>
              <a:schemeClr val="accent5"/>
            </a:solidFill>
            <a:prstDash val="solid"/>
            <a:round/>
            <a:headEnd type="none" w="med" len="med"/>
            <a:tailEnd type="none" w="med" len="med"/>
          </a:ln>
        </p:spPr>
      </p:cxnSp>
      <p:pic>
        <p:nvPicPr>
          <p:cNvPr id="38" name="Google Shape;38;p6"/>
          <p:cNvPicPr preferRelativeResize="0"/>
          <p:nvPr/>
        </p:nvPicPr>
        <p:blipFill rotWithShape="1">
          <a:blip r:embed="rId2">
            <a:alphaModFix amt="63000"/>
          </a:blip>
          <a:srcRect/>
          <a:stretch/>
        </p:blipFill>
        <p:spPr>
          <a:xfrm>
            <a:off x="7307025" y="3400425"/>
            <a:ext cx="1371075" cy="13710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ighlight" type="tx">
  <p:cSld name="Section - Highligh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75488" y="245850"/>
            <a:ext cx="76368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700"/>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p:nvPr/>
        </p:nvSpPr>
        <p:spPr>
          <a:xfrm>
            <a:off x="5952275" y="3404862"/>
            <a:ext cx="4428300" cy="4428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 name="Google Shape;42;p7"/>
          <p:cNvSpPr/>
          <p:nvPr/>
        </p:nvSpPr>
        <p:spPr>
          <a:xfrm>
            <a:off x="7402360" y="2441412"/>
            <a:ext cx="3177600" cy="31776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 name="Google Shape;43;p7"/>
          <p:cNvSpPr txBox="1">
            <a:spLocks noGrp="1"/>
          </p:cNvSpPr>
          <p:nvPr>
            <p:ph type="subTitle" idx="1"/>
          </p:nvPr>
        </p:nvSpPr>
        <p:spPr>
          <a:xfrm>
            <a:off x="475500" y="1240050"/>
            <a:ext cx="7636800" cy="3459000"/>
          </a:xfrm>
          <a:prstGeom prst="rect">
            <a:avLst/>
          </a:prstGeom>
        </p:spPr>
        <p:txBody>
          <a:bodyPr spcFirstLastPara="1" wrap="square" lIns="91425" tIns="45700" rIns="91425" bIns="45700" anchor="t" anchorCtr="0">
            <a:normAutofit/>
          </a:bodyPr>
          <a:lstStyle>
            <a:lvl1pPr lvl="0">
              <a:spcBef>
                <a:spcPts val="750"/>
              </a:spcBef>
              <a:spcAft>
                <a:spcPts val="0"/>
              </a:spcAft>
              <a:buSzPts val="2100"/>
              <a:buNone/>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 sub">
  <p:cSld name="Section - Sub">
    <p:spTree>
      <p:nvGrpSpPr>
        <p:cNvPr id="1" name="Shape 54"/>
        <p:cNvGrpSpPr/>
        <p:nvPr/>
      </p:nvGrpSpPr>
      <p:grpSpPr>
        <a:xfrm>
          <a:off x="0" y="0"/>
          <a:ext cx="0" cy="0"/>
          <a:chOff x="0" y="0"/>
          <a:chExt cx="0" cy="0"/>
        </a:xfrm>
      </p:grpSpPr>
      <p:sp>
        <p:nvSpPr>
          <p:cNvPr id="55" name="Google Shape;55;p9"/>
          <p:cNvSpPr/>
          <p:nvPr/>
        </p:nvSpPr>
        <p:spPr>
          <a:xfrm>
            <a:off x="-2235050" y="-1406400"/>
            <a:ext cx="5934000" cy="593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9"/>
          <p:cNvSpPr/>
          <p:nvPr/>
        </p:nvSpPr>
        <p:spPr>
          <a:xfrm>
            <a:off x="420875" y="3487900"/>
            <a:ext cx="3177600" cy="31776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57;p9"/>
          <p:cNvSpPr txBox="1">
            <a:spLocks noGrp="1"/>
          </p:cNvSpPr>
          <p:nvPr>
            <p:ph type="title"/>
          </p:nvPr>
        </p:nvSpPr>
        <p:spPr>
          <a:xfrm>
            <a:off x="533400" y="1162050"/>
            <a:ext cx="3065100" cy="466800"/>
          </a:xfrm>
          <a:prstGeom prst="rect">
            <a:avLst/>
          </a:prstGeom>
        </p:spPr>
        <p:txBody>
          <a:bodyPr spcFirstLastPara="1" wrap="square" lIns="91425" tIns="45700" rIns="91425" bIns="45700" anchor="t" anchorCtr="0">
            <a:normAutofit/>
          </a:bodyPr>
          <a:lstStyle>
            <a:lvl1pPr lvl="0">
              <a:spcBef>
                <a:spcPts val="0"/>
              </a:spcBef>
              <a:spcAft>
                <a:spcPts val="0"/>
              </a:spcAft>
              <a:buClr>
                <a:schemeClr val="lt1"/>
              </a:buClr>
              <a:buSzPts val="3100"/>
              <a:buNone/>
              <a:defRPr sz="3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subTitle" idx="1"/>
          </p:nvPr>
        </p:nvSpPr>
        <p:spPr>
          <a:xfrm>
            <a:off x="533400" y="1695450"/>
            <a:ext cx="2752800" cy="1409700"/>
          </a:xfrm>
          <a:prstGeom prst="rect">
            <a:avLst/>
          </a:prstGeom>
        </p:spPr>
        <p:txBody>
          <a:bodyPr spcFirstLastPara="1" wrap="square" lIns="91425" tIns="45700" rIns="91425" bIns="45700" anchor="t" anchorCtr="0">
            <a:normAutofit/>
          </a:bodyPr>
          <a:lstStyle>
            <a:lvl1pPr lvl="0">
              <a:spcBef>
                <a:spcPts val="750"/>
              </a:spcBef>
              <a:spcAft>
                <a:spcPts val="0"/>
              </a:spcAft>
              <a:buClr>
                <a:schemeClr val="lt1"/>
              </a:buClr>
              <a:buSzPts val="5200"/>
              <a:buNone/>
              <a:defRPr sz="5200" b="1">
                <a:solidFill>
                  <a:schemeClr val="lt1"/>
                </a:solidFill>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a:p>
        </p:txBody>
      </p:sp>
      <p:sp>
        <p:nvSpPr>
          <p:cNvPr id="59" name="Google Shape;59;p9"/>
          <p:cNvSpPr txBox="1">
            <a:spLocks noGrp="1"/>
          </p:cNvSpPr>
          <p:nvPr>
            <p:ph type="subTitle" idx="2"/>
          </p:nvPr>
        </p:nvSpPr>
        <p:spPr>
          <a:xfrm>
            <a:off x="4114800" y="1162050"/>
            <a:ext cx="4314900" cy="3459000"/>
          </a:xfrm>
          <a:prstGeom prst="rect">
            <a:avLst/>
          </a:prstGeom>
        </p:spPr>
        <p:txBody>
          <a:bodyPr spcFirstLastPara="1" wrap="square" lIns="91425" tIns="45700" rIns="91425" bIns="45700" anchor="t" anchorCtr="0">
            <a:noAutofit/>
          </a:bodyPr>
          <a:lstStyle>
            <a:lvl1pPr marL="0" lvl="0" indent="0">
              <a:spcBef>
                <a:spcPts val="750"/>
              </a:spcBef>
              <a:spcAft>
                <a:spcPts val="0"/>
              </a:spcAft>
              <a:buSzPts val="2200"/>
              <a:buNone/>
              <a:defRPr sz="2200"/>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est practice" type="twoColTx">
  <p:cSld name="Best Practice">
    <p:bg>
      <p:bgPr>
        <a:noFill/>
        <a:effectLst/>
      </p:bgPr>
    </p:bg>
    <p:spTree>
      <p:nvGrpSpPr>
        <p:cNvPr id="1" name="Shape 60"/>
        <p:cNvGrpSpPr/>
        <p:nvPr/>
      </p:nvGrpSpPr>
      <p:grpSpPr>
        <a:xfrm>
          <a:off x="0" y="0"/>
          <a:ext cx="0" cy="0"/>
          <a:chOff x="0" y="0"/>
          <a:chExt cx="0" cy="0"/>
        </a:xfrm>
      </p:grpSpPr>
      <p:sp>
        <p:nvSpPr>
          <p:cNvPr id="61" name="Google Shape;61;p10"/>
          <p:cNvSpPr/>
          <p:nvPr/>
        </p:nvSpPr>
        <p:spPr>
          <a:xfrm>
            <a:off x="679325" y="219150"/>
            <a:ext cx="43028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en" sz="2000" b="1">
                <a:solidFill>
                  <a:schemeClr val="accent1"/>
                </a:solidFill>
              </a:rPr>
              <a:t>    </a:t>
            </a:r>
            <a:endParaRPr sz="2000" b="1">
              <a:solidFill>
                <a:schemeClr val="accent1"/>
              </a:solidFill>
            </a:endParaRPr>
          </a:p>
          <a:p>
            <a:pPr marL="0" lvl="0" indent="0" algn="l" rtl="0">
              <a:spcBef>
                <a:spcPts val="1000"/>
              </a:spcBef>
              <a:spcAft>
                <a:spcPts val="0"/>
              </a:spcAft>
              <a:buNone/>
            </a:pPr>
            <a:endParaRPr sz="2000" b="1">
              <a:solidFill>
                <a:schemeClr val="accent1"/>
              </a:solidFill>
            </a:endParaRPr>
          </a:p>
        </p:txBody>
      </p:sp>
      <p:sp>
        <p:nvSpPr>
          <p:cNvPr id="62" name="Google Shape;62;p10"/>
          <p:cNvSpPr/>
          <p:nvPr/>
        </p:nvSpPr>
        <p:spPr>
          <a:xfrm flipH="1">
            <a:off x="438143" y="21899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900" b="1">
              <a:solidFill>
                <a:schemeClr val="lt1"/>
              </a:solidFill>
            </a:endParaRPr>
          </a:p>
        </p:txBody>
      </p:sp>
      <p:sp>
        <p:nvSpPr>
          <p:cNvPr id="63" name="Google Shape;63;p10"/>
          <p:cNvSpPr txBox="1"/>
          <p:nvPr/>
        </p:nvSpPr>
        <p:spPr>
          <a:xfrm>
            <a:off x="6690870" y="207045"/>
            <a:ext cx="1829100" cy="539496"/>
          </a:xfrm>
          <a:prstGeom prst="rect">
            <a:avLst/>
          </a:prstGeom>
          <a:noFill/>
          <a:ln>
            <a:noFill/>
          </a:ln>
        </p:spPr>
        <p:txBody>
          <a:bodyPr spcFirstLastPara="1" wrap="square" lIns="91425" tIns="0" rIns="91425" bIns="0" anchor="ctr" anchorCtr="0">
            <a:noAutofit/>
          </a:bodyPr>
          <a:lstStyle/>
          <a:p>
            <a:pPr marL="0" lvl="0" indent="0" algn="r" rtl="0">
              <a:spcBef>
                <a:spcPts val="0"/>
              </a:spcBef>
              <a:spcAft>
                <a:spcPts val="0"/>
              </a:spcAft>
              <a:buNone/>
            </a:pPr>
            <a:r>
              <a:rPr lang="en" b="1" dirty="0">
                <a:solidFill>
                  <a:schemeClr val="accent1"/>
                </a:solidFill>
              </a:rPr>
              <a:t>BEST PRACTICES</a:t>
            </a:r>
            <a:endParaRPr sz="1500" dirty="0">
              <a:solidFill>
                <a:schemeClr val="dk1"/>
              </a:solidFill>
            </a:endParaRPr>
          </a:p>
        </p:txBody>
      </p:sp>
      <p:sp>
        <p:nvSpPr>
          <p:cNvPr id="64" name="Google Shape;64;p10"/>
          <p:cNvSpPr txBox="1">
            <a:spLocks noGrp="1"/>
          </p:cNvSpPr>
          <p:nvPr>
            <p:ph type="subTitle" idx="1"/>
          </p:nvPr>
        </p:nvSpPr>
        <p:spPr>
          <a:xfrm>
            <a:off x="4602292" y="207044"/>
            <a:ext cx="2269548" cy="539496"/>
          </a:xfrm>
          <a:prstGeom prst="rect">
            <a:avLst/>
          </a:prstGeom>
        </p:spPr>
        <p:txBody>
          <a:bodyPr spcFirstLastPara="1" wrap="square" lIns="91425" tIns="0" rIns="91440" bIns="0" anchor="ctr" anchorCtr="0">
            <a:noAutofit/>
          </a:bodyPr>
          <a:lstStyle>
            <a:lvl1pPr marL="0" lvl="0" indent="0" algn="r" rtl="0">
              <a:lnSpc>
                <a:spcPct val="100000"/>
              </a:lnSpc>
              <a:spcBef>
                <a:spcPts val="0"/>
              </a:spcBef>
              <a:spcAft>
                <a:spcPts val="0"/>
              </a:spcAft>
              <a:buClr>
                <a:schemeClr val="accent1"/>
              </a:buClr>
              <a:buSzPts val="1400"/>
              <a:buNone/>
              <a:defRPr sz="1400" b="1">
                <a:solidFill>
                  <a:schemeClr val="accent1"/>
                </a:solidFill>
              </a:defRPr>
            </a:lvl1pPr>
            <a:lvl2pPr lvl="1" rtl="0">
              <a:spcBef>
                <a:spcPts val="375"/>
              </a:spcBef>
              <a:spcAft>
                <a:spcPts val="0"/>
              </a:spcAft>
              <a:buSzPts val="1400"/>
              <a:buNone/>
              <a:defRPr sz="1400"/>
            </a:lvl2pPr>
            <a:lvl3pPr lvl="2" rtl="0">
              <a:spcBef>
                <a:spcPts val="375"/>
              </a:spcBef>
              <a:spcAft>
                <a:spcPts val="0"/>
              </a:spcAft>
              <a:buSzPts val="1400"/>
              <a:buNone/>
              <a:defRPr sz="1400"/>
            </a:lvl3pPr>
            <a:lvl4pPr lvl="3" rtl="0">
              <a:spcBef>
                <a:spcPts val="375"/>
              </a:spcBef>
              <a:spcAft>
                <a:spcPts val="0"/>
              </a:spcAft>
              <a:buSzPts val="1400"/>
              <a:buNone/>
              <a:defRPr sz="1400"/>
            </a:lvl4pPr>
            <a:lvl5pPr lvl="4" rtl="0">
              <a:spcBef>
                <a:spcPts val="375"/>
              </a:spcBef>
              <a:spcAft>
                <a:spcPts val="0"/>
              </a:spcAft>
              <a:buSzPts val="1400"/>
              <a:buNone/>
              <a:defRPr sz="1400"/>
            </a:lvl5pPr>
            <a:lvl6pPr lvl="5" rtl="0">
              <a:spcBef>
                <a:spcPts val="375"/>
              </a:spcBef>
              <a:spcAft>
                <a:spcPts val="0"/>
              </a:spcAft>
              <a:buSzPts val="1400"/>
              <a:buNone/>
              <a:defRPr sz="1400"/>
            </a:lvl6pPr>
            <a:lvl7pPr lvl="6" rtl="0">
              <a:spcBef>
                <a:spcPts val="375"/>
              </a:spcBef>
              <a:spcAft>
                <a:spcPts val="0"/>
              </a:spcAft>
              <a:buSzPts val="1400"/>
              <a:buNone/>
              <a:defRPr sz="1400"/>
            </a:lvl7pPr>
            <a:lvl8pPr lvl="7" rtl="0">
              <a:spcBef>
                <a:spcPts val="375"/>
              </a:spcBef>
              <a:spcAft>
                <a:spcPts val="0"/>
              </a:spcAft>
              <a:buSzPts val="1400"/>
              <a:buNone/>
              <a:defRPr sz="1400"/>
            </a:lvl8pPr>
            <a:lvl9pPr lvl="8" rtl="0">
              <a:spcBef>
                <a:spcPts val="375"/>
              </a:spcBef>
              <a:spcAft>
                <a:spcPts val="0"/>
              </a:spcAft>
              <a:buSzPts val="1400"/>
              <a:buNone/>
              <a:defRPr sz="1400"/>
            </a:lvl9pPr>
          </a:lstStyle>
          <a:p>
            <a:endParaRPr dirty="0"/>
          </a:p>
        </p:txBody>
      </p:sp>
      <p:sp>
        <p:nvSpPr>
          <p:cNvPr id="65" name="Google Shape;65;p10"/>
          <p:cNvSpPr txBox="1">
            <a:spLocks noGrp="1"/>
          </p:cNvSpPr>
          <p:nvPr>
            <p:ph type="subTitle" idx="2"/>
          </p:nvPr>
        </p:nvSpPr>
        <p:spPr>
          <a:xfrm>
            <a:off x="485775" y="260561"/>
            <a:ext cx="343958" cy="493975"/>
          </a:xfrm>
          <a:prstGeom prst="rect">
            <a:avLst/>
          </a:prstGeom>
        </p:spPr>
        <p:txBody>
          <a:bodyPr spcFirstLastPara="1" wrap="square" lIns="0" tIns="0" rIns="0" bIns="0" anchor="ctr" anchorCtr="1">
            <a:noAutofit/>
          </a:bodyPr>
          <a:lstStyle>
            <a:lvl1pPr lvl="0" algn="ctr" rtl="0">
              <a:spcBef>
                <a:spcPts val="0"/>
              </a:spcBef>
              <a:spcAft>
                <a:spcPts val="0"/>
              </a:spcAft>
              <a:buClr>
                <a:schemeClr val="lt1"/>
              </a:buClr>
              <a:buSzPts val="2000"/>
              <a:buNone/>
              <a:defRPr sz="2000" b="1">
                <a:solidFill>
                  <a:schemeClr val="lt1"/>
                </a:solidFill>
              </a:defRPr>
            </a:lvl1pPr>
            <a:lvl2pPr lvl="1" algn="ctr" rtl="0">
              <a:spcBef>
                <a:spcPts val="375"/>
              </a:spcBef>
              <a:spcAft>
                <a:spcPts val="0"/>
              </a:spcAft>
              <a:buClr>
                <a:schemeClr val="lt1"/>
              </a:buClr>
              <a:buSzPts val="2000"/>
              <a:buNone/>
              <a:defRPr sz="2000">
                <a:solidFill>
                  <a:schemeClr val="lt1"/>
                </a:solidFill>
              </a:defRPr>
            </a:lvl2pPr>
            <a:lvl3pPr lvl="2" algn="ctr" rtl="0">
              <a:spcBef>
                <a:spcPts val="375"/>
              </a:spcBef>
              <a:spcAft>
                <a:spcPts val="0"/>
              </a:spcAft>
              <a:buClr>
                <a:schemeClr val="lt1"/>
              </a:buClr>
              <a:buSzPts val="2000"/>
              <a:buNone/>
              <a:defRPr sz="2000">
                <a:solidFill>
                  <a:schemeClr val="lt1"/>
                </a:solidFill>
              </a:defRPr>
            </a:lvl3pPr>
            <a:lvl4pPr lvl="3" algn="ctr" rtl="0">
              <a:spcBef>
                <a:spcPts val="375"/>
              </a:spcBef>
              <a:spcAft>
                <a:spcPts val="0"/>
              </a:spcAft>
              <a:buClr>
                <a:schemeClr val="lt1"/>
              </a:buClr>
              <a:buSzPts val="2000"/>
              <a:buNone/>
              <a:defRPr sz="2000">
                <a:solidFill>
                  <a:schemeClr val="lt1"/>
                </a:solidFill>
              </a:defRPr>
            </a:lvl4pPr>
            <a:lvl5pPr lvl="4" algn="ctr" rtl="0">
              <a:spcBef>
                <a:spcPts val="375"/>
              </a:spcBef>
              <a:spcAft>
                <a:spcPts val="0"/>
              </a:spcAft>
              <a:buClr>
                <a:schemeClr val="lt1"/>
              </a:buClr>
              <a:buSzPts val="2000"/>
              <a:buNone/>
              <a:defRPr sz="2000">
                <a:solidFill>
                  <a:schemeClr val="lt1"/>
                </a:solidFill>
              </a:defRPr>
            </a:lvl5pPr>
            <a:lvl6pPr lvl="5" algn="ctr" rtl="0">
              <a:spcBef>
                <a:spcPts val="375"/>
              </a:spcBef>
              <a:spcAft>
                <a:spcPts val="0"/>
              </a:spcAft>
              <a:buClr>
                <a:schemeClr val="lt1"/>
              </a:buClr>
              <a:buSzPts val="2000"/>
              <a:buNone/>
              <a:defRPr sz="2000">
                <a:solidFill>
                  <a:schemeClr val="lt1"/>
                </a:solidFill>
              </a:defRPr>
            </a:lvl6pPr>
            <a:lvl7pPr lvl="6" algn="ctr" rtl="0">
              <a:spcBef>
                <a:spcPts val="375"/>
              </a:spcBef>
              <a:spcAft>
                <a:spcPts val="0"/>
              </a:spcAft>
              <a:buClr>
                <a:schemeClr val="lt1"/>
              </a:buClr>
              <a:buSzPts val="2000"/>
              <a:buNone/>
              <a:defRPr sz="2000">
                <a:solidFill>
                  <a:schemeClr val="lt1"/>
                </a:solidFill>
              </a:defRPr>
            </a:lvl7pPr>
            <a:lvl8pPr lvl="7" algn="ctr" rtl="0">
              <a:spcBef>
                <a:spcPts val="375"/>
              </a:spcBef>
              <a:spcAft>
                <a:spcPts val="0"/>
              </a:spcAft>
              <a:buClr>
                <a:schemeClr val="lt1"/>
              </a:buClr>
              <a:buSzPts val="2000"/>
              <a:buNone/>
              <a:defRPr sz="2000">
                <a:solidFill>
                  <a:schemeClr val="lt1"/>
                </a:solidFill>
              </a:defRPr>
            </a:lvl8pPr>
            <a:lvl9pPr lvl="8" algn="ctr" rtl="0">
              <a:spcBef>
                <a:spcPts val="375"/>
              </a:spcBef>
              <a:spcAft>
                <a:spcPts val="0"/>
              </a:spcAft>
              <a:buClr>
                <a:schemeClr val="lt1"/>
              </a:buClr>
              <a:buSzPts val="2000"/>
              <a:buNone/>
              <a:defRPr sz="2000">
                <a:solidFill>
                  <a:schemeClr val="lt1"/>
                </a:solidFill>
              </a:defRPr>
            </a:lvl9pPr>
          </a:lstStyle>
          <a:p>
            <a:endParaRPr dirty="0"/>
          </a:p>
        </p:txBody>
      </p:sp>
      <p:sp>
        <p:nvSpPr>
          <p:cNvPr id="66" name="Google Shape;66;p10"/>
          <p:cNvSpPr txBox="1">
            <a:spLocks noGrp="1"/>
          </p:cNvSpPr>
          <p:nvPr>
            <p:ph type="subTitle" idx="3"/>
          </p:nvPr>
        </p:nvSpPr>
        <p:spPr>
          <a:xfrm>
            <a:off x="542924" y="1076100"/>
            <a:ext cx="4044200" cy="705000"/>
          </a:xfrm>
          <a:prstGeom prst="rect">
            <a:avLst/>
          </a:prstGeom>
        </p:spPr>
        <p:txBody>
          <a:bodyPr spcFirstLastPara="1" wrap="square" lIns="91425" tIns="45700" rIns="91425" bIns="45700" anchor="t" anchorCtr="0">
            <a:noAutofit/>
          </a:bodyPr>
          <a:lstStyle>
            <a:lvl1pPr marL="0" lvl="0" indent="0">
              <a:spcBef>
                <a:spcPts val="750"/>
              </a:spcBef>
              <a:spcAft>
                <a:spcPts val="0"/>
              </a:spcAft>
              <a:buClr>
                <a:schemeClr val="accent1"/>
              </a:buClr>
              <a:buSzPts val="3200"/>
              <a:buNone/>
              <a:defRPr sz="2400" b="0">
                <a:solidFill>
                  <a:schemeClr val="accent1"/>
                </a:solidFill>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pPr lvl="0"/>
            <a:endParaRPr dirty="0"/>
          </a:p>
        </p:txBody>
      </p:sp>
      <p:sp>
        <p:nvSpPr>
          <p:cNvPr id="67" name="Google Shape;67;p10"/>
          <p:cNvSpPr txBox="1">
            <a:spLocks noGrp="1"/>
          </p:cNvSpPr>
          <p:nvPr>
            <p:ph type="subTitle" idx="4"/>
          </p:nvPr>
        </p:nvSpPr>
        <p:spPr>
          <a:xfrm>
            <a:off x="542924" y="2019300"/>
            <a:ext cx="4044199" cy="2628900"/>
          </a:xfrm>
          <a:prstGeom prst="rect">
            <a:avLst/>
          </a:prstGeom>
        </p:spPr>
        <p:txBody>
          <a:bodyPr spcFirstLastPara="1" wrap="square" lIns="91425" tIns="45700" rIns="91425" bIns="45700" anchor="t" anchorCtr="0">
            <a:normAutofit/>
          </a:bodyPr>
          <a:lstStyle>
            <a:lvl1pPr marL="0" lvl="0" indent="0">
              <a:spcBef>
                <a:spcPts val="750"/>
              </a:spcBef>
              <a:spcAft>
                <a:spcPts val="0"/>
              </a:spcAft>
              <a:buSzPts val="2100"/>
              <a:buNone/>
              <a:defRPr sz="1600"/>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dirty="0"/>
          </a:p>
        </p:txBody>
      </p:sp>
      <p:sp>
        <p:nvSpPr>
          <p:cNvPr id="68" name="Google Shape;68;p10"/>
          <p:cNvSpPr txBox="1">
            <a:spLocks noGrp="1"/>
          </p:cNvSpPr>
          <p:nvPr>
            <p:ph type="subTitle" idx="5"/>
          </p:nvPr>
        </p:nvSpPr>
        <p:spPr>
          <a:xfrm>
            <a:off x="1074325" y="218996"/>
            <a:ext cx="3907800" cy="535541"/>
          </a:xfrm>
          <a:prstGeom prst="rect">
            <a:avLst/>
          </a:prstGeom>
          <a:noFill/>
        </p:spPr>
        <p:txBody>
          <a:bodyPr spcFirstLastPara="1" wrap="square" lIns="91425" tIns="0" rIns="91425" bIns="0" anchor="ctr" anchorCtr="0">
            <a:noAutofit/>
          </a:bodyPr>
          <a:lstStyle>
            <a:lvl1pPr lvl="0">
              <a:spcBef>
                <a:spcPts val="0"/>
              </a:spcBef>
              <a:spcAft>
                <a:spcPts val="0"/>
              </a:spcAft>
              <a:buClr>
                <a:schemeClr val="accent1"/>
              </a:buClr>
              <a:buSzPts val="2000"/>
              <a:buNone/>
              <a:defRPr sz="2800" b="0">
                <a:solidFill>
                  <a:schemeClr val="accent1"/>
                </a:solidFill>
              </a:defRPr>
            </a:lvl1pPr>
            <a:lvl2pPr lvl="1">
              <a:spcBef>
                <a:spcPts val="375"/>
              </a:spcBef>
              <a:spcAft>
                <a:spcPts val="0"/>
              </a:spcAft>
              <a:buSzPts val="1800"/>
              <a:buNone/>
              <a:defRPr/>
            </a:lvl2pPr>
            <a:lvl3pPr lvl="2">
              <a:spcBef>
                <a:spcPts val="375"/>
              </a:spcBef>
              <a:spcAft>
                <a:spcPts val="0"/>
              </a:spcAft>
              <a:buSzPts val="1500"/>
              <a:buNone/>
              <a:defRPr/>
            </a:lvl3pPr>
            <a:lvl4pPr lvl="3">
              <a:spcBef>
                <a:spcPts val="375"/>
              </a:spcBef>
              <a:spcAft>
                <a:spcPts val="0"/>
              </a:spcAft>
              <a:buSzPts val="1350"/>
              <a:buNone/>
              <a:defRPr/>
            </a:lvl4pPr>
            <a:lvl5pPr lvl="4">
              <a:spcBef>
                <a:spcPts val="375"/>
              </a:spcBef>
              <a:spcAft>
                <a:spcPts val="0"/>
              </a:spcAft>
              <a:buSzPts val="1350"/>
              <a:buNone/>
              <a:defRPr/>
            </a:lvl5pPr>
            <a:lvl6pPr lvl="5">
              <a:spcBef>
                <a:spcPts val="375"/>
              </a:spcBef>
              <a:spcAft>
                <a:spcPts val="0"/>
              </a:spcAft>
              <a:buSzPts val="1350"/>
              <a:buNone/>
              <a:defRPr/>
            </a:lvl6pPr>
            <a:lvl7pPr lvl="6">
              <a:spcBef>
                <a:spcPts val="375"/>
              </a:spcBef>
              <a:spcAft>
                <a:spcPts val="0"/>
              </a:spcAft>
              <a:buSzPts val="1350"/>
              <a:buNone/>
              <a:defRPr/>
            </a:lvl7pPr>
            <a:lvl8pPr lvl="7">
              <a:spcBef>
                <a:spcPts val="375"/>
              </a:spcBef>
              <a:spcAft>
                <a:spcPts val="0"/>
              </a:spcAft>
              <a:buSzPts val="1350"/>
              <a:buNone/>
              <a:defRPr/>
            </a:lvl8pPr>
            <a:lvl9pPr lvl="8">
              <a:spcBef>
                <a:spcPts val="375"/>
              </a:spcBef>
              <a:spcAft>
                <a:spcPts val="0"/>
              </a:spcAft>
              <a:buSzPts val="135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9494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9494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94949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68"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hollandbloorview.ca/IHTR"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150.statcan.gc.ca/n1/pub/11-627-m/11-627-m2023063-eng.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accessibilitycanada.ca/get-help/resources/business-benefits-of-accessibility-infographic/"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hyperlink" Target="https://www.odenetwork.com/what-to-understand-about-the-power-of-inclusive-hir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https://www.odenetwork.com/what-to-understand-about-the-power-of-inclusive-hirin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odenetwork.com/what-to-understand-about-the-power-of-inclusive-hiring/" TargetMode="Externa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video" Target="https://www.youtube.com/embed/3_MrAO4Hf5g?feature=oembed" TargetMode="External"/><Relationship Id="rId5" Type="http://schemas.openxmlformats.org/officeDocument/2006/relationships/image" Target="../media/image35.jpe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hyperlink" Target="https://www.supportedemployment.ca/fr/hrtoolkit/job-descriptions/"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hyperlink" Target="https://aced.iwh.on.ca/jdapt/organization-fr"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video" Target="https://www.youtube.com/embed/mhyQuZdRp0U?feature=oembed" TargetMode="External"/><Relationship Id="rId5" Type="http://schemas.openxmlformats.org/officeDocument/2006/relationships/image" Target="../media/image42.jpe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hyperlink" Target="https://optezpourletalent.ca/outils/embauche/item/6-1-les-intentions-de-recrutement-et-les-pratiques-exemplaires-des-employeurs"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hyperlink" Target="https://optezpourletalent.ca/outils/embauche/item/6-2-liste-de-controle-de-l-integration-des-employes" TargetMode="External"/><Relationship Id="rId4" Type="http://schemas.openxmlformats.org/officeDocument/2006/relationships/hyperlink" Target="https://toolkit.ccrw.org/onboarding/#a-managers-checklist-for-accessible-onboardin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hyperlink" Target="https://www.supportedemployment.ca/fr/hrtoolkit/accommodations/"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4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hollandbloorview.ca/IHTR" TargetMode="Externa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s://www.supportedemployment.ca/fr/hrtoolkit/accommodations/"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hyperlink" Target="https://toolkit.ccrw.org/accommodations/"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ideo" Target="https://www.youtube.com/embed/lqwhYizbZyc?feature=oembed" TargetMode="External"/><Relationship Id="rId5" Type="http://schemas.openxmlformats.org/officeDocument/2006/relationships/image" Target="../media/image60.jpeg"/><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8.png"/><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3" Type="http://schemas.openxmlformats.org/officeDocument/2006/relationships/hyperlink" Target="https://toolkit.ccrw.org/performance-management/#unpacking-performance-discrimination-and-poor-performance" TargetMode="External"/><Relationship Id="rId2" Type="http://schemas.openxmlformats.org/officeDocument/2006/relationships/notesSlide" Target="../notesSlides/notesSlide81.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hyperlink" Target="https://toolkit.ccrw.org/career-development/" TargetMode="External"/><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4.png"/></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hyperlink" Target="https://www.learningtoendabuse.ca/research/national_survey_on_harassment_and_violence_at_work_in_canada/pdf/230522_Ableism-in-Canadian-Workplaces-FR.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2.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0.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hyperlink" Target="https://ontariotrainingcentre.com/fr/" TargetMode="External"/><Relationship Id="rId5" Type="http://schemas.openxmlformats.org/officeDocument/2006/relationships/image" Target="../media/image69.png"/><Relationship Id="rId4" Type="http://schemas.openxmlformats.org/officeDocument/2006/relationships/image" Target="../media/image6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title" idx="4294967295"/>
          </p:nvPr>
        </p:nvSpPr>
        <p:spPr>
          <a:xfrm>
            <a:off x="490249" y="312575"/>
            <a:ext cx="8457807" cy="9066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chemeClr val="lt1"/>
              </a:buClr>
              <a:buSzPts val="4800"/>
              <a:buFont typeface="Arial"/>
              <a:buNone/>
            </a:pPr>
            <a:r>
              <a:rPr lang="fr-ca" sz="3400" b="1" i="0" u="none" strike="noStrike" cap="none" baseline="0" dirty="0">
                <a:solidFill>
                  <a:srgbClr val="000000"/>
                </a:solidFill>
              </a:rPr>
              <a:t>Clause de non-responsabilité et utilisation</a:t>
            </a:r>
            <a:endParaRPr sz="3400" b="1" dirty="0">
              <a:solidFill>
                <a:srgbClr val="000000"/>
              </a:solidFill>
            </a:endParaRPr>
          </a:p>
        </p:txBody>
      </p:sp>
      <p:sp>
        <p:nvSpPr>
          <p:cNvPr id="109" name="Google Shape;109;p21"/>
          <p:cNvSpPr txBox="1">
            <a:spLocks noGrp="1"/>
          </p:cNvSpPr>
          <p:nvPr>
            <p:ph type="body" idx="4294967295"/>
          </p:nvPr>
        </p:nvSpPr>
        <p:spPr>
          <a:xfrm>
            <a:off x="490250" y="1160700"/>
            <a:ext cx="8293500" cy="141105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750"/>
              </a:spcBef>
              <a:spcAft>
                <a:spcPts val="0"/>
              </a:spcAft>
              <a:buSzPts val="2100"/>
              <a:buNone/>
            </a:pPr>
            <a:r>
              <a:rPr lang="fr-FR" sz="1600" b="0" i="0" u="none" baseline="0" dirty="0">
                <a:solidFill>
                  <a:srgbClr val="000000"/>
                </a:solidFill>
              </a:rPr>
              <a:t>Les renseignements contenus dans le présent document peuvent être utilisés et partagés librement. Les domaines précisément définis sont destinés à être adaptés à votre contexte organisationnel ou local – ils sont signalés par le symbole suivant sur la diapositive :</a:t>
            </a:r>
            <a:endParaRPr lang="fr-FR" sz="1600" dirty="0">
              <a:solidFill>
                <a:srgbClr val="000000"/>
              </a:solidFill>
            </a:endParaRPr>
          </a:p>
          <a:p>
            <a:pPr marL="0" lvl="0" indent="0" algn="l" rtl="0">
              <a:lnSpc>
                <a:spcPct val="115000"/>
              </a:lnSpc>
              <a:spcBef>
                <a:spcPts val="750"/>
              </a:spcBef>
              <a:spcAft>
                <a:spcPts val="0"/>
              </a:spcAft>
              <a:buSzPts val="2100"/>
              <a:buNone/>
            </a:pPr>
            <a:endParaRPr lang="en" sz="2026" dirty="0">
              <a:solidFill>
                <a:srgbClr val="000000"/>
              </a:solidFill>
            </a:endParaRPr>
          </a:p>
        </p:txBody>
      </p:sp>
      <p:sp>
        <p:nvSpPr>
          <p:cNvPr id="111" name="Google Shape;111;p21" descr="Star - Insert organizational info or local context "/>
          <p:cNvSpPr/>
          <p:nvPr/>
        </p:nvSpPr>
        <p:spPr>
          <a:xfrm>
            <a:off x="1887772" y="2205750"/>
            <a:ext cx="327600" cy="3660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 name="Google Shape;109;p21">
            <a:extLst>
              <a:ext uri="{FF2B5EF4-FFF2-40B4-BE49-F238E27FC236}">
                <a16:creationId xmlns:a16="http://schemas.microsoft.com/office/drawing/2014/main" id="{4C8C5D2A-4CED-E37E-7D96-A6F28641972B}"/>
              </a:ext>
            </a:extLst>
          </p:cNvPr>
          <p:cNvSpPr txBox="1">
            <a:spLocks/>
          </p:cNvSpPr>
          <p:nvPr/>
        </p:nvSpPr>
        <p:spPr>
          <a:xfrm>
            <a:off x="490250" y="2433269"/>
            <a:ext cx="8293500" cy="216340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0" lvl="0" indent="0" algn="l" rtl="0">
              <a:lnSpc>
                <a:spcPct val="115000"/>
              </a:lnSpc>
              <a:spcBef>
                <a:spcPts val="1000"/>
              </a:spcBef>
              <a:spcAft>
                <a:spcPts val="0"/>
              </a:spcAft>
              <a:buSzPts val="2100"/>
              <a:buNone/>
            </a:pPr>
            <a:r>
              <a:rPr lang="fr-FR" sz="1600" b="0" i="0" u="none" baseline="0" dirty="0">
                <a:solidFill>
                  <a:srgbClr val="000000"/>
                </a:solidFill>
              </a:rPr>
              <a:t>Aucune partie de la formation ne doit être mise à disposition à des fins lucratives.</a:t>
            </a:r>
            <a:endParaRPr lang="fr-FR" sz="1600" dirty="0">
              <a:solidFill>
                <a:srgbClr val="000000"/>
              </a:solidFill>
            </a:endParaRPr>
          </a:p>
          <a:p>
            <a:pPr marL="0" lvl="0" indent="0" algn="l" rtl="0">
              <a:lnSpc>
                <a:spcPct val="115000"/>
              </a:lnSpc>
              <a:spcBef>
                <a:spcPts val="1000"/>
              </a:spcBef>
              <a:spcAft>
                <a:spcPts val="0"/>
              </a:spcAft>
              <a:buSzPts val="2100"/>
              <a:buNone/>
            </a:pPr>
            <a:r>
              <a:rPr lang="fr-FR" sz="1600" b="0" i="0" u="none" baseline="0" dirty="0">
                <a:solidFill>
                  <a:srgbClr val="000000"/>
                </a:solidFill>
              </a:rPr>
              <a:t>Les renseignements fournis ont vocation à donner des informations générales sur les pratiques d’emploi inclusives en matière de handicap et doivent être utilisés en tenant compte du contexte dans lequel ils sont présentés. </a:t>
            </a:r>
            <a:endParaRPr lang="fr-FR" sz="1600" dirty="0">
              <a:solidFill>
                <a:srgbClr val="000000"/>
              </a:solidFill>
            </a:endParaRPr>
          </a:p>
          <a:p>
            <a:pPr marL="0" lvl="0" indent="0" algn="l" rtl="0">
              <a:lnSpc>
                <a:spcPct val="115000"/>
              </a:lnSpc>
              <a:spcBef>
                <a:spcPts val="1000"/>
              </a:spcBef>
              <a:spcAft>
                <a:spcPts val="1000"/>
              </a:spcAft>
              <a:buSzPts val="2100"/>
              <a:buNone/>
            </a:pPr>
            <a:r>
              <a:rPr lang="fr-FR" sz="1600" b="0" i="0" u="none" baseline="0" dirty="0">
                <a:solidFill>
                  <a:srgbClr val="000000"/>
                </a:solidFill>
              </a:rPr>
              <a:t>Veuillez supprimer cette diapositive une fois que vous avez préparé le diaporama pour votre organisation. </a:t>
            </a:r>
            <a:endParaRPr lang="fr-FR" sz="1600" dirty="0">
              <a:solidFill>
                <a:srgbClr val="000000"/>
              </a:solidFill>
            </a:endParaRPr>
          </a:p>
        </p:txBody>
      </p:sp>
      <p:sp>
        <p:nvSpPr>
          <p:cNvPr id="110" name="Google Shape;110;p21"/>
          <p:cNvSpPr txBox="1"/>
          <p:nvPr/>
        </p:nvSpPr>
        <p:spPr>
          <a:xfrm>
            <a:off x="1127575" y="4596675"/>
            <a:ext cx="6888850" cy="38469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fr-FR" sz="1300" b="1" i="0" u="none" baseline="0" dirty="0">
                <a:solidFill>
                  <a:srgbClr val="F16122"/>
                </a:solidFill>
              </a:rPr>
              <a:t>– </a:t>
            </a:r>
            <a:r>
              <a:rPr lang="fr-FR" sz="1300" b="1" i="0" u="none" strike="noStrike" cap="none" baseline="0" dirty="0">
                <a:solidFill>
                  <a:srgbClr val="F16122"/>
                </a:solidFill>
              </a:rPr>
              <a:t>Veuillez supprimer cette diapositive avant de commencer la présentation. </a:t>
            </a:r>
            <a:r>
              <a:rPr lang="fr-FR" sz="1300" b="1" i="0" u="none" baseline="0" dirty="0">
                <a:solidFill>
                  <a:srgbClr val="F16122"/>
                </a:solidFill>
              </a:rPr>
              <a:t>–</a:t>
            </a:r>
            <a:endParaRPr lang="fr-FR" sz="1300" b="1" i="0" u="none" strike="noStrike" cap="none" dirty="0">
              <a:solidFill>
                <a:srgbClr val="F1612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1" i="0" u="none" baseline="0">
                <a:solidFill>
                  <a:schemeClr val="accent4"/>
                </a:solidFill>
              </a:rPr>
              <a:t>Objectifs d’apprentissage</a:t>
            </a:r>
            <a:endParaRPr>
              <a:solidFill>
                <a:schemeClr val="accent4"/>
              </a:solidFill>
            </a:endParaRPr>
          </a:p>
        </p:txBody>
      </p:sp>
      <p:sp>
        <p:nvSpPr>
          <p:cNvPr id="191" name="Google Shape;191;p28"/>
          <p:cNvSpPr/>
          <p:nvPr/>
        </p:nvSpPr>
        <p:spPr>
          <a:xfrm>
            <a:off x="3212325" y="440030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p28"/>
          <p:cNvSpPr/>
          <p:nvPr/>
        </p:nvSpPr>
        <p:spPr>
          <a:xfrm>
            <a:off x="6678225" y="-3022225"/>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28"/>
          <p:cNvSpPr txBox="1">
            <a:spLocks noGrp="1"/>
          </p:cNvSpPr>
          <p:nvPr>
            <p:ph type="body" idx="1"/>
          </p:nvPr>
        </p:nvSpPr>
        <p:spPr>
          <a:xfrm>
            <a:off x="476249" y="2153170"/>
            <a:ext cx="2909208" cy="23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fr-ca" sz="1700" b="0" i="0" u="none" baseline="0" dirty="0"/>
              <a:t>Reconnaître au moins deux </a:t>
            </a:r>
            <a:r>
              <a:rPr lang="fr-ca" sz="1700" b="1" i="0" u="none" baseline="0" dirty="0">
                <a:solidFill>
                  <a:schemeClr val="accent4"/>
                </a:solidFill>
              </a:rPr>
              <a:t>meilleures pratiques</a:t>
            </a:r>
            <a:r>
              <a:rPr lang="fr-ca" sz="1700" b="0" i="0" u="none" baseline="0" dirty="0"/>
              <a:t> en matière d’inspiration, d’embauche, de formation et de fidélisation des employés du secteur de la santé dans une optique d’emploi inclusive pour les personnes en situation de handicap.</a:t>
            </a:r>
            <a:endParaRPr sz="1700" dirty="0"/>
          </a:p>
        </p:txBody>
      </p:sp>
      <p:sp>
        <p:nvSpPr>
          <p:cNvPr id="194" name="Google Shape;194;p28"/>
          <p:cNvSpPr txBox="1">
            <a:spLocks noGrp="1"/>
          </p:cNvSpPr>
          <p:nvPr>
            <p:ph type="body" idx="1"/>
          </p:nvPr>
        </p:nvSpPr>
        <p:spPr>
          <a:xfrm>
            <a:off x="3688598" y="2179197"/>
            <a:ext cx="2570688" cy="2458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750"/>
              </a:spcBef>
              <a:spcAft>
                <a:spcPts val="0"/>
              </a:spcAft>
              <a:buNone/>
            </a:pPr>
            <a:r>
              <a:rPr lang="fr-ca" sz="1700" b="0" i="0" u="none" baseline="0" dirty="0"/>
              <a:t>Recenser les </a:t>
            </a:r>
            <a:r>
              <a:rPr lang="fr-ca" sz="1700" b="1" i="0" u="none" baseline="0" dirty="0">
                <a:solidFill>
                  <a:schemeClr val="dk2"/>
                </a:solidFill>
              </a:rPr>
              <a:t>ressources</a:t>
            </a:r>
            <a:r>
              <a:rPr lang="fr-ca" sz="1700" b="0" i="0" u="none" baseline="0" dirty="0">
                <a:solidFill>
                  <a:schemeClr val="dk2"/>
                </a:solidFill>
              </a:rPr>
              <a:t> </a:t>
            </a:r>
            <a:r>
              <a:rPr lang="fr-ca" sz="1700" b="0" i="0" u="none" baseline="0" dirty="0"/>
              <a:t>qui encourageront vos pratiques d’emploi inclusives en matière de handicap </a:t>
            </a:r>
            <a:br>
              <a:rPr lang="fr-ca" sz="1700" dirty="0"/>
            </a:br>
            <a:r>
              <a:rPr lang="fr-ca" sz="1700" b="0" i="0" u="none" baseline="0" dirty="0"/>
              <a:t>(une ressource externe et une ressource organisationnelle).</a:t>
            </a:r>
            <a:endParaRPr sz="1700" dirty="0"/>
          </a:p>
        </p:txBody>
      </p:sp>
      <p:sp>
        <p:nvSpPr>
          <p:cNvPr id="195" name="Google Shape;195;p28"/>
          <p:cNvSpPr txBox="1">
            <a:spLocks noGrp="1"/>
          </p:cNvSpPr>
          <p:nvPr>
            <p:ph type="body" idx="1"/>
          </p:nvPr>
        </p:nvSpPr>
        <p:spPr>
          <a:xfrm>
            <a:off x="6452688" y="2207834"/>
            <a:ext cx="2570687" cy="3073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750"/>
              </a:spcBef>
              <a:spcAft>
                <a:spcPts val="0"/>
              </a:spcAft>
              <a:buNone/>
            </a:pPr>
            <a:r>
              <a:rPr lang="fr-ca" sz="1700" b="0" i="0" u="none" baseline="0" dirty="0"/>
              <a:t>Déterminer </a:t>
            </a:r>
            <a:r>
              <a:rPr lang="fr-ca" sz="1700" b="1" i="0" u="none" baseline="0" dirty="0">
                <a:solidFill>
                  <a:schemeClr val="dk2"/>
                </a:solidFill>
              </a:rPr>
              <a:t>une mesure réaliste</a:t>
            </a:r>
            <a:r>
              <a:rPr lang="fr-ca" sz="1700" b="0" i="0" u="none" baseline="0" dirty="0"/>
              <a:t> (un premier pas) vers une pratique d’emploi plus inclusive en matière de handicap que vous entreprendrez à la suite de cette formation. </a:t>
            </a:r>
            <a:endParaRPr sz="1700" dirty="0"/>
          </a:p>
        </p:txBody>
      </p:sp>
      <p:sp>
        <p:nvSpPr>
          <p:cNvPr id="196" name="Google Shape;196;p28"/>
          <p:cNvSpPr txBox="1">
            <a:spLocks noGrp="1"/>
          </p:cNvSpPr>
          <p:nvPr>
            <p:ph type="body" idx="1"/>
          </p:nvPr>
        </p:nvSpPr>
        <p:spPr>
          <a:xfrm>
            <a:off x="476249" y="1158970"/>
            <a:ext cx="8053975" cy="343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70000"/>
              </a:lnSpc>
              <a:spcBef>
                <a:spcPts val="750"/>
              </a:spcBef>
              <a:spcAft>
                <a:spcPts val="0"/>
              </a:spcAft>
              <a:buSzPts val="2270"/>
              <a:buNone/>
            </a:pPr>
            <a:r>
              <a:rPr lang="fr-ca" sz="2000" b="1" i="0" u="none" baseline="0" dirty="0"/>
              <a:t>Après la formation d’aujourd’hui, vous devriez être en mesure de…</a:t>
            </a:r>
            <a:endParaRPr sz="2000" b="1" dirty="0"/>
          </a:p>
        </p:txBody>
      </p:sp>
      <p:sp>
        <p:nvSpPr>
          <p:cNvPr id="197" name="Google Shape;197;p28"/>
          <p:cNvSpPr/>
          <p:nvPr/>
        </p:nvSpPr>
        <p:spPr>
          <a:xfrm flipH="1">
            <a:off x="591016" y="1610770"/>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dirty="0">
                <a:solidFill>
                  <a:schemeClr val="lt1"/>
                </a:solidFill>
              </a:rPr>
              <a:t>1</a:t>
            </a:r>
            <a:endParaRPr sz="1900" b="1" dirty="0">
              <a:solidFill>
                <a:schemeClr val="lt1"/>
              </a:solidFill>
            </a:endParaRPr>
          </a:p>
        </p:txBody>
      </p:sp>
      <p:sp>
        <p:nvSpPr>
          <p:cNvPr id="198" name="Google Shape;198;p28"/>
          <p:cNvSpPr/>
          <p:nvPr/>
        </p:nvSpPr>
        <p:spPr>
          <a:xfrm flipH="1">
            <a:off x="3688598" y="1610770"/>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dirty="0">
                <a:solidFill>
                  <a:schemeClr val="lt1"/>
                </a:solidFill>
              </a:rPr>
              <a:t>2</a:t>
            </a:r>
            <a:endParaRPr sz="1900" b="1" dirty="0">
              <a:solidFill>
                <a:schemeClr val="lt1"/>
              </a:solidFill>
            </a:endParaRPr>
          </a:p>
        </p:txBody>
      </p:sp>
      <p:sp>
        <p:nvSpPr>
          <p:cNvPr id="199" name="Google Shape;199;p28"/>
          <p:cNvSpPr/>
          <p:nvPr/>
        </p:nvSpPr>
        <p:spPr>
          <a:xfrm flipH="1">
            <a:off x="6545071" y="161578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3</a:t>
            </a:r>
            <a:endParaRPr sz="1900" b="1">
              <a:solidFill>
                <a:schemeClr val="lt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12"/>
          <p:cNvSpPr/>
          <p:nvPr/>
        </p:nvSpPr>
        <p:spPr>
          <a:xfrm flipH="1">
            <a:off x="4311775" y="1481363"/>
            <a:ext cx="541800" cy="5424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dirty="0">
                <a:solidFill>
                  <a:schemeClr val="lt1"/>
                </a:solidFill>
              </a:rPr>
              <a:t>1</a:t>
            </a:r>
            <a:endParaRPr sz="1900" b="1" dirty="0">
              <a:solidFill>
                <a:schemeClr val="lt1"/>
              </a:solidFill>
            </a:endParaRPr>
          </a:p>
        </p:txBody>
      </p:sp>
      <p:sp>
        <p:nvSpPr>
          <p:cNvPr id="1198" name="Google Shape;1198;p112"/>
          <p:cNvSpPr/>
          <p:nvPr/>
        </p:nvSpPr>
        <p:spPr>
          <a:xfrm flipH="1">
            <a:off x="4311775" y="2431750"/>
            <a:ext cx="541800" cy="5424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2</a:t>
            </a:r>
            <a:endParaRPr sz="1900" b="1">
              <a:solidFill>
                <a:schemeClr val="lt1"/>
              </a:solidFill>
            </a:endParaRPr>
          </a:p>
        </p:txBody>
      </p:sp>
      <p:sp>
        <p:nvSpPr>
          <p:cNvPr id="1199" name="Google Shape;1199;p112"/>
          <p:cNvSpPr/>
          <p:nvPr/>
        </p:nvSpPr>
        <p:spPr>
          <a:xfrm flipH="1">
            <a:off x="4311775" y="3382137"/>
            <a:ext cx="541800" cy="54240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dirty="0">
                <a:solidFill>
                  <a:schemeClr val="lt1"/>
                </a:solidFill>
              </a:rPr>
              <a:t>3</a:t>
            </a:r>
            <a:endParaRPr sz="1900" b="1" dirty="0">
              <a:solidFill>
                <a:schemeClr val="lt1"/>
              </a:solidFill>
            </a:endParaRPr>
          </a:p>
        </p:txBody>
      </p:sp>
      <p:sp>
        <p:nvSpPr>
          <p:cNvPr id="1200" name="Google Shape;1200;p112"/>
          <p:cNvSpPr txBox="1"/>
          <p:nvPr/>
        </p:nvSpPr>
        <p:spPr>
          <a:xfrm>
            <a:off x="4933950" y="1358050"/>
            <a:ext cx="3781500" cy="3232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fr-ca" sz="2396" b="0" i="0" u="none" baseline="0">
                <a:solidFill>
                  <a:schemeClr val="dk1"/>
                </a:solidFill>
              </a:rPr>
              <a:t>Agissez sur votre « prochaine étape ».</a:t>
            </a:r>
            <a:br>
              <a:rPr lang="fr-ca" sz="2396">
                <a:solidFill>
                  <a:schemeClr val="dk1"/>
                </a:solidFill>
              </a:rPr>
            </a:br>
            <a:endParaRPr sz="2396">
              <a:solidFill>
                <a:schemeClr val="dk1"/>
              </a:solidFill>
            </a:endParaRPr>
          </a:p>
          <a:p>
            <a:pPr marL="0" lvl="0" indent="0" algn="l" rtl="0">
              <a:lnSpc>
                <a:spcPct val="90000"/>
              </a:lnSpc>
              <a:spcBef>
                <a:spcPts val="0"/>
              </a:spcBef>
              <a:spcAft>
                <a:spcPts val="0"/>
              </a:spcAft>
              <a:buNone/>
            </a:pPr>
            <a:r>
              <a:rPr lang="fr-ca" sz="2396" b="0" i="0" u="none" baseline="0">
                <a:solidFill>
                  <a:schemeClr val="dk1"/>
                </a:solidFill>
              </a:rPr>
              <a:t>Consultez les ressources dans le document remis.</a:t>
            </a:r>
            <a:br>
              <a:rPr lang="fr-ca" sz="2396">
                <a:solidFill>
                  <a:schemeClr val="dk1"/>
                </a:solidFill>
              </a:rPr>
            </a:br>
            <a:endParaRPr sz="2396">
              <a:solidFill>
                <a:schemeClr val="dk1"/>
              </a:solidFill>
            </a:endParaRPr>
          </a:p>
          <a:p>
            <a:pPr marL="0" lvl="0" indent="0" algn="l" rtl="0">
              <a:lnSpc>
                <a:spcPct val="90000"/>
              </a:lnSpc>
              <a:spcBef>
                <a:spcPts val="0"/>
              </a:spcBef>
              <a:spcAft>
                <a:spcPts val="0"/>
              </a:spcAft>
              <a:buNone/>
            </a:pPr>
            <a:r>
              <a:rPr lang="fr-ca" sz="2396" b="0" i="0" u="none" baseline="0">
                <a:solidFill>
                  <a:schemeClr val="dk1"/>
                </a:solidFill>
              </a:rPr>
              <a:t>Établissez le contact avec votre équipe et la haute direction.</a:t>
            </a:r>
            <a:endParaRPr sz="2396">
              <a:solidFill>
                <a:schemeClr val="dk1"/>
              </a:solidFill>
            </a:endParaRPr>
          </a:p>
          <a:p>
            <a:pPr marL="0" lvl="0" indent="0" algn="l" rtl="0">
              <a:lnSpc>
                <a:spcPct val="90000"/>
              </a:lnSpc>
              <a:spcBef>
                <a:spcPts val="750"/>
              </a:spcBef>
              <a:spcAft>
                <a:spcPts val="0"/>
              </a:spcAft>
              <a:buNone/>
            </a:pPr>
            <a:endParaRPr sz="2200">
              <a:solidFill>
                <a:schemeClr val="dk1"/>
              </a:solidFill>
            </a:endParaRPr>
          </a:p>
          <a:p>
            <a:pPr marL="0" lvl="0" indent="0" algn="l" rtl="0">
              <a:spcBef>
                <a:spcPts val="0"/>
              </a:spcBef>
              <a:spcAft>
                <a:spcPts val="0"/>
              </a:spcAft>
              <a:buNone/>
            </a:pPr>
            <a:endParaRPr sz="2100">
              <a:solidFill>
                <a:schemeClr val="dk1"/>
              </a:solidFill>
            </a:endParaRPr>
          </a:p>
        </p:txBody>
      </p:sp>
      <p:sp>
        <p:nvSpPr>
          <p:cNvPr id="1201" name="Google Shape;1201;p112"/>
          <p:cNvSpPr/>
          <p:nvPr/>
        </p:nvSpPr>
        <p:spPr>
          <a:xfrm>
            <a:off x="-2276475" y="-1496450"/>
            <a:ext cx="6086400" cy="6086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2" name="Google Shape;1202;p112"/>
          <p:cNvSpPr txBox="1">
            <a:spLocks noGrp="1"/>
          </p:cNvSpPr>
          <p:nvPr>
            <p:ph type="subTitle" idx="1"/>
          </p:nvPr>
        </p:nvSpPr>
        <p:spPr>
          <a:xfrm>
            <a:off x="249781" y="1293250"/>
            <a:ext cx="3499981" cy="1409700"/>
          </a:xfrm>
          <a:prstGeom prst="rect">
            <a:avLst/>
          </a:prstGeom>
        </p:spPr>
        <p:txBody>
          <a:bodyPr spcFirstLastPara="1" wrap="square" lIns="91425" tIns="45700" rIns="91425" bIns="45700" anchor="t" anchorCtr="0">
            <a:normAutofit fontScale="92500" lnSpcReduction="10000"/>
          </a:bodyPr>
          <a:lstStyle/>
          <a:p>
            <a:pPr marL="0" lvl="0" indent="0" algn="l" rtl="0">
              <a:spcBef>
                <a:spcPts val="750"/>
              </a:spcBef>
              <a:spcAft>
                <a:spcPts val="0"/>
              </a:spcAft>
              <a:buNone/>
            </a:pPr>
            <a:r>
              <a:rPr lang="fr-ca" b="1" i="0" u="none" baseline="0" dirty="0"/>
              <a:t>Prochaines étapes</a:t>
            </a:r>
            <a:endParaRPr dirty="0"/>
          </a:p>
        </p:txBody>
      </p:sp>
      <p:cxnSp>
        <p:nvCxnSpPr>
          <p:cNvPr id="1203" name="Google Shape;1203;p112"/>
          <p:cNvCxnSpPr/>
          <p:nvPr/>
        </p:nvCxnSpPr>
        <p:spPr>
          <a:xfrm>
            <a:off x="734500" y="2869600"/>
            <a:ext cx="1375800" cy="0"/>
          </a:xfrm>
          <a:prstGeom prst="straightConnector1">
            <a:avLst/>
          </a:prstGeom>
          <a:noFill/>
          <a:ln w="28575" cap="flat" cmpd="sng">
            <a:solidFill>
              <a:schemeClr val="accent5"/>
            </a:solidFill>
            <a:prstDash val="solid"/>
            <a:round/>
            <a:headEnd type="none" w="med" len="med"/>
            <a:tailEnd type="none" w="med" len="med"/>
          </a:ln>
        </p:spPr>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13"/>
          <p:cNvSpPr txBox="1">
            <a:spLocks noGrp="1"/>
          </p:cNvSpPr>
          <p:nvPr>
            <p:ph type="subTitle" idx="1"/>
          </p:nvPr>
        </p:nvSpPr>
        <p:spPr>
          <a:xfrm>
            <a:off x="533400" y="1162050"/>
            <a:ext cx="2752800" cy="14097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fr-ca" b="1" i="0" u="none" baseline="0"/>
              <a:t>Merci!</a:t>
            </a:r>
            <a:endParaRPr/>
          </a:p>
        </p:txBody>
      </p:sp>
      <p:sp>
        <p:nvSpPr>
          <p:cNvPr id="1209" name="Google Shape;1209;p113"/>
          <p:cNvSpPr txBox="1">
            <a:spLocks noGrp="1"/>
          </p:cNvSpPr>
          <p:nvPr>
            <p:ph type="subTitle" idx="2"/>
          </p:nvPr>
        </p:nvSpPr>
        <p:spPr>
          <a:xfrm>
            <a:off x="4114800" y="1162050"/>
            <a:ext cx="5029200" cy="3459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b="1" i="0" u="none" baseline="0" dirty="0">
                <a:solidFill>
                  <a:schemeClr val="accent4"/>
                </a:solidFill>
              </a:rPr>
              <a:t>Pour obtenir des renseignements, contactez :</a:t>
            </a:r>
            <a:endParaRPr b="1" dirty="0">
              <a:solidFill>
                <a:schemeClr val="accent4"/>
              </a:solidFill>
            </a:endParaRPr>
          </a:p>
          <a:p>
            <a:pPr marL="0" lvl="0" indent="0" algn="l" rtl="0">
              <a:spcBef>
                <a:spcPts val="750"/>
              </a:spcBef>
              <a:spcAft>
                <a:spcPts val="0"/>
              </a:spcAft>
              <a:buNone/>
            </a:pPr>
            <a:r>
              <a:rPr lang="fr-ca" b="1" i="0" u="none" baseline="0" dirty="0">
                <a:solidFill>
                  <a:schemeClr val="accent6"/>
                </a:solidFill>
              </a:rPr>
              <a:t>[Entrez les renseignements]</a:t>
            </a:r>
            <a:endParaRPr b="1" dirty="0">
              <a:solidFill>
                <a:schemeClr val="accent6"/>
              </a:solidFill>
            </a:endParaRPr>
          </a:p>
          <a:p>
            <a:pPr marL="0" lvl="0" indent="0" algn="l" rtl="0">
              <a:spcBef>
                <a:spcPts val="750"/>
              </a:spcBef>
              <a:spcAft>
                <a:spcPts val="0"/>
              </a:spcAft>
              <a:buNone/>
            </a:pPr>
            <a:endParaRPr dirty="0"/>
          </a:p>
        </p:txBody>
      </p:sp>
      <p:sp>
        <p:nvSpPr>
          <p:cNvPr id="1210" name="Google Shape;1210;p113"/>
          <p:cNvSpPr txBox="1"/>
          <p:nvPr/>
        </p:nvSpPr>
        <p:spPr>
          <a:xfrm>
            <a:off x="6629400" y="4272825"/>
            <a:ext cx="1390500" cy="523200"/>
          </a:xfrm>
          <a:prstGeom prst="rect">
            <a:avLst/>
          </a:prstGeom>
          <a:noFill/>
          <a:ln w="9525" cap="flat" cmpd="sng">
            <a:solidFill>
              <a:schemeClr val="accent3"/>
            </a:solidFill>
            <a:prstDash val="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ca" sz="1100" b="0" i="0" u="none" strike="noStrike" cap="none" baseline="0">
                <a:solidFill>
                  <a:srgbClr val="F16122"/>
                </a:solidFill>
                <a:latin typeface="Arial"/>
                <a:ea typeface="Arial"/>
                <a:cs typeface="Arial"/>
                <a:sym typeface="Arial"/>
              </a:rPr>
              <a:t>[Organization to insert own Logo]</a:t>
            </a:r>
            <a:endParaRPr sz="1100" b="0" i="0" u="none" strike="noStrike" cap="none">
              <a:solidFill>
                <a:srgbClr val="F16122"/>
              </a:solidFill>
              <a:latin typeface="Arial"/>
              <a:ea typeface="Arial"/>
              <a:cs typeface="Arial"/>
              <a:sym typeface="Arial"/>
            </a:endParaRPr>
          </a:p>
        </p:txBody>
      </p:sp>
      <p:sp>
        <p:nvSpPr>
          <p:cNvPr id="1211" name="Google Shape;1211;p113" descr="Star - Insert organizational info"/>
          <p:cNvSpPr/>
          <p:nvPr/>
        </p:nvSpPr>
        <p:spPr>
          <a:xfrm>
            <a:off x="7873137" y="4272825"/>
            <a:ext cx="412200" cy="4608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12" name="Google Shape;1212;p113" descr="Star - Insert organizational info"/>
          <p:cNvSpPr/>
          <p:nvPr/>
        </p:nvSpPr>
        <p:spPr>
          <a:xfrm>
            <a:off x="8064092" y="1991664"/>
            <a:ext cx="412200" cy="4608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92338-F134-9139-E5E7-468C91999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A4BA7-E9D4-F8B1-E435-713224C21A09}"/>
              </a:ext>
            </a:extLst>
          </p:cNvPr>
          <p:cNvSpPr>
            <a:spLocks noGrp="1"/>
          </p:cNvSpPr>
          <p:nvPr>
            <p:ph type="title"/>
          </p:nvPr>
        </p:nvSpPr>
        <p:spPr>
          <a:xfrm>
            <a:off x="261794" y="689846"/>
            <a:ext cx="4745636" cy="2170800"/>
          </a:xfrm>
        </p:spPr>
        <p:txBody>
          <a:bodyPr/>
          <a:lstStyle/>
          <a:p>
            <a:br>
              <a:rPr lang="fr-FR" sz="4400" dirty="0"/>
            </a:br>
            <a:r>
              <a:rPr lang="fr-FR" sz="4400" dirty="0"/>
              <a:t>Pour accéder à nos documents, visitez :</a:t>
            </a:r>
            <a:endParaRPr lang="en-CA" sz="4400" dirty="0"/>
          </a:p>
        </p:txBody>
      </p:sp>
      <p:sp>
        <p:nvSpPr>
          <p:cNvPr id="4" name="TextBox 3">
            <a:extLst>
              <a:ext uri="{FF2B5EF4-FFF2-40B4-BE49-F238E27FC236}">
                <a16:creationId xmlns:a16="http://schemas.microsoft.com/office/drawing/2014/main" id="{2CEE83D4-E648-7813-3A71-69A218FB5170}"/>
              </a:ext>
            </a:extLst>
          </p:cNvPr>
          <p:cNvSpPr txBox="1"/>
          <p:nvPr/>
        </p:nvSpPr>
        <p:spPr>
          <a:xfrm>
            <a:off x="230925" y="3540154"/>
            <a:ext cx="3946914" cy="400110"/>
          </a:xfrm>
          <a:prstGeom prst="rect">
            <a:avLst/>
          </a:prstGeom>
          <a:noFill/>
        </p:spPr>
        <p:txBody>
          <a:bodyPr wrap="none" rtlCol="0">
            <a:spAutoFit/>
          </a:bodyPr>
          <a:lstStyle/>
          <a:p>
            <a:r>
              <a:rPr lang="en-US" sz="2000" dirty="0">
                <a:solidFill>
                  <a:schemeClr val="bg1"/>
                </a:solidFill>
                <a:hlinkClick r:id="rId2">
                  <a:extLst>
                    <a:ext uri="{A12FA001-AC4F-418D-AE19-62706E023703}">
                      <ahyp:hlinkClr xmlns:ahyp="http://schemas.microsoft.com/office/drawing/2018/hyperlinkcolor" val="tx"/>
                    </a:ext>
                  </a:extLst>
                </a:hlinkClick>
              </a:rPr>
              <a:t>https://hollandbloorview.ca/IHTR</a:t>
            </a:r>
            <a:r>
              <a:rPr lang="en-US" sz="2000" dirty="0">
                <a:solidFill>
                  <a:schemeClr val="bg1"/>
                </a:solidFill>
              </a:rPr>
              <a:t> </a:t>
            </a:r>
            <a:endParaRPr lang="en-CA" sz="2000" dirty="0">
              <a:solidFill>
                <a:schemeClr val="bg1"/>
              </a:solidFill>
            </a:endParaRPr>
          </a:p>
        </p:txBody>
      </p:sp>
      <p:sp>
        <p:nvSpPr>
          <p:cNvPr id="7" name="Rectangle 6">
            <a:extLst>
              <a:ext uri="{FF2B5EF4-FFF2-40B4-BE49-F238E27FC236}">
                <a16:creationId xmlns:a16="http://schemas.microsoft.com/office/drawing/2014/main" id="{E6B5CD30-8A16-E769-A179-795994EBCE78}"/>
              </a:ext>
              <a:ext uri="{C183D7F6-B498-43B3-948B-1728B52AA6E4}">
                <adec:decorative xmlns:adec="http://schemas.microsoft.com/office/drawing/2017/decorative" val="1"/>
              </a:ext>
            </a:extLst>
          </p:cNvPr>
          <p:cNvSpPr/>
          <p:nvPr/>
        </p:nvSpPr>
        <p:spPr>
          <a:xfrm>
            <a:off x="6536247" y="2860646"/>
            <a:ext cx="2381250" cy="21559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QR Code for the IHTR website with text saying &quot;scan me&quot; and an arrow pointing to the code">
            <a:extLst>
              <a:ext uri="{FF2B5EF4-FFF2-40B4-BE49-F238E27FC236}">
                <a16:creationId xmlns:a16="http://schemas.microsoft.com/office/drawing/2014/main" id="{7503EA1E-85E3-B745-FD69-245BFC0D35C6}"/>
              </a:ext>
            </a:extLst>
          </p:cNvPr>
          <p:cNvPicPr>
            <a:picLocks noChangeAspect="1"/>
          </p:cNvPicPr>
          <p:nvPr/>
        </p:nvPicPr>
        <p:blipFill>
          <a:blip r:embed="rId3"/>
          <a:stretch>
            <a:fillRect/>
          </a:stretch>
        </p:blipFill>
        <p:spPr>
          <a:xfrm>
            <a:off x="5688348" y="1670808"/>
            <a:ext cx="2381250" cy="3009900"/>
          </a:xfrm>
          <a:prstGeom prst="rect">
            <a:avLst/>
          </a:prstGeom>
        </p:spPr>
      </p:pic>
    </p:spTree>
    <p:extLst>
      <p:ext uri="{BB962C8B-B14F-4D97-AF65-F5344CB8AC3E}">
        <p14:creationId xmlns:p14="http://schemas.microsoft.com/office/powerpoint/2010/main" val="46467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p:nvPr/>
        </p:nvSpPr>
        <p:spPr>
          <a:xfrm>
            <a:off x="5046725" y="0"/>
            <a:ext cx="5934000" cy="5934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9"/>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fr-ca" sz="3400" b="1" i="0" u="none" baseline="0">
                <a:solidFill>
                  <a:schemeClr val="accent1"/>
                </a:solidFill>
              </a:rPr>
              <a:t>Attentes du groupe </a:t>
            </a:r>
            <a:endParaRPr sz="3400">
              <a:solidFill>
                <a:schemeClr val="accent1"/>
              </a:solidFill>
            </a:endParaRPr>
          </a:p>
        </p:txBody>
      </p:sp>
      <p:sp>
        <p:nvSpPr>
          <p:cNvPr id="206" name="Google Shape;206;p29"/>
          <p:cNvSpPr txBox="1">
            <a:spLocks noGrp="1"/>
          </p:cNvSpPr>
          <p:nvPr>
            <p:ph type="body" idx="1"/>
          </p:nvPr>
        </p:nvSpPr>
        <p:spPr>
          <a:xfrm>
            <a:off x="476250" y="1120305"/>
            <a:ext cx="4008900" cy="3561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750"/>
              </a:spcBef>
              <a:spcAft>
                <a:spcPts val="0"/>
              </a:spcAft>
              <a:buSzPts val="1400"/>
              <a:buNone/>
            </a:pPr>
            <a:r>
              <a:rPr lang="fr-ca" sz="2600" b="1" i="0" u="none" baseline="0">
                <a:solidFill>
                  <a:schemeClr val="accent1"/>
                </a:solidFill>
              </a:rPr>
              <a:t>Interaction et communication</a:t>
            </a:r>
            <a:endParaRPr sz="2600" b="1">
              <a:solidFill>
                <a:schemeClr val="accent1"/>
              </a:solidFill>
            </a:endParaRPr>
          </a:p>
          <a:p>
            <a:pPr marL="457200" lvl="0" indent="-336550" algn="l" rtl="0">
              <a:lnSpc>
                <a:spcPct val="100000"/>
              </a:lnSpc>
              <a:spcBef>
                <a:spcPts val="750"/>
              </a:spcBef>
              <a:spcAft>
                <a:spcPts val="0"/>
              </a:spcAft>
              <a:buSzPts val="1700"/>
              <a:buChar char="•"/>
            </a:pPr>
            <a:r>
              <a:rPr lang="fr-ca" sz="1700" b="0" i="0" u="none" baseline="0"/>
              <a:t>Reconnaître et valoriser la diversité de nos expériences, de nos styles et de nos points de vue.</a:t>
            </a:r>
            <a:endParaRPr sz="1700"/>
          </a:p>
          <a:p>
            <a:pPr marL="457200" lvl="0" indent="-336550" algn="l" rtl="0">
              <a:lnSpc>
                <a:spcPct val="100000"/>
              </a:lnSpc>
              <a:spcBef>
                <a:spcPts val="1000"/>
              </a:spcBef>
              <a:spcAft>
                <a:spcPts val="0"/>
              </a:spcAft>
              <a:buSzPts val="1700"/>
              <a:buChar char="•"/>
            </a:pPr>
            <a:r>
              <a:rPr lang="fr-ca" sz="1700" b="0" i="0" u="none" baseline="0"/>
              <a:t>S’encourager mutuellement à partager nos points de vue et à écouter avec respect.</a:t>
            </a:r>
            <a:endParaRPr sz="1700"/>
          </a:p>
          <a:p>
            <a:pPr marL="457200" lvl="0" indent="-336550" algn="l" rtl="0">
              <a:lnSpc>
                <a:spcPct val="100000"/>
              </a:lnSpc>
              <a:spcBef>
                <a:spcPts val="1000"/>
              </a:spcBef>
              <a:spcAft>
                <a:spcPts val="1000"/>
              </a:spcAft>
              <a:buSzPts val="1700"/>
              <a:buChar char="•"/>
            </a:pPr>
            <a:r>
              <a:rPr lang="fr-ca" sz="1700" b="0" i="0" u="none" baseline="0"/>
              <a:t>Faire preuve de curiosité sans porter de jugement. Il est normal de ne pas avoir les bonnes réponses.</a:t>
            </a:r>
            <a:endParaRPr sz="1700"/>
          </a:p>
        </p:txBody>
      </p:sp>
      <p:sp>
        <p:nvSpPr>
          <p:cNvPr id="207" name="Google Shape;207;p29"/>
          <p:cNvSpPr txBox="1">
            <a:spLocks noGrp="1"/>
          </p:cNvSpPr>
          <p:nvPr>
            <p:ph type="body" idx="4294967295"/>
          </p:nvPr>
        </p:nvSpPr>
        <p:spPr>
          <a:xfrm>
            <a:off x="5711425" y="1274555"/>
            <a:ext cx="2818800" cy="3483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750"/>
              </a:spcBef>
              <a:spcAft>
                <a:spcPts val="0"/>
              </a:spcAft>
              <a:buSzPts val="1400"/>
              <a:buNone/>
            </a:pPr>
            <a:r>
              <a:rPr lang="fr-ca" sz="2700" b="1" i="0" u="none" baseline="0">
                <a:solidFill>
                  <a:schemeClr val="lt1"/>
                </a:solidFill>
              </a:rPr>
              <a:t>Logistique</a:t>
            </a:r>
            <a:endParaRPr sz="2700" b="1">
              <a:solidFill>
                <a:schemeClr val="lt1"/>
              </a:solidFill>
            </a:endParaRPr>
          </a:p>
          <a:p>
            <a:pPr marL="457200" lvl="0" indent="-336550" algn="l" rtl="0">
              <a:lnSpc>
                <a:spcPct val="100000"/>
              </a:lnSpc>
              <a:spcBef>
                <a:spcPts val="750"/>
              </a:spcBef>
              <a:spcAft>
                <a:spcPts val="0"/>
              </a:spcAft>
              <a:buClr>
                <a:schemeClr val="lt1"/>
              </a:buClr>
              <a:buSzPts val="1700"/>
              <a:buChar char="•"/>
            </a:pPr>
            <a:r>
              <a:rPr lang="fr-ca" sz="1700" b="0" i="0" u="none" baseline="0">
                <a:solidFill>
                  <a:schemeClr val="lt1"/>
                </a:solidFill>
              </a:rPr>
              <a:t>Faire des pauses si nécessaire.</a:t>
            </a:r>
            <a:endParaRPr sz="1700">
              <a:solidFill>
                <a:schemeClr val="lt1"/>
              </a:solidFill>
            </a:endParaRPr>
          </a:p>
          <a:p>
            <a:pPr marL="457200" lvl="0" indent="-336550" algn="l" rtl="0">
              <a:lnSpc>
                <a:spcPct val="100000"/>
              </a:lnSpc>
              <a:spcBef>
                <a:spcPts val="1000"/>
              </a:spcBef>
              <a:spcAft>
                <a:spcPts val="1000"/>
              </a:spcAft>
              <a:buClr>
                <a:schemeClr val="lt1"/>
              </a:buClr>
              <a:buSzPts val="1700"/>
              <a:buChar char="•"/>
            </a:pPr>
            <a:r>
              <a:rPr lang="fr-ca" sz="1700" b="0" i="0" u="none" baseline="0">
                <a:solidFill>
                  <a:schemeClr val="lt1"/>
                </a:solidFill>
              </a:rPr>
              <a:t>Si la formation a lieu en ligne, la caméra peut être activée ou désactivée selon les besoins. Poser des questions directement ou les saisir dans le clavardage. </a:t>
            </a:r>
            <a:endParaRPr sz="1700">
              <a:solidFill>
                <a:schemeClr val="lt1"/>
              </a:solidFill>
            </a:endParaRPr>
          </a:p>
        </p:txBody>
      </p:sp>
      <p:sp>
        <p:nvSpPr>
          <p:cNvPr id="208" name="Google Shape;208;p29"/>
          <p:cNvSpPr/>
          <p:nvPr/>
        </p:nvSpPr>
        <p:spPr>
          <a:xfrm>
            <a:off x="4898575" y="-1967800"/>
            <a:ext cx="1538100" cy="14973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09" name="Google Shape;209;p29"/>
          <p:cNvPicPr preferRelativeResize="0"/>
          <p:nvPr/>
        </p:nvPicPr>
        <p:blipFill rotWithShape="1">
          <a:blip r:embed="rId3">
            <a:alphaModFix/>
          </a:blip>
          <a:srcRect/>
          <a:stretch/>
        </p:blipFill>
        <p:spPr>
          <a:xfrm>
            <a:off x="5178564" y="-1695316"/>
            <a:ext cx="978124" cy="952334"/>
          </a:xfrm>
          <a:prstGeom prst="rect">
            <a:avLst/>
          </a:prstGeom>
          <a:noFill/>
          <a:ln>
            <a:noFill/>
          </a:ln>
        </p:spPr>
      </p:pic>
      <p:sp>
        <p:nvSpPr>
          <p:cNvPr id="210" name="Google Shape;210;p29"/>
          <p:cNvSpPr/>
          <p:nvPr/>
        </p:nvSpPr>
        <p:spPr>
          <a:xfrm>
            <a:off x="4157300" y="-3318125"/>
            <a:ext cx="4699200" cy="46992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title"/>
          </p:nvPr>
        </p:nvSpPr>
        <p:spPr>
          <a:xfrm>
            <a:off x="475488" y="245850"/>
            <a:ext cx="8668512"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2800" b="0" i="0" u="none" baseline="0" dirty="0"/>
              <a:t>Qu’est-ce que cela signifie pour </a:t>
            </a:r>
            <a:r>
              <a:rPr lang="fr-ca" sz="2800" b="0" i="0" u="none" baseline="0" dirty="0">
                <a:solidFill>
                  <a:schemeClr val="accent6"/>
                </a:solidFill>
              </a:rPr>
              <a:t>[Organisation]</a:t>
            </a:r>
            <a:r>
              <a:rPr lang="fr-ca" sz="2800" b="0" i="0" u="none" baseline="0" dirty="0"/>
              <a:t>?</a:t>
            </a:r>
            <a:endParaRPr sz="2800" b="0" dirty="0"/>
          </a:p>
        </p:txBody>
      </p:sp>
      <p:sp>
        <p:nvSpPr>
          <p:cNvPr id="216" name="Google Shape;216;p30"/>
          <p:cNvSpPr txBox="1">
            <a:spLocks noGrp="1"/>
          </p:cNvSpPr>
          <p:nvPr>
            <p:ph type="subTitle" idx="1"/>
          </p:nvPr>
        </p:nvSpPr>
        <p:spPr>
          <a:xfrm>
            <a:off x="475500" y="1240050"/>
            <a:ext cx="7636800" cy="34590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Clr>
                <a:srgbClr val="000000"/>
              </a:buClr>
              <a:buSzPts val="1400"/>
              <a:buFont typeface="Arial"/>
              <a:buNone/>
            </a:pPr>
            <a:r>
              <a:rPr lang="fr-ca" sz="1700" b="1" i="0" u="none" baseline="0" dirty="0">
                <a:solidFill>
                  <a:schemeClr val="accent6"/>
                </a:solidFill>
              </a:rPr>
              <a:t>[Insérer ici une vidéo ou une déclaration écrite :]</a:t>
            </a:r>
            <a:endParaRPr sz="1700" dirty="0"/>
          </a:p>
          <a:p>
            <a:pPr marL="0" lvl="0" indent="0" algn="l" rtl="0">
              <a:lnSpc>
                <a:spcPct val="115000"/>
              </a:lnSpc>
              <a:spcBef>
                <a:spcPts val="750"/>
              </a:spcBef>
              <a:spcAft>
                <a:spcPts val="0"/>
              </a:spcAft>
              <a:buNone/>
            </a:pPr>
            <a:r>
              <a:rPr lang="fr-ca" sz="1800" b="0" i="0" u="none" baseline="0" dirty="0"/>
              <a:t>“Lorem ipsum </a:t>
            </a:r>
            <a:r>
              <a:rPr lang="fr-ca" sz="1800" b="0" i="0" u="none" baseline="0" dirty="0" err="1"/>
              <a:t>dolor</a:t>
            </a:r>
            <a:r>
              <a:rPr lang="fr-ca" sz="1800" b="0" i="0" u="none" baseline="0" dirty="0"/>
              <a:t> </a:t>
            </a:r>
            <a:r>
              <a:rPr lang="fr-ca" sz="1800" b="0" i="0" u="none" baseline="0" dirty="0" err="1"/>
              <a:t>sit</a:t>
            </a:r>
            <a:r>
              <a:rPr lang="fr-ca" sz="1800" b="0" i="0" u="none" baseline="0" dirty="0"/>
              <a:t> </a:t>
            </a:r>
            <a:r>
              <a:rPr lang="fr-ca" sz="1800" b="0" i="0" u="none" baseline="0" dirty="0" err="1"/>
              <a:t>amet</a:t>
            </a:r>
            <a:r>
              <a:rPr lang="fr-ca" sz="1800" b="0" i="0" u="none" baseline="0" dirty="0"/>
              <a:t>, </a:t>
            </a:r>
            <a:r>
              <a:rPr lang="fr-ca" sz="1800" b="0" i="0" u="none" baseline="0" dirty="0" err="1"/>
              <a:t>consectetur</a:t>
            </a:r>
            <a:r>
              <a:rPr lang="fr-ca" sz="1800" b="0" i="0" u="none" baseline="0" dirty="0"/>
              <a:t> </a:t>
            </a:r>
            <a:r>
              <a:rPr lang="fr-ca" sz="1800" b="0" i="0" u="none" baseline="0" dirty="0" err="1"/>
              <a:t>adipiscing</a:t>
            </a:r>
            <a:r>
              <a:rPr lang="fr-ca" sz="1800" b="0" i="0" u="none" baseline="0" dirty="0"/>
              <a:t> </a:t>
            </a:r>
            <a:r>
              <a:rPr lang="fr-ca" sz="1800" b="0" i="0" u="none" baseline="0" dirty="0" err="1"/>
              <a:t>elit</a:t>
            </a:r>
            <a:r>
              <a:rPr lang="fr-ca" sz="1800" b="0" i="0" u="none" baseline="0" dirty="0"/>
              <a:t>, </a:t>
            </a:r>
            <a:r>
              <a:rPr lang="fr-ca" sz="1800" b="0" i="0" u="none" baseline="0" dirty="0" err="1"/>
              <a:t>sed</a:t>
            </a:r>
            <a:r>
              <a:rPr lang="fr-ca" sz="1800" b="0" i="0" u="none" baseline="0" dirty="0"/>
              <a:t> do </a:t>
            </a:r>
            <a:r>
              <a:rPr lang="fr-ca" sz="1800" b="0" i="0" u="none" baseline="0" dirty="0" err="1"/>
              <a:t>eiusmod</a:t>
            </a:r>
            <a:r>
              <a:rPr lang="fr-ca" sz="1800" b="0" i="0" u="none" baseline="0" dirty="0"/>
              <a:t> </a:t>
            </a:r>
            <a:r>
              <a:rPr lang="fr-ca" sz="1800" b="0" i="0" u="none" baseline="0" dirty="0" err="1"/>
              <a:t>tempor</a:t>
            </a:r>
            <a:r>
              <a:rPr lang="fr-ca" sz="1800" b="0" i="0" u="none" baseline="0" dirty="0"/>
              <a:t> </a:t>
            </a:r>
            <a:r>
              <a:rPr lang="fr-ca" sz="1800" b="0" i="0" u="none" baseline="0" dirty="0" err="1"/>
              <a:t>incididunt</a:t>
            </a:r>
            <a:r>
              <a:rPr lang="fr-ca" sz="1800" b="0" i="0" u="none" baseline="0" dirty="0"/>
              <a:t> ut </a:t>
            </a:r>
            <a:r>
              <a:rPr lang="fr-ca" sz="1800" b="0" i="0" u="none" baseline="0" dirty="0" err="1"/>
              <a:t>labore</a:t>
            </a:r>
            <a:r>
              <a:rPr lang="fr-ca" sz="1800" b="0" i="0" u="none" baseline="0" dirty="0"/>
              <a:t> et </a:t>
            </a:r>
            <a:r>
              <a:rPr lang="fr-ca" sz="1800" b="0" i="0" u="none" baseline="0" dirty="0" err="1"/>
              <a:t>dolore</a:t>
            </a:r>
            <a:r>
              <a:rPr lang="fr-ca" sz="1800" b="0" i="0" u="none" baseline="0" dirty="0"/>
              <a:t> magna </a:t>
            </a:r>
            <a:r>
              <a:rPr lang="fr-ca" sz="1800" b="0" i="0" u="none" baseline="0" dirty="0" err="1"/>
              <a:t>aliqua</a:t>
            </a:r>
            <a:r>
              <a:rPr lang="fr-ca" sz="1800" b="0" i="0" u="none" baseline="0" dirty="0"/>
              <a:t>. Ut </a:t>
            </a:r>
            <a:r>
              <a:rPr lang="fr-ca" sz="1800" b="0" i="0" u="none" baseline="0" dirty="0" err="1"/>
              <a:t>enim</a:t>
            </a:r>
            <a:r>
              <a:rPr lang="fr-ca" sz="1800" b="0" i="0" u="none" baseline="0" dirty="0"/>
              <a:t> ad </a:t>
            </a:r>
            <a:r>
              <a:rPr lang="fr-ca" sz="1800" b="0" i="0" u="none" baseline="0" dirty="0" err="1"/>
              <a:t>minim</a:t>
            </a:r>
            <a:r>
              <a:rPr lang="fr-ca" sz="1800" b="0" i="0" u="none" baseline="0" dirty="0"/>
              <a:t> </a:t>
            </a:r>
            <a:r>
              <a:rPr lang="fr-ca" sz="1800" b="0" i="0" u="none" baseline="0" dirty="0" err="1"/>
              <a:t>veniam</a:t>
            </a:r>
            <a:r>
              <a:rPr lang="fr-ca" sz="1800" b="0" i="0" u="none" baseline="0" dirty="0"/>
              <a:t>, </a:t>
            </a:r>
            <a:r>
              <a:rPr lang="fr-ca" sz="1800" b="0" i="0" u="none" baseline="0" dirty="0" err="1"/>
              <a:t>quis</a:t>
            </a:r>
            <a:r>
              <a:rPr lang="fr-ca" sz="1800" b="0" i="0" u="none" baseline="0" dirty="0"/>
              <a:t> </a:t>
            </a:r>
            <a:r>
              <a:rPr lang="fr-ca" sz="1800" b="0" i="0" u="none" baseline="0" dirty="0" err="1"/>
              <a:t>nostrud</a:t>
            </a:r>
            <a:r>
              <a:rPr lang="fr-ca" sz="1800" b="0" i="0" u="none" baseline="0" dirty="0"/>
              <a:t> </a:t>
            </a:r>
            <a:r>
              <a:rPr lang="fr-ca" sz="1800" b="0" i="0" u="none" baseline="0" dirty="0" err="1"/>
              <a:t>exercitation</a:t>
            </a:r>
            <a:r>
              <a:rPr lang="fr-ca" sz="1800" b="0" i="0" u="none" baseline="0" dirty="0"/>
              <a:t> </a:t>
            </a:r>
            <a:r>
              <a:rPr lang="fr-ca" sz="1800" b="0" i="0" u="none" baseline="0" dirty="0" err="1"/>
              <a:t>ullamco</a:t>
            </a:r>
            <a:r>
              <a:rPr lang="fr-ca" sz="1800" b="0" i="0" u="none" baseline="0" dirty="0"/>
              <a:t> </a:t>
            </a:r>
            <a:r>
              <a:rPr lang="fr-ca" sz="1800" b="0" i="0" u="none" baseline="0" dirty="0" err="1"/>
              <a:t>laboris</a:t>
            </a:r>
            <a:r>
              <a:rPr lang="fr-ca" sz="1800" b="0" i="0" u="none" baseline="0" dirty="0"/>
              <a:t> </a:t>
            </a:r>
            <a:r>
              <a:rPr lang="fr-ca" sz="1800" b="0" i="0" u="none" baseline="0" dirty="0" err="1"/>
              <a:t>nisi</a:t>
            </a:r>
            <a:r>
              <a:rPr lang="fr-ca" sz="1800" b="0" i="0" u="none" baseline="0" dirty="0"/>
              <a:t> ut </a:t>
            </a:r>
            <a:r>
              <a:rPr lang="fr-ca" sz="1800" b="0" i="0" u="none" baseline="0" dirty="0" err="1"/>
              <a:t>aliquip</a:t>
            </a:r>
            <a:r>
              <a:rPr lang="fr-ca" sz="1800" b="0" i="0" u="none" baseline="0" dirty="0"/>
              <a:t> ex </a:t>
            </a:r>
            <a:r>
              <a:rPr lang="fr-ca" sz="1800" b="0" i="0" u="none" baseline="0" dirty="0" err="1"/>
              <a:t>ea</a:t>
            </a:r>
            <a:r>
              <a:rPr lang="fr-ca" sz="1800" b="0" i="0" u="none" baseline="0" dirty="0"/>
              <a:t> commodo </a:t>
            </a:r>
            <a:r>
              <a:rPr lang="fr-ca" sz="1800" b="0" i="0" u="none" baseline="0" dirty="0" err="1"/>
              <a:t>consequat</a:t>
            </a:r>
            <a:r>
              <a:rPr lang="fr-ca" sz="1800" b="0" i="0" u="none" baseline="0" dirty="0"/>
              <a:t>. </a:t>
            </a:r>
            <a:r>
              <a:rPr lang="fr-ca" sz="1800" b="0" i="0" u="none" baseline="0" dirty="0" err="1"/>
              <a:t>Excepteur</a:t>
            </a:r>
            <a:r>
              <a:rPr lang="fr-ca" sz="1800" b="0" i="0" u="none" baseline="0" dirty="0"/>
              <a:t> </a:t>
            </a:r>
            <a:r>
              <a:rPr lang="fr-ca" sz="1800" b="0" i="0" u="none" baseline="0" dirty="0" err="1"/>
              <a:t>sint</a:t>
            </a:r>
            <a:r>
              <a:rPr lang="fr-ca" sz="1800" b="0" i="0" u="none" baseline="0" dirty="0"/>
              <a:t> </a:t>
            </a:r>
            <a:r>
              <a:rPr lang="fr-ca" sz="1800" b="0" i="0" u="none" baseline="0" dirty="0" err="1"/>
              <a:t>occaecat</a:t>
            </a:r>
            <a:r>
              <a:rPr lang="fr-ca" sz="1800" b="0" i="0" u="none" baseline="0" dirty="0"/>
              <a:t> </a:t>
            </a:r>
            <a:r>
              <a:rPr lang="fr-ca" sz="1800" b="0" i="0" u="none" baseline="0" dirty="0" err="1"/>
              <a:t>cupidatat</a:t>
            </a:r>
            <a:r>
              <a:rPr lang="fr-ca" sz="1800" b="0" i="0" u="none" baseline="0" dirty="0"/>
              <a:t> non </a:t>
            </a:r>
            <a:r>
              <a:rPr lang="fr-ca" sz="1800" b="0" i="0" u="none" baseline="0" dirty="0" err="1"/>
              <a:t>proident</a:t>
            </a:r>
            <a:r>
              <a:rPr lang="fr-ca" sz="1800" b="0" i="0" u="none" baseline="0" dirty="0"/>
              <a:t>, </a:t>
            </a:r>
            <a:r>
              <a:rPr lang="fr-ca" sz="1800" b="0" i="0" u="none" baseline="0" dirty="0" err="1"/>
              <a:t>sunt</a:t>
            </a:r>
            <a:r>
              <a:rPr lang="fr-ca" sz="1800" b="0" i="0" u="none" baseline="0" dirty="0"/>
              <a:t> in culpa qui officia </a:t>
            </a:r>
            <a:r>
              <a:rPr lang="fr-ca" sz="1800" b="0" i="0" u="none" baseline="0" dirty="0" err="1"/>
              <a:t>deserunt</a:t>
            </a:r>
            <a:r>
              <a:rPr lang="fr-ca" sz="1800" b="0" i="0" u="none" baseline="0" dirty="0"/>
              <a:t> mollit </a:t>
            </a:r>
            <a:r>
              <a:rPr lang="fr-ca" sz="1800" b="0" i="0" u="none" baseline="0" dirty="0" err="1"/>
              <a:t>anim</a:t>
            </a:r>
            <a:r>
              <a:rPr lang="fr-ca" sz="1800" b="0" i="0" u="none" baseline="0" dirty="0"/>
              <a:t> id est </a:t>
            </a:r>
            <a:r>
              <a:rPr lang="fr-ca" sz="1800" b="0" i="0" u="none" baseline="0" dirty="0" err="1"/>
              <a:t>laborum</a:t>
            </a:r>
            <a:r>
              <a:rPr lang="fr-ca" sz="1800" b="0" i="0" u="none" baseline="0" dirty="0"/>
              <a:t>”</a:t>
            </a:r>
            <a:endParaRPr sz="1800" dirty="0"/>
          </a:p>
          <a:p>
            <a:pPr marL="269875" lvl="0" indent="-269875" algn="l" rtl="0">
              <a:lnSpc>
                <a:spcPct val="150000"/>
              </a:lnSpc>
              <a:spcBef>
                <a:spcPts val="750"/>
              </a:spcBef>
              <a:spcAft>
                <a:spcPts val="0"/>
              </a:spcAft>
              <a:buClr>
                <a:srgbClr val="000000"/>
              </a:buClr>
              <a:buSzPts val="1400"/>
              <a:buFont typeface="Arial"/>
              <a:buNone/>
            </a:pPr>
            <a:r>
              <a:rPr lang="fr-ca" sz="1400" b="1" i="0" u="none" baseline="0" dirty="0"/>
              <a:t>Jane Doe</a:t>
            </a:r>
            <a:r>
              <a:rPr lang="fr-ca" sz="1400" b="0" i="0" u="none" baseline="0" dirty="0"/>
              <a:t>, DPRH de [Organisation]</a:t>
            </a:r>
            <a:endParaRPr dirty="0"/>
          </a:p>
          <a:p>
            <a:pPr marL="0" lvl="0" indent="0" algn="l" rtl="0">
              <a:spcBef>
                <a:spcPts val="750"/>
              </a:spcBef>
              <a:spcAft>
                <a:spcPts val="0"/>
              </a:spcAft>
              <a:buNone/>
            </a:pPr>
            <a:endParaRPr dirty="0"/>
          </a:p>
        </p:txBody>
      </p:sp>
      <p:sp>
        <p:nvSpPr>
          <p:cNvPr id="217" name="Google Shape;217;p30" descr="Star - Insert organizational info"/>
          <p:cNvSpPr/>
          <p:nvPr/>
        </p:nvSpPr>
        <p:spPr>
          <a:xfrm>
            <a:off x="8269200" y="296550"/>
            <a:ext cx="798600" cy="8928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407550" y="1776700"/>
            <a:ext cx="4671300" cy="2170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800"/>
              <a:buNone/>
            </a:pPr>
            <a:r>
              <a:rPr lang="fr-ca" sz="5400" b="1" i="0" u="none" baseline="0">
                <a:solidFill>
                  <a:schemeClr val="lt1"/>
                </a:solidFill>
              </a:rPr>
              <a:t>Mise en contexte</a:t>
            </a:r>
            <a:endParaRPr sz="5400" b="1">
              <a:solidFill>
                <a:schemeClr val="lt1"/>
              </a:solidFill>
            </a:endParaRPr>
          </a:p>
        </p:txBody>
      </p:sp>
      <p:sp>
        <p:nvSpPr>
          <p:cNvPr id="223" name="Google Shape;223;p31"/>
          <p:cNvSpPr/>
          <p:nvPr/>
        </p:nvSpPr>
        <p:spPr>
          <a:xfrm>
            <a:off x="4276725" y="311850"/>
            <a:ext cx="6056700" cy="605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 name="Google Shape;224;p31"/>
          <p:cNvSpPr/>
          <p:nvPr/>
        </p:nvSpPr>
        <p:spPr>
          <a:xfrm>
            <a:off x="3819400" y="-1727800"/>
            <a:ext cx="3177600" cy="3177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5" name="Google Shape;225;p31"/>
          <p:cNvPicPr preferRelativeResize="0"/>
          <p:nvPr/>
        </p:nvPicPr>
        <p:blipFill rotWithShape="1">
          <a:blip r:embed="rId3">
            <a:alphaModFix amt="63000"/>
          </a:blip>
          <a:srcRect/>
          <a:stretch/>
        </p:blipFill>
        <p:spPr>
          <a:xfrm>
            <a:off x="7307025" y="3400425"/>
            <a:ext cx="1371075" cy="1371075"/>
          </a:xfrm>
          <a:prstGeom prst="rect">
            <a:avLst/>
          </a:prstGeom>
          <a:noFill/>
          <a:ln>
            <a:noFill/>
          </a:ln>
        </p:spPr>
      </p:pic>
      <p:sp>
        <p:nvSpPr>
          <p:cNvPr id="226" name="Google Shape;226;p31"/>
          <p:cNvSpPr txBox="1">
            <a:spLocks noGrp="1"/>
          </p:cNvSpPr>
          <p:nvPr>
            <p:ph type="title" idx="2"/>
          </p:nvPr>
        </p:nvSpPr>
        <p:spPr>
          <a:xfrm>
            <a:off x="230925" y="556623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300"/>
              <a:buNone/>
            </a:pPr>
            <a:r>
              <a:rPr lang="fr-ca" sz="3600" b="0" i="0" u="none" baseline="0" dirty="0"/>
              <a:t>De qui parle-t-on?</a:t>
            </a:r>
            <a:endParaRPr sz="3600" b="0" dirty="0">
              <a:solidFill>
                <a:schemeClr val="lt1"/>
              </a:solidFill>
            </a:endParaRPr>
          </a:p>
        </p:txBody>
      </p:sp>
      <p:sp>
        <p:nvSpPr>
          <p:cNvPr id="232" name="Google Shape;232;p32">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endParaRPr sz="6700" b="1" i="0" u="none" strike="noStrike" cap="none">
              <a:solidFill>
                <a:schemeClr val="lt1"/>
              </a:solidFill>
              <a:latin typeface="Comfortaa"/>
              <a:ea typeface="Comfortaa"/>
              <a:cs typeface="Comfortaa"/>
              <a:sym typeface="Comfortaa"/>
            </a:endParaRPr>
          </a:p>
        </p:txBody>
      </p:sp>
      <p:sp>
        <p:nvSpPr>
          <p:cNvPr id="233" name="Google Shape;233;p32"/>
          <p:cNvSpPr txBox="1"/>
          <p:nvPr/>
        </p:nvSpPr>
        <p:spPr>
          <a:xfrm>
            <a:off x="1968499" y="1540150"/>
            <a:ext cx="2712357" cy="14772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000" b="1" i="0" u="none" strike="noStrike" cap="none" dirty="0" err="1">
                <a:solidFill>
                  <a:schemeClr val="dk2"/>
                </a:solidFill>
                <a:latin typeface="Arial"/>
                <a:ea typeface="Arial"/>
                <a:cs typeface="Arial"/>
                <a:sym typeface="Arial"/>
              </a:rPr>
              <a:t>Demandeur</a:t>
            </a:r>
            <a:r>
              <a:rPr lang="en-US" sz="2000" b="1" i="0" u="none" strike="noStrike" cap="none" dirty="0">
                <a:solidFill>
                  <a:schemeClr val="dk2"/>
                </a:solidFill>
                <a:latin typeface="Arial"/>
                <a:ea typeface="Arial"/>
                <a:cs typeface="Arial"/>
                <a:sym typeface="Arial"/>
              </a:rPr>
              <a:t> </a:t>
            </a:r>
            <a:r>
              <a:rPr lang="en-US" sz="2000" b="1" i="0" u="none" strike="noStrike" cap="none" dirty="0" err="1">
                <a:solidFill>
                  <a:schemeClr val="dk2"/>
                </a:solidFill>
                <a:latin typeface="Arial"/>
                <a:ea typeface="Arial"/>
                <a:cs typeface="Arial"/>
                <a:sym typeface="Arial"/>
              </a:rPr>
              <a:t>d’emploi</a:t>
            </a:r>
            <a:endParaRPr lang="en-US" sz="2000" b="1"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fr-FR" sz="1600" b="0" u="none" strike="noStrike" cap="none" dirty="0">
                <a:solidFill>
                  <a:schemeClr val="dk1"/>
                </a:solidFill>
                <a:latin typeface="Arial"/>
                <a:ea typeface="Arial"/>
                <a:cs typeface="Arial"/>
                <a:sym typeface="Arial"/>
              </a:rPr>
              <a:t>Personne à la recherche d’un emploi, candidat, personne passant une entrevue de travail.</a:t>
            </a:r>
          </a:p>
        </p:txBody>
      </p:sp>
      <p:grpSp>
        <p:nvGrpSpPr>
          <p:cNvPr id="234" name="Google Shape;234;p32">
            <a:extLst>
              <a:ext uri="{C183D7F6-B498-43B3-948B-1728B52AA6E4}">
                <adec:decorative xmlns:adec="http://schemas.microsoft.com/office/drawing/2017/decorative" val="1"/>
              </a:ext>
            </a:extLst>
          </p:cNvPr>
          <p:cNvGrpSpPr/>
          <p:nvPr/>
        </p:nvGrpSpPr>
        <p:grpSpPr>
          <a:xfrm>
            <a:off x="964170" y="1654941"/>
            <a:ext cx="510060" cy="906518"/>
            <a:chOff x="661650" y="-255125"/>
            <a:chExt cx="306600" cy="534000"/>
          </a:xfrm>
        </p:grpSpPr>
        <p:sp>
          <p:nvSpPr>
            <p:cNvPr id="235" name="Google Shape;235;p32"/>
            <p:cNvSpPr/>
            <p:nvPr/>
          </p:nvSpPr>
          <p:spPr>
            <a:xfrm>
              <a:off x="661650" y="-39125"/>
              <a:ext cx="306600" cy="318000"/>
            </a:xfrm>
            <a:prstGeom prst="round2SameRect">
              <a:avLst>
                <a:gd name="adj1" fmla="val 33738"/>
                <a:gd name="adj2" fmla="val 938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2"/>
            <p:cNvSpPr/>
            <p:nvPr/>
          </p:nvSpPr>
          <p:spPr>
            <a:xfrm>
              <a:off x="717150" y="-255125"/>
              <a:ext cx="195600" cy="188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fr-ca" sz="3600" b="0" i="0" u="none" baseline="0" dirty="0"/>
              <a:t>De qui parle-t-on?</a:t>
            </a:r>
            <a:endParaRPr sz="3600" b="0" dirty="0">
              <a:solidFill>
                <a:schemeClr val="lt1"/>
              </a:solidFill>
            </a:endParaRPr>
          </a:p>
        </p:txBody>
      </p:sp>
      <p:sp>
        <p:nvSpPr>
          <p:cNvPr id="243" name="Google Shape;243;p33">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endParaRPr sz="6700" b="1" i="0" u="none" strike="noStrike" cap="none">
              <a:solidFill>
                <a:schemeClr val="lt1"/>
              </a:solidFill>
              <a:latin typeface="Comfortaa"/>
              <a:ea typeface="Comfortaa"/>
              <a:cs typeface="Comfortaa"/>
              <a:sym typeface="Comfortaa"/>
            </a:endParaRPr>
          </a:p>
        </p:txBody>
      </p:sp>
      <p:sp>
        <p:nvSpPr>
          <p:cNvPr id="245" name="Google Shape;245;p33">
            <a:extLst>
              <a:ext uri="{C183D7F6-B498-43B3-948B-1728B52AA6E4}">
                <adec:decorative xmlns:adec="http://schemas.microsoft.com/office/drawing/2017/decorative" val="1"/>
              </a:ext>
            </a:extLst>
          </p:cNvPr>
          <p:cNvSpPr txBox="1"/>
          <p:nvPr/>
        </p:nvSpPr>
        <p:spPr>
          <a:xfrm>
            <a:off x="1968499" y="1540150"/>
            <a:ext cx="2723243" cy="147729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000" b="1" i="0" u="none" strike="noStrike" kern="0" cap="none" spc="0" normalizeH="0" baseline="0" noProof="0" dirty="0" err="1">
                <a:ln>
                  <a:noFill/>
                </a:ln>
                <a:solidFill>
                  <a:srgbClr val="53BB50"/>
                </a:solidFill>
                <a:effectLst/>
                <a:uLnTx/>
                <a:uFillTx/>
                <a:latin typeface="Arial"/>
                <a:ea typeface="Arial"/>
                <a:cs typeface="Arial"/>
                <a:sym typeface="Arial"/>
              </a:rPr>
              <a:t>Demandeur</a:t>
            </a:r>
            <a:r>
              <a:rPr kumimoji="0" lang="en-US" sz="2000" b="1" i="0" u="none" strike="noStrike" kern="0" cap="none" spc="0" normalizeH="0" baseline="0" noProof="0" dirty="0">
                <a:ln>
                  <a:noFill/>
                </a:ln>
                <a:solidFill>
                  <a:srgbClr val="53BB50"/>
                </a:solidFill>
                <a:effectLst/>
                <a:uLnTx/>
                <a:uFillTx/>
                <a:latin typeface="Arial"/>
                <a:ea typeface="Arial"/>
                <a:cs typeface="Arial"/>
                <a:sym typeface="Arial"/>
              </a:rPr>
              <a:t> </a:t>
            </a:r>
            <a:r>
              <a:rPr kumimoji="0" lang="en-US" sz="2000" b="1" i="0" u="none" strike="noStrike" kern="0" cap="none" spc="0" normalizeH="0" baseline="0" noProof="0" dirty="0" err="1">
                <a:ln>
                  <a:noFill/>
                </a:ln>
                <a:solidFill>
                  <a:srgbClr val="53BB50"/>
                </a:solidFill>
                <a:effectLst/>
                <a:uLnTx/>
                <a:uFillTx/>
                <a:latin typeface="Arial"/>
                <a:ea typeface="Arial"/>
                <a:cs typeface="Arial"/>
                <a:sym typeface="Arial"/>
              </a:rPr>
              <a:t>d’emploi</a:t>
            </a:r>
            <a:endParaRPr kumimoji="0" lang="en-US" sz="2000" b="1" i="0" u="none" strike="noStrike" kern="0" cap="none" spc="0" normalizeH="0" baseline="0" noProof="0" dirty="0">
              <a:ln>
                <a:noFill/>
              </a:ln>
              <a:solidFill>
                <a:srgbClr val="53BB5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600" b="0" i="0" u="none" strike="noStrike" kern="0" cap="none" spc="0" normalizeH="0" baseline="0" noProof="0" dirty="0">
                <a:ln>
                  <a:noFill/>
                </a:ln>
                <a:solidFill>
                  <a:srgbClr val="4C4C4E"/>
                </a:solidFill>
                <a:effectLst/>
                <a:uLnTx/>
                <a:uFillTx/>
                <a:latin typeface="Arial"/>
                <a:ea typeface="Arial"/>
                <a:cs typeface="Arial"/>
                <a:sym typeface="Arial"/>
              </a:rPr>
              <a:t>Personne à la recherche d’un emploi, candidat, personne passant une entrevue de travail.</a:t>
            </a:r>
          </a:p>
        </p:txBody>
      </p:sp>
      <p:sp>
        <p:nvSpPr>
          <p:cNvPr id="244" name="Google Shape;244;p33">
            <a:extLst>
              <a:ext uri="{C183D7F6-B498-43B3-948B-1728B52AA6E4}">
                <adec:decorative xmlns:adec="http://schemas.microsoft.com/office/drawing/2017/decorative" val="1"/>
              </a:ext>
            </a:extLst>
          </p:cNvPr>
          <p:cNvSpPr/>
          <p:nvPr/>
        </p:nvSpPr>
        <p:spPr>
          <a:xfrm>
            <a:off x="571500" y="3263900"/>
            <a:ext cx="1295400" cy="1295400"/>
          </a:xfrm>
          <a:prstGeom prst="ellipse">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246" name="Google Shape;246;p33"/>
          <p:cNvSpPr txBox="1"/>
          <p:nvPr/>
        </p:nvSpPr>
        <p:spPr>
          <a:xfrm>
            <a:off x="1968500" y="3140939"/>
            <a:ext cx="2603500" cy="158501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fr-FR" sz="2100" b="1" i="0" u="none" strike="noStrike" kern="0" cap="none" spc="0" normalizeH="0" baseline="0" noProof="0" dirty="0">
                <a:ln>
                  <a:noFill/>
                </a:ln>
                <a:solidFill>
                  <a:srgbClr val="3E8B3C"/>
                </a:solidFill>
                <a:effectLst/>
                <a:uLnTx/>
                <a:uFillTx/>
                <a:latin typeface="Arial"/>
                <a:ea typeface="Arial"/>
                <a:cs typeface="Arial"/>
                <a:sym typeface="Arial"/>
              </a:rPr>
              <a:t>Employé</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400" b="0" i="0" u="none" strike="noStrike" kern="0" cap="none" spc="0" normalizeH="0" baseline="0" noProof="0" dirty="0">
                <a:ln>
                  <a:noFill/>
                </a:ln>
                <a:solidFill>
                  <a:srgbClr val="4C4C4E"/>
                </a:solidFill>
                <a:effectLst/>
                <a:uLnTx/>
                <a:uFillTx/>
                <a:latin typeface="Arial"/>
                <a:ea typeface="Arial"/>
                <a:cs typeface="Arial"/>
                <a:sym typeface="Arial"/>
              </a:rPr>
              <a:t>Personne travaillant pour l’organisation à temps plein, à temps partiel, occasionnellement, en formation ou à titre bénévole.</a:t>
            </a:r>
            <a:endParaRPr kumimoji="0" lang="fr-FR" sz="2100" b="1" i="0" u="none" strike="noStrike" kern="0" cap="none" spc="0" normalizeH="0" baseline="0" noProof="0" dirty="0">
              <a:ln>
                <a:noFill/>
              </a:ln>
              <a:solidFill>
                <a:srgbClr val="3E8B3C"/>
              </a:solidFill>
              <a:effectLst/>
              <a:uLnTx/>
              <a:uFillTx/>
              <a:latin typeface="Arial"/>
              <a:ea typeface="Arial"/>
              <a:cs typeface="Arial"/>
              <a:sym typeface="Arial"/>
            </a:endParaRPr>
          </a:p>
        </p:txBody>
      </p:sp>
      <p:pic>
        <p:nvPicPr>
          <p:cNvPr id="247" name="Google Shape;247;p3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07275" y="3508824"/>
            <a:ext cx="823850" cy="823850"/>
          </a:xfrm>
          <a:prstGeom prst="rect">
            <a:avLst/>
          </a:prstGeom>
          <a:noFill/>
          <a:ln>
            <a:noFill/>
          </a:ln>
        </p:spPr>
      </p:pic>
      <p:grpSp>
        <p:nvGrpSpPr>
          <p:cNvPr id="248" name="Google Shape;248;p33">
            <a:extLst>
              <a:ext uri="{C183D7F6-B498-43B3-948B-1728B52AA6E4}">
                <adec:decorative xmlns:adec="http://schemas.microsoft.com/office/drawing/2017/decorative" val="1"/>
              </a:ext>
            </a:extLst>
          </p:cNvPr>
          <p:cNvGrpSpPr/>
          <p:nvPr/>
        </p:nvGrpSpPr>
        <p:grpSpPr>
          <a:xfrm>
            <a:off x="964170" y="1654941"/>
            <a:ext cx="510060" cy="906518"/>
            <a:chOff x="661650" y="-255125"/>
            <a:chExt cx="306600" cy="534000"/>
          </a:xfrm>
        </p:grpSpPr>
        <p:sp>
          <p:nvSpPr>
            <p:cNvPr id="249" name="Google Shape;249;p33"/>
            <p:cNvSpPr/>
            <p:nvPr/>
          </p:nvSpPr>
          <p:spPr>
            <a:xfrm>
              <a:off x="661650" y="-39125"/>
              <a:ext cx="306600" cy="318000"/>
            </a:xfrm>
            <a:prstGeom prst="round2SameRect">
              <a:avLst>
                <a:gd name="adj1" fmla="val 33738"/>
                <a:gd name="adj2" fmla="val 938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3"/>
            <p:cNvSpPr/>
            <p:nvPr/>
          </p:nvSpPr>
          <p:spPr>
            <a:xfrm>
              <a:off x="717150" y="-255125"/>
              <a:ext cx="195600" cy="188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65" name="Google Shape;265;p34">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3600" b="0" i="0" u="none" baseline="0" dirty="0"/>
              <a:t>De qui parle-t-on?</a:t>
            </a:r>
            <a:endParaRPr sz="3600" b="0" dirty="0"/>
          </a:p>
        </p:txBody>
      </p:sp>
      <p:sp>
        <p:nvSpPr>
          <p:cNvPr id="256" name="Google Shape;256;p34">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endParaRPr sz="6700" b="1" i="0" u="none" strike="noStrike" cap="none">
              <a:solidFill>
                <a:schemeClr val="lt1"/>
              </a:solidFill>
              <a:latin typeface="Comfortaa"/>
              <a:ea typeface="Comfortaa"/>
              <a:cs typeface="Comfortaa"/>
              <a:sym typeface="Comfortaa"/>
            </a:endParaRPr>
          </a:p>
        </p:txBody>
      </p:sp>
      <p:sp>
        <p:nvSpPr>
          <p:cNvPr id="258" name="Google Shape;258;p34">
            <a:extLst>
              <a:ext uri="{C183D7F6-B498-43B3-948B-1728B52AA6E4}">
                <adec:decorative xmlns:adec="http://schemas.microsoft.com/office/drawing/2017/decorative" val="1"/>
              </a:ext>
            </a:extLst>
          </p:cNvPr>
          <p:cNvSpPr txBox="1"/>
          <p:nvPr/>
        </p:nvSpPr>
        <p:spPr>
          <a:xfrm>
            <a:off x="1968500" y="1540150"/>
            <a:ext cx="2716850" cy="147729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000" b="1" i="0" u="none" strike="noStrike" kern="0" cap="none" spc="0" normalizeH="0" baseline="0" noProof="0" dirty="0" err="1">
                <a:ln>
                  <a:noFill/>
                </a:ln>
                <a:solidFill>
                  <a:srgbClr val="53BB50"/>
                </a:solidFill>
                <a:effectLst/>
                <a:uLnTx/>
                <a:uFillTx/>
                <a:latin typeface="Arial"/>
                <a:ea typeface="Arial"/>
                <a:cs typeface="Arial"/>
                <a:sym typeface="Arial"/>
              </a:rPr>
              <a:t>Demandeur</a:t>
            </a:r>
            <a:r>
              <a:rPr kumimoji="0" lang="en-US" sz="2000" b="1" i="0" u="none" strike="noStrike" kern="0" cap="none" spc="0" normalizeH="0" baseline="0" noProof="0" dirty="0">
                <a:ln>
                  <a:noFill/>
                </a:ln>
                <a:solidFill>
                  <a:srgbClr val="53BB50"/>
                </a:solidFill>
                <a:effectLst/>
                <a:uLnTx/>
                <a:uFillTx/>
                <a:latin typeface="Arial"/>
                <a:ea typeface="Arial"/>
                <a:cs typeface="Arial"/>
                <a:sym typeface="Arial"/>
              </a:rPr>
              <a:t> </a:t>
            </a:r>
            <a:r>
              <a:rPr kumimoji="0" lang="en-US" sz="2000" b="1" i="0" u="none" strike="noStrike" kern="0" cap="none" spc="0" normalizeH="0" baseline="0" noProof="0" dirty="0" err="1">
                <a:ln>
                  <a:noFill/>
                </a:ln>
                <a:solidFill>
                  <a:srgbClr val="53BB50"/>
                </a:solidFill>
                <a:effectLst/>
                <a:uLnTx/>
                <a:uFillTx/>
                <a:latin typeface="Arial"/>
                <a:ea typeface="Arial"/>
                <a:cs typeface="Arial"/>
                <a:sym typeface="Arial"/>
              </a:rPr>
              <a:t>d’emploi</a:t>
            </a:r>
            <a:endParaRPr kumimoji="0" lang="en-US" sz="2000" b="1" i="0" u="none" strike="noStrike" kern="0" cap="none" spc="0" normalizeH="0" baseline="0" noProof="0" dirty="0">
              <a:ln>
                <a:noFill/>
              </a:ln>
              <a:solidFill>
                <a:srgbClr val="53BB5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600" b="0" i="0" u="none" strike="noStrike" kern="0" cap="none" spc="0" normalizeH="0" baseline="0" noProof="0" dirty="0">
                <a:ln>
                  <a:noFill/>
                </a:ln>
                <a:solidFill>
                  <a:srgbClr val="4C4C4E"/>
                </a:solidFill>
                <a:effectLst/>
                <a:uLnTx/>
                <a:uFillTx/>
                <a:latin typeface="Arial"/>
                <a:ea typeface="Arial"/>
                <a:cs typeface="Arial"/>
                <a:sym typeface="Arial"/>
              </a:rPr>
              <a:t>Personne à la recherche d’un emploi, candidat, personne passant une entrevue de travail.</a:t>
            </a:r>
          </a:p>
        </p:txBody>
      </p:sp>
      <p:sp>
        <p:nvSpPr>
          <p:cNvPr id="257" name="Google Shape;257;p34">
            <a:extLst>
              <a:ext uri="{C183D7F6-B498-43B3-948B-1728B52AA6E4}">
                <adec:decorative xmlns:adec="http://schemas.microsoft.com/office/drawing/2017/decorative" val="1"/>
              </a:ext>
            </a:extLst>
          </p:cNvPr>
          <p:cNvSpPr/>
          <p:nvPr/>
        </p:nvSpPr>
        <p:spPr>
          <a:xfrm>
            <a:off x="571500" y="3263900"/>
            <a:ext cx="1295400" cy="1295400"/>
          </a:xfrm>
          <a:prstGeom prst="ellipse">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260" name="Google Shape;260;p34">
            <a:extLst>
              <a:ext uri="{C183D7F6-B498-43B3-948B-1728B52AA6E4}">
                <adec:decorative xmlns:adec="http://schemas.microsoft.com/office/drawing/2017/decorative" val="0"/>
              </a:ext>
            </a:extLst>
          </p:cNvPr>
          <p:cNvSpPr txBox="1"/>
          <p:nvPr/>
        </p:nvSpPr>
        <p:spPr>
          <a:xfrm>
            <a:off x="6260699" y="1293929"/>
            <a:ext cx="2600271" cy="158501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fr-FR" sz="2100" b="1" i="0" u="none" strike="noStrike" kern="0" cap="none" spc="0" normalizeH="0" baseline="0" noProof="0" dirty="0">
                <a:ln>
                  <a:noFill/>
                </a:ln>
                <a:solidFill>
                  <a:srgbClr val="34C3E0"/>
                </a:solidFill>
                <a:effectLst/>
                <a:uLnTx/>
                <a:uFillTx/>
                <a:latin typeface="Arial"/>
                <a:ea typeface="Arial"/>
                <a:cs typeface="Arial"/>
                <a:sym typeface="Arial"/>
              </a:rPr>
              <a:t>Leader humain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400" b="0" i="0" u="none" strike="noStrike" kern="0" cap="none" spc="0" normalizeH="0" baseline="0" noProof="0" dirty="0">
                <a:ln>
                  <a:noFill/>
                </a:ln>
                <a:solidFill>
                  <a:srgbClr val="4C4C4E"/>
                </a:solidFill>
                <a:effectLst/>
                <a:uLnTx/>
                <a:uFillTx/>
                <a:latin typeface="Arial"/>
                <a:ea typeface="Arial"/>
                <a:cs typeface="Arial"/>
                <a:sym typeface="Arial"/>
              </a:rPr>
              <a:t>Les gestionnaires ou leaders au sein de votre organisation qui jouent un rôle dans l’embauche, la formation et la fidélisation des employés.</a:t>
            </a:r>
            <a:endParaRPr lang="en-US" sz="1600" b="1" u="none" strike="noStrike" cap="none" dirty="0">
              <a:solidFill>
                <a:schemeClr val="accent5"/>
              </a:solidFill>
              <a:latin typeface="Arial"/>
              <a:ea typeface="Arial"/>
              <a:cs typeface="Arial"/>
              <a:sym typeface="Arial"/>
            </a:endParaRPr>
          </a:p>
        </p:txBody>
      </p:sp>
      <p:grpSp>
        <p:nvGrpSpPr>
          <p:cNvPr id="266" name="Google Shape;266;p34">
            <a:extLst>
              <a:ext uri="{C183D7F6-B498-43B3-948B-1728B52AA6E4}">
                <adec:decorative xmlns:adec="http://schemas.microsoft.com/office/drawing/2017/decorative" val="1"/>
              </a:ext>
            </a:extLst>
          </p:cNvPr>
          <p:cNvGrpSpPr/>
          <p:nvPr/>
        </p:nvGrpSpPr>
        <p:grpSpPr>
          <a:xfrm>
            <a:off x="4898200" y="1460500"/>
            <a:ext cx="1295400" cy="1295400"/>
            <a:chOff x="4898200" y="1460500"/>
            <a:chExt cx="1295400" cy="1295400"/>
          </a:xfrm>
        </p:grpSpPr>
        <p:sp>
          <p:nvSpPr>
            <p:cNvPr id="267" name="Google Shape;267;p34"/>
            <p:cNvSpPr/>
            <p:nvPr/>
          </p:nvSpPr>
          <p:spPr>
            <a:xfrm>
              <a:off x="4898200" y="1460500"/>
              <a:ext cx="1295400" cy="12954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68" name="Google Shape;268;p34"/>
            <p:cNvPicPr preferRelativeResize="0"/>
            <p:nvPr/>
          </p:nvPicPr>
          <p:blipFill>
            <a:blip r:embed="rId3">
              <a:alphaModFix/>
            </a:blip>
            <a:stretch>
              <a:fillRect/>
            </a:stretch>
          </p:blipFill>
          <p:spPr>
            <a:xfrm>
              <a:off x="5111076" y="1673362"/>
              <a:ext cx="869674" cy="869674"/>
            </a:xfrm>
            <a:prstGeom prst="rect">
              <a:avLst/>
            </a:prstGeom>
            <a:noFill/>
            <a:ln>
              <a:noFill/>
            </a:ln>
          </p:spPr>
        </p:pic>
      </p:grpSp>
      <p:pic>
        <p:nvPicPr>
          <p:cNvPr id="261" name="Google Shape;261;p3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07275" y="3508824"/>
            <a:ext cx="823850" cy="823850"/>
          </a:xfrm>
          <a:prstGeom prst="rect">
            <a:avLst/>
          </a:prstGeom>
          <a:noFill/>
          <a:ln>
            <a:noFill/>
          </a:ln>
        </p:spPr>
      </p:pic>
      <p:grpSp>
        <p:nvGrpSpPr>
          <p:cNvPr id="262" name="Google Shape;262;p34">
            <a:extLst>
              <a:ext uri="{C183D7F6-B498-43B3-948B-1728B52AA6E4}">
                <adec:decorative xmlns:adec="http://schemas.microsoft.com/office/drawing/2017/decorative" val="1"/>
              </a:ext>
            </a:extLst>
          </p:cNvPr>
          <p:cNvGrpSpPr/>
          <p:nvPr/>
        </p:nvGrpSpPr>
        <p:grpSpPr>
          <a:xfrm>
            <a:off x="964170" y="1654941"/>
            <a:ext cx="510060" cy="906518"/>
            <a:chOff x="661650" y="-255125"/>
            <a:chExt cx="306600" cy="534000"/>
          </a:xfrm>
        </p:grpSpPr>
        <p:sp>
          <p:nvSpPr>
            <p:cNvPr id="263" name="Google Shape;263;p34"/>
            <p:cNvSpPr/>
            <p:nvPr/>
          </p:nvSpPr>
          <p:spPr>
            <a:xfrm>
              <a:off x="661650" y="-39125"/>
              <a:ext cx="306600" cy="318000"/>
            </a:xfrm>
            <a:prstGeom prst="round2SameRect">
              <a:avLst>
                <a:gd name="adj1" fmla="val 33738"/>
                <a:gd name="adj2" fmla="val 938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34"/>
            <p:cNvSpPr/>
            <p:nvPr/>
          </p:nvSpPr>
          <p:spPr>
            <a:xfrm>
              <a:off x="717150" y="-255125"/>
              <a:ext cx="195600" cy="188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 name="Google Shape;279;p35">
            <a:extLst>
              <a:ext uri="{FF2B5EF4-FFF2-40B4-BE49-F238E27FC236}">
                <a16:creationId xmlns:a16="http://schemas.microsoft.com/office/drawing/2014/main" id="{891F5B77-F452-EE70-0115-6EF49D6A076B}"/>
              </a:ext>
              <a:ext uri="{C183D7F6-B498-43B3-948B-1728B52AA6E4}">
                <adec:decorative xmlns:adec="http://schemas.microsoft.com/office/drawing/2017/decorative" val="1"/>
              </a:ext>
            </a:extLst>
          </p:cNvPr>
          <p:cNvSpPr txBox="1"/>
          <p:nvPr/>
        </p:nvSpPr>
        <p:spPr>
          <a:xfrm>
            <a:off x="1968500" y="3140789"/>
            <a:ext cx="2603500" cy="158501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fr-FR" sz="2100" b="1" i="0" u="none" strike="noStrike" kern="0" cap="none" spc="0" normalizeH="0" baseline="0" noProof="0" dirty="0">
                <a:ln>
                  <a:noFill/>
                </a:ln>
                <a:solidFill>
                  <a:srgbClr val="3E8B3C"/>
                </a:solidFill>
                <a:effectLst/>
                <a:uLnTx/>
                <a:uFillTx/>
                <a:latin typeface="Arial"/>
                <a:ea typeface="Arial"/>
                <a:cs typeface="Arial"/>
                <a:sym typeface="Arial"/>
              </a:rPr>
              <a:t>Employé</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400" b="0" i="0" u="none" strike="noStrike" kern="0" cap="none" spc="0" normalizeH="0" baseline="0" noProof="0" dirty="0">
                <a:ln>
                  <a:noFill/>
                </a:ln>
                <a:solidFill>
                  <a:srgbClr val="4C4C4E"/>
                </a:solidFill>
                <a:effectLst/>
                <a:uLnTx/>
                <a:uFillTx/>
                <a:latin typeface="Arial"/>
                <a:ea typeface="Arial"/>
                <a:cs typeface="Arial"/>
                <a:sym typeface="Arial"/>
              </a:rPr>
              <a:t>Personne travaillant pour l’organisation à temps plein, à temps partiel, occasionnellement, en formation ou à titre bénévole.</a:t>
            </a:r>
            <a:endParaRPr kumimoji="0" lang="fr-FR" sz="2100" b="1" i="0" u="none" strike="noStrike" kern="0" cap="none" spc="0" normalizeH="0" baseline="0" noProof="0" dirty="0">
              <a:ln>
                <a:noFill/>
              </a:ln>
              <a:solidFill>
                <a:srgbClr val="3E8B3C"/>
              </a:solidFill>
              <a:effectLst/>
              <a:uLnTx/>
              <a:uFillTx/>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3600" b="0" i="0" u="none" baseline="0" dirty="0"/>
              <a:t>De qui parle-t-on?</a:t>
            </a:r>
            <a:endParaRPr sz="3600" b="0" dirty="0"/>
          </a:p>
        </p:txBody>
      </p:sp>
      <p:sp>
        <p:nvSpPr>
          <p:cNvPr id="275" name="Google Shape;275;p35">
            <a:extLst>
              <a:ext uri="{C183D7F6-B498-43B3-948B-1728B52AA6E4}">
                <adec:decorative xmlns:adec="http://schemas.microsoft.com/office/drawing/2017/decorative" val="1"/>
              </a:ext>
            </a:extLst>
          </p:cNvPr>
          <p:cNvSpPr/>
          <p:nvPr/>
        </p:nvSpPr>
        <p:spPr>
          <a:xfrm>
            <a:off x="571500" y="1460500"/>
            <a:ext cx="1295400" cy="1295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endParaRPr sz="6700" b="1" i="0" u="none" strike="noStrike" cap="none">
              <a:solidFill>
                <a:schemeClr val="lt1"/>
              </a:solidFill>
              <a:latin typeface="Comfortaa"/>
              <a:ea typeface="Comfortaa"/>
              <a:cs typeface="Comfortaa"/>
              <a:sym typeface="Comfortaa"/>
            </a:endParaRPr>
          </a:p>
        </p:txBody>
      </p:sp>
      <p:sp>
        <p:nvSpPr>
          <p:cNvPr id="278" name="Google Shape;278;p35">
            <a:extLst>
              <a:ext uri="{C183D7F6-B498-43B3-948B-1728B52AA6E4}">
                <adec:decorative xmlns:adec="http://schemas.microsoft.com/office/drawing/2017/decorative" val="1"/>
              </a:ext>
            </a:extLst>
          </p:cNvPr>
          <p:cNvSpPr txBox="1"/>
          <p:nvPr/>
        </p:nvSpPr>
        <p:spPr>
          <a:xfrm>
            <a:off x="1968500" y="1536192"/>
            <a:ext cx="2716850" cy="147729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2000" b="1" i="0" u="none" strike="noStrike" kern="0" cap="none" spc="0" normalizeH="0" baseline="0" noProof="0" dirty="0" err="1">
                <a:ln>
                  <a:noFill/>
                </a:ln>
                <a:solidFill>
                  <a:srgbClr val="53BB50"/>
                </a:solidFill>
                <a:effectLst/>
                <a:uLnTx/>
                <a:uFillTx/>
                <a:latin typeface="Arial"/>
                <a:ea typeface="Arial"/>
                <a:cs typeface="Arial"/>
                <a:sym typeface="Arial"/>
              </a:rPr>
              <a:t>Demandeur</a:t>
            </a:r>
            <a:r>
              <a:rPr kumimoji="0" lang="en-US" sz="2000" b="1" i="0" u="none" strike="noStrike" kern="0" cap="none" spc="0" normalizeH="0" baseline="0" noProof="0" dirty="0">
                <a:ln>
                  <a:noFill/>
                </a:ln>
                <a:solidFill>
                  <a:srgbClr val="53BB50"/>
                </a:solidFill>
                <a:effectLst/>
                <a:uLnTx/>
                <a:uFillTx/>
                <a:latin typeface="Arial"/>
                <a:ea typeface="Arial"/>
                <a:cs typeface="Arial"/>
                <a:sym typeface="Arial"/>
              </a:rPr>
              <a:t> </a:t>
            </a:r>
            <a:r>
              <a:rPr kumimoji="0" lang="en-US" sz="2000" b="1" i="0" u="none" strike="noStrike" kern="0" cap="none" spc="0" normalizeH="0" baseline="0" noProof="0" dirty="0" err="1">
                <a:ln>
                  <a:noFill/>
                </a:ln>
                <a:solidFill>
                  <a:srgbClr val="53BB50"/>
                </a:solidFill>
                <a:effectLst/>
                <a:uLnTx/>
                <a:uFillTx/>
                <a:latin typeface="Arial"/>
                <a:ea typeface="Arial"/>
                <a:cs typeface="Arial"/>
                <a:sym typeface="Arial"/>
              </a:rPr>
              <a:t>d’emploi</a:t>
            </a:r>
            <a:endParaRPr kumimoji="0" lang="en-US" sz="2000" b="1" i="0" u="none" strike="noStrike" kern="0" cap="none" spc="0" normalizeH="0" baseline="0" noProof="0" dirty="0">
              <a:ln>
                <a:noFill/>
              </a:ln>
              <a:solidFill>
                <a:srgbClr val="53BB5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600" b="0" i="0" u="none" strike="noStrike" kern="0" cap="none" spc="0" normalizeH="0" baseline="0" noProof="0" dirty="0">
                <a:ln>
                  <a:noFill/>
                </a:ln>
                <a:solidFill>
                  <a:srgbClr val="4C4C4E"/>
                </a:solidFill>
                <a:effectLst/>
                <a:uLnTx/>
                <a:uFillTx/>
                <a:latin typeface="Arial"/>
                <a:ea typeface="Arial"/>
                <a:cs typeface="Arial"/>
                <a:sym typeface="Arial"/>
              </a:rPr>
              <a:t>Personne à la recherche d’un emploi, candidat, personne passant une entrevue de travail.</a:t>
            </a:r>
          </a:p>
        </p:txBody>
      </p:sp>
      <p:sp>
        <p:nvSpPr>
          <p:cNvPr id="276" name="Google Shape;276;p35">
            <a:extLst>
              <a:ext uri="{C183D7F6-B498-43B3-948B-1728B52AA6E4}">
                <adec:decorative xmlns:adec="http://schemas.microsoft.com/office/drawing/2017/decorative" val="1"/>
              </a:ext>
            </a:extLst>
          </p:cNvPr>
          <p:cNvSpPr/>
          <p:nvPr/>
        </p:nvSpPr>
        <p:spPr>
          <a:xfrm>
            <a:off x="571500" y="3263900"/>
            <a:ext cx="1295400" cy="1295400"/>
          </a:xfrm>
          <a:prstGeom prst="ellipse">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279" name="Google Shape;279;p35">
            <a:extLst>
              <a:ext uri="{C183D7F6-B498-43B3-948B-1728B52AA6E4}">
                <adec:decorative xmlns:adec="http://schemas.microsoft.com/office/drawing/2017/decorative" val="1"/>
              </a:ext>
            </a:extLst>
          </p:cNvPr>
          <p:cNvSpPr txBox="1"/>
          <p:nvPr/>
        </p:nvSpPr>
        <p:spPr>
          <a:xfrm>
            <a:off x="1968500" y="3140789"/>
            <a:ext cx="2603499" cy="158501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fr-FR" sz="2100" b="1" i="0" u="none" strike="noStrike" kern="0" cap="none" spc="0" normalizeH="0" baseline="0" noProof="0" dirty="0">
                <a:ln>
                  <a:noFill/>
                </a:ln>
                <a:solidFill>
                  <a:srgbClr val="3E8B3C"/>
                </a:solidFill>
                <a:effectLst/>
                <a:uLnTx/>
                <a:uFillTx/>
                <a:latin typeface="Arial"/>
                <a:ea typeface="Arial"/>
                <a:cs typeface="Arial"/>
                <a:sym typeface="Arial"/>
              </a:rPr>
              <a:t>Employé</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400" b="0" i="0" u="none" strike="noStrike" kern="0" cap="none" spc="0" normalizeH="0" baseline="0" noProof="0" dirty="0">
                <a:ln>
                  <a:noFill/>
                </a:ln>
                <a:solidFill>
                  <a:srgbClr val="4C4C4E"/>
                </a:solidFill>
                <a:effectLst/>
                <a:uLnTx/>
                <a:uFillTx/>
                <a:latin typeface="Arial"/>
                <a:ea typeface="Arial"/>
                <a:cs typeface="Arial"/>
                <a:sym typeface="Arial"/>
              </a:rPr>
              <a:t>Personne travaillant pour l’organisation à temps plein, à temps partiel, occasionnellement, en formation ou à titre bénévole.</a:t>
            </a:r>
            <a:endParaRPr kumimoji="0" lang="fr-FR" sz="2100" b="1" i="0" u="none" strike="noStrike" kern="0" cap="none" spc="0" normalizeH="0" baseline="0" noProof="0" dirty="0">
              <a:ln>
                <a:noFill/>
              </a:ln>
              <a:solidFill>
                <a:srgbClr val="3E8B3C"/>
              </a:solidFill>
              <a:effectLst/>
              <a:uLnTx/>
              <a:uFillTx/>
              <a:latin typeface="Arial"/>
              <a:ea typeface="Arial"/>
              <a:cs typeface="Arial"/>
              <a:sym typeface="Arial"/>
            </a:endParaRPr>
          </a:p>
        </p:txBody>
      </p:sp>
      <p:grpSp>
        <p:nvGrpSpPr>
          <p:cNvPr id="287" name="Google Shape;287;p35">
            <a:extLst>
              <a:ext uri="{C183D7F6-B498-43B3-948B-1728B52AA6E4}">
                <adec:decorative xmlns:adec="http://schemas.microsoft.com/office/drawing/2017/decorative" val="1"/>
              </a:ext>
            </a:extLst>
          </p:cNvPr>
          <p:cNvGrpSpPr/>
          <p:nvPr/>
        </p:nvGrpSpPr>
        <p:grpSpPr>
          <a:xfrm>
            <a:off x="4898200" y="1460500"/>
            <a:ext cx="1295400" cy="1295400"/>
            <a:chOff x="4898200" y="1460500"/>
            <a:chExt cx="1295400" cy="1295400"/>
          </a:xfrm>
        </p:grpSpPr>
        <p:sp>
          <p:nvSpPr>
            <p:cNvPr id="288" name="Google Shape;288;p35"/>
            <p:cNvSpPr/>
            <p:nvPr/>
          </p:nvSpPr>
          <p:spPr>
            <a:xfrm>
              <a:off x="4898200" y="1460500"/>
              <a:ext cx="1295400" cy="12954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89" name="Google Shape;289;p35"/>
            <p:cNvPicPr preferRelativeResize="0"/>
            <p:nvPr/>
          </p:nvPicPr>
          <p:blipFill>
            <a:blip r:embed="rId3">
              <a:alphaModFix/>
            </a:blip>
            <a:stretch>
              <a:fillRect/>
            </a:stretch>
          </p:blipFill>
          <p:spPr>
            <a:xfrm>
              <a:off x="5111076" y="1673362"/>
              <a:ext cx="869674" cy="869674"/>
            </a:xfrm>
            <a:prstGeom prst="rect">
              <a:avLst/>
            </a:prstGeom>
            <a:noFill/>
            <a:ln>
              <a:noFill/>
            </a:ln>
          </p:spPr>
        </p:pic>
      </p:grpSp>
      <p:sp>
        <p:nvSpPr>
          <p:cNvPr id="280" name="Google Shape;280;p35">
            <a:extLst>
              <a:ext uri="{C183D7F6-B498-43B3-948B-1728B52AA6E4}">
                <adec:decorative xmlns:adec="http://schemas.microsoft.com/office/drawing/2017/decorative" val="1"/>
              </a:ext>
            </a:extLst>
          </p:cNvPr>
          <p:cNvSpPr txBox="1"/>
          <p:nvPr/>
        </p:nvSpPr>
        <p:spPr>
          <a:xfrm>
            <a:off x="6263640" y="1298448"/>
            <a:ext cx="2521800" cy="158501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fr-FR" sz="2100" b="1" i="0" u="none" strike="noStrike" kern="0" cap="none" spc="0" normalizeH="0" baseline="0" noProof="0" dirty="0">
                <a:ln>
                  <a:noFill/>
                </a:ln>
                <a:solidFill>
                  <a:srgbClr val="34C3E0"/>
                </a:solidFill>
                <a:effectLst/>
                <a:uLnTx/>
                <a:uFillTx/>
                <a:latin typeface="Arial"/>
                <a:ea typeface="Arial"/>
                <a:cs typeface="Arial"/>
                <a:sym typeface="Arial"/>
              </a:rPr>
              <a:t>Leader humain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400" b="0" i="0" u="none" strike="noStrike" kern="0" cap="none" spc="0" normalizeH="0" baseline="0" noProof="0" dirty="0">
                <a:ln>
                  <a:noFill/>
                </a:ln>
                <a:solidFill>
                  <a:srgbClr val="4C4C4E"/>
                </a:solidFill>
                <a:effectLst/>
                <a:uLnTx/>
                <a:uFillTx/>
                <a:latin typeface="Arial"/>
                <a:ea typeface="Arial"/>
                <a:cs typeface="Arial"/>
                <a:sym typeface="Arial"/>
              </a:rPr>
              <a:t>Les gestionnaires ou leaders au sein de votre organisation qui jouent un rôle dans l’embauche, la formation et la fidélisation des employés.</a:t>
            </a:r>
            <a:endParaRPr sz="1600" b="1" u="none" strike="noStrike" cap="none" dirty="0">
              <a:solidFill>
                <a:schemeClr val="accent5"/>
              </a:solidFill>
              <a:latin typeface="Arial"/>
              <a:ea typeface="Arial"/>
              <a:cs typeface="Arial"/>
              <a:sym typeface="Arial"/>
            </a:endParaRPr>
          </a:p>
        </p:txBody>
      </p:sp>
      <p:sp>
        <p:nvSpPr>
          <p:cNvPr id="277" name="Google Shape;277;p35">
            <a:extLst>
              <a:ext uri="{C183D7F6-B498-43B3-948B-1728B52AA6E4}">
                <adec:decorative xmlns:adec="http://schemas.microsoft.com/office/drawing/2017/decorative" val="1"/>
              </a:ext>
            </a:extLst>
          </p:cNvPr>
          <p:cNvSpPr/>
          <p:nvPr/>
        </p:nvSpPr>
        <p:spPr>
          <a:xfrm>
            <a:off x="4898200" y="3263900"/>
            <a:ext cx="1295400" cy="12954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281" name="Google Shape;281;p35"/>
          <p:cNvSpPr txBox="1"/>
          <p:nvPr/>
        </p:nvSpPr>
        <p:spPr>
          <a:xfrm>
            <a:off x="6310863" y="3210961"/>
            <a:ext cx="2209800" cy="115413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fr-FR" sz="2100" b="1" i="0" u="none" strike="noStrike" kern="0" cap="none" spc="0" normalizeH="0" baseline="0" noProof="0" dirty="0">
                <a:ln>
                  <a:noFill/>
                </a:ln>
                <a:solidFill>
                  <a:srgbClr val="1979BE"/>
                </a:solidFill>
                <a:effectLst/>
                <a:uLnTx/>
                <a:uFillTx/>
                <a:latin typeface="Arial"/>
                <a:ea typeface="Arial"/>
                <a:cs typeface="Arial"/>
                <a:sym typeface="Arial"/>
              </a:rPr>
              <a:t>Organisation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400" b="0" i="0" u="none" strike="noStrike" kern="0" cap="none" spc="0" normalizeH="0" baseline="0" noProof="0" dirty="0">
                <a:ln>
                  <a:noFill/>
                </a:ln>
                <a:solidFill>
                  <a:srgbClr val="4C4C4E"/>
                </a:solidFill>
                <a:effectLst/>
                <a:uLnTx/>
                <a:uFillTx/>
                <a:latin typeface="Arial"/>
                <a:ea typeface="Arial"/>
                <a:cs typeface="Arial"/>
                <a:sym typeface="Arial"/>
              </a:rPr>
              <a:t>L’employeur ou l’organe de direction des employés en question.</a:t>
            </a:r>
            <a:endParaRPr kumimoji="0" lang="fr-FR" sz="2100" b="1" i="0" u="none" strike="noStrike" kern="0" cap="none" spc="0" normalizeH="0" baseline="0" noProof="0" dirty="0">
              <a:ln>
                <a:noFill/>
              </a:ln>
              <a:solidFill>
                <a:srgbClr val="1979BE"/>
              </a:solidFill>
              <a:effectLst/>
              <a:uLnTx/>
              <a:uFillTx/>
              <a:latin typeface="Arial"/>
              <a:ea typeface="Arial"/>
              <a:cs typeface="Arial"/>
              <a:sym typeface="Arial"/>
            </a:endParaRPr>
          </a:p>
        </p:txBody>
      </p:sp>
      <p:pic>
        <p:nvPicPr>
          <p:cNvPr id="282" name="Google Shape;282;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15463" y="3381162"/>
            <a:ext cx="1060875" cy="1060875"/>
          </a:xfrm>
          <a:prstGeom prst="rect">
            <a:avLst/>
          </a:prstGeom>
          <a:noFill/>
          <a:ln>
            <a:noFill/>
          </a:ln>
        </p:spPr>
      </p:pic>
      <p:pic>
        <p:nvPicPr>
          <p:cNvPr id="283" name="Google Shape;283;p3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07275" y="3508824"/>
            <a:ext cx="823850" cy="823850"/>
          </a:xfrm>
          <a:prstGeom prst="rect">
            <a:avLst/>
          </a:prstGeom>
          <a:noFill/>
          <a:ln>
            <a:noFill/>
          </a:ln>
        </p:spPr>
      </p:pic>
      <p:grpSp>
        <p:nvGrpSpPr>
          <p:cNvPr id="284" name="Google Shape;284;p35">
            <a:extLst>
              <a:ext uri="{C183D7F6-B498-43B3-948B-1728B52AA6E4}">
                <adec:decorative xmlns:adec="http://schemas.microsoft.com/office/drawing/2017/decorative" val="1"/>
              </a:ext>
            </a:extLst>
          </p:cNvPr>
          <p:cNvGrpSpPr/>
          <p:nvPr/>
        </p:nvGrpSpPr>
        <p:grpSpPr>
          <a:xfrm>
            <a:off x="964170" y="1654941"/>
            <a:ext cx="510060" cy="906518"/>
            <a:chOff x="661650" y="-255125"/>
            <a:chExt cx="306600" cy="534000"/>
          </a:xfrm>
        </p:grpSpPr>
        <p:sp>
          <p:nvSpPr>
            <p:cNvPr id="285" name="Google Shape;285;p35"/>
            <p:cNvSpPr/>
            <p:nvPr/>
          </p:nvSpPr>
          <p:spPr>
            <a:xfrm>
              <a:off x="661650" y="-39125"/>
              <a:ext cx="306600" cy="318000"/>
            </a:xfrm>
            <a:prstGeom prst="round2SameRect">
              <a:avLst>
                <a:gd name="adj1" fmla="val 33738"/>
                <a:gd name="adj2" fmla="val 9381"/>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35"/>
            <p:cNvSpPr/>
            <p:nvPr/>
          </p:nvSpPr>
          <p:spPr>
            <a:xfrm>
              <a:off x="717150" y="-255125"/>
              <a:ext cx="195600" cy="188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sz="3600" b="0" dirty="0"/>
              <a:t>De qui parle-t-on?</a:t>
            </a:r>
            <a:endParaRPr sz="3600" b="0" dirty="0"/>
          </a:p>
        </p:txBody>
      </p:sp>
      <p:sp>
        <p:nvSpPr>
          <p:cNvPr id="296" name="Google Shape;296;p36">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dirty="0">
                <a:solidFill>
                  <a:schemeClr val="lt1"/>
                </a:solidFill>
                <a:latin typeface="Comfortaa"/>
                <a:ea typeface="Comfortaa"/>
                <a:cs typeface="Comfortaa"/>
                <a:sym typeface="Comfortaa"/>
              </a:rPr>
              <a:t>?</a:t>
            </a:r>
            <a:endParaRPr sz="7000" b="1" i="0" u="none" strike="noStrike" cap="none" dirty="0">
              <a:solidFill>
                <a:schemeClr val="lt1"/>
              </a:solidFill>
              <a:latin typeface="Comfortaa"/>
              <a:ea typeface="Comfortaa"/>
              <a:cs typeface="Comfortaa"/>
              <a:sym typeface="Comfortaa"/>
            </a:endParaRPr>
          </a:p>
        </p:txBody>
      </p:sp>
      <p:sp>
        <p:nvSpPr>
          <p:cNvPr id="2" name="Google Shape;342;p40">
            <a:extLst>
              <a:ext uri="{FF2B5EF4-FFF2-40B4-BE49-F238E27FC236}">
                <a16:creationId xmlns:a16="http://schemas.microsoft.com/office/drawing/2014/main" id="{3CF5D295-32AA-F052-C06E-BF1AA62E1502}"/>
              </a:ext>
            </a:extLst>
          </p:cNvPr>
          <p:cNvSpPr txBox="1"/>
          <p:nvPr/>
        </p:nvSpPr>
        <p:spPr>
          <a:xfrm>
            <a:off x="1344138" y="3571813"/>
            <a:ext cx="2521800" cy="11541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dirty="0">
                <a:solidFill>
                  <a:srgbClr val="595959"/>
                </a:solidFill>
                <a:latin typeface="Arial"/>
                <a:ea typeface="Arial"/>
                <a:cs typeface="Arial"/>
                <a:sym typeface="Arial"/>
              </a:rPr>
              <a:t>Le handicap dans le contexte professionnel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6">
          <a:extLst>
            <a:ext uri="{FF2B5EF4-FFF2-40B4-BE49-F238E27FC236}">
              <a16:creationId xmlns:a16="http://schemas.microsoft.com/office/drawing/2014/main" id="{995D885E-8477-89B7-F703-F45CB2384F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4C2D47-A569-3152-8C8D-D83B384CB1F6}"/>
              </a:ext>
            </a:extLst>
          </p:cNvPr>
          <p:cNvSpPr>
            <a:spLocks noGrp="1"/>
          </p:cNvSpPr>
          <p:nvPr>
            <p:ph type="title"/>
          </p:nvPr>
        </p:nvSpPr>
        <p:spPr/>
        <p:txBody>
          <a:bodyPr/>
          <a:lstStyle/>
          <a:p>
            <a:r>
              <a:rPr lang="en-US" b="1" i="1" dirty="0"/>
              <a:t>Maggie</a:t>
            </a:r>
            <a:endParaRPr lang="en-CA" b="1" i="1" dirty="0"/>
          </a:p>
        </p:txBody>
      </p:sp>
      <p:sp>
        <p:nvSpPr>
          <p:cNvPr id="1158" name="Google Shape;1158;p112">
            <a:extLst>
              <a:ext uri="{FF2B5EF4-FFF2-40B4-BE49-F238E27FC236}">
                <a16:creationId xmlns:a16="http://schemas.microsoft.com/office/drawing/2014/main" id="{A74560DE-205D-325D-FE78-05808BDD3725}"/>
              </a:ext>
            </a:extLst>
          </p:cNvPr>
          <p:cNvSpPr txBox="1">
            <a:spLocks noGrp="1"/>
          </p:cNvSpPr>
          <p:nvPr>
            <p:ph type="body" idx="1"/>
          </p:nvPr>
        </p:nvSpPr>
        <p:spPr>
          <a:xfrm>
            <a:off x="311700" y="1240050"/>
            <a:ext cx="4922151" cy="3416400"/>
          </a:xfrm>
          <a:prstGeom prst="rect">
            <a:avLst/>
          </a:prstGeom>
        </p:spPr>
        <p:txBody>
          <a:bodyPr spcFirstLastPara="1" wrap="square" lIns="91425" tIns="45700" rIns="91425" bIns="45700" anchor="ctr" anchorCtr="0">
            <a:noAutofit/>
          </a:bodyPr>
          <a:lstStyle/>
          <a:p>
            <a:pPr marL="0" lvl="0" indent="0" algn="l" rtl="0">
              <a:lnSpc>
                <a:spcPct val="80000"/>
              </a:lnSpc>
              <a:spcBef>
                <a:spcPts val="1200"/>
              </a:spcBef>
              <a:spcAft>
                <a:spcPts val="0"/>
              </a:spcAft>
              <a:buNone/>
            </a:pPr>
            <a:r>
              <a:rPr lang="fr-ca" sz="1800" b="1" i="0" u="none" baseline="0" dirty="0"/>
              <a:t>Une suggestion pour améliorer l’accessibilité et l’inclusion en emploi dans le secteur de la santé est</a:t>
            </a:r>
            <a:r>
              <a:rPr lang="fr-ca" sz="1800" b="0" i="0" u="none" baseline="0" dirty="0"/>
              <a:t> de promouvoir davantage l’éducation et la sensibilisation, afin de faire comprendre que tous les handicaps ne sont pas visibles et ne correspondent pas à une norme « stéréotypée ». </a:t>
            </a:r>
          </a:p>
          <a:p>
            <a:pPr marL="0" lvl="0" indent="0" algn="l" rtl="0">
              <a:lnSpc>
                <a:spcPct val="80000"/>
              </a:lnSpc>
              <a:spcBef>
                <a:spcPts val="1200"/>
              </a:spcBef>
              <a:spcAft>
                <a:spcPts val="0"/>
              </a:spcAft>
              <a:buNone/>
            </a:pPr>
            <a:endParaRPr lang="fr-ca" sz="1400" dirty="0"/>
          </a:p>
          <a:p>
            <a:pPr marL="0" lvl="0" indent="0" algn="l" rtl="0">
              <a:lnSpc>
                <a:spcPct val="80000"/>
              </a:lnSpc>
              <a:spcBef>
                <a:spcPts val="1200"/>
              </a:spcBef>
              <a:spcAft>
                <a:spcPts val="0"/>
              </a:spcAft>
              <a:buNone/>
            </a:pPr>
            <a:r>
              <a:rPr lang="fr-ca" sz="1400" b="0" i="0" u="none" baseline="0" dirty="0"/>
              <a:t>Maggie travaille dans un hôpital de soins de courte durée et a des handicaps visibles et invisibles.</a:t>
            </a:r>
          </a:p>
        </p:txBody>
      </p:sp>
      <p:sp>
        <p:nvSpPr>
          <p:cNvPr id="2" name="Oval 1" descr="A picture of a woman sitting at a computer desk with a supervisor standing beside her, both pointing at the computer screen.">
            <a:extLst>
              <a:ext uri="{FF2B5EF4-FFF2-40B4-BE49-F238E27FC236}">
                <a16:creationId xmlns:a16="http://schemas.microsoft.com/office/drawing/2014/main" id="{88131700-5EC0-808F-C4E4-D9F4180ABFC7}"/>
              </a:ext>
            </a:extLst>
          </p:cNvPr>
          <p:cNvSpPr/>
          <p:nvPr/>
        </p:nvSpPr>
        <p:spPr>
          <a:xfrm>
            <a:off x="5400675" y="-135150"/>
            <a:ext cx="4114800" cy="3954675"/>
          </a:xfrm>
          <a:prstGeom prst="ellipse">
            <a:avLst/>
          </a:prstGeom>
          <a:blipFill dpi="0" rotWithShape="1">
            <a:blip r:embed="rId3">
              <a:extLst>
                <a:ext uri="{28A0092B-C50C-407E-A947-70E740481C1C}">
                  <a14:useLocalDpi xmlns:a14="http://schemas.microsoft.com/office/drawing/2010/main" val="0"/>
                </a:ext>
              </a:extLst>
            </a:blip>
            <a:srcRect/>
            <a:stretch>
              <a:fillRect l="131" t="-31929" r="131" b="-31929"/>
            </a:stretch>
          </a:bli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04711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Google Shape;120;p22" descr="Picture of a young man seated in a wheelchair wearing headphones and sitting at a computer desk.">
            <a:extLst>
              <a:ext uri="{FF2B5EF4-FFF2-40B4-BE49-F238E27FC236}">
                <a16:creationId xmlns:a16="http://schemas.microsoft.com/office/drawing/2014/main" id="{F16B87E5-6C00-88F5-F45D-F37CEED8C3FD}"/>
              </a:ext>
              <a:ext uri="{C183D7F6-B498-43B3-948B-1728B52AA6E4}">
                <adec:decorative xmlns:adec="http://schemas.microsoft.com/office/drawing/2017/decorative" val="0"/>
              </a:ext>
            </a:extLst>
          </p:cNvPr>
          <p:cNvSpPr/>
          <p:nvPr/>
        </p:nvSpPr>
        <p:spPr>
          <a:xfrm>
            <a:off x="4670262" y="-584254"/>
            <a:ext cx="5370286" cy="5340325"/>
          </a:xfrm>
          <a:prstGeom prst="ellipse">
            <a:avLst/>
          </a:prstGeom>
          <a:blipFill dpi="0" rotWithShape="1">
            <a:blip r:embed="rId3">
              <a:extLst>
                <a:ext uri="{28A0092B-C50C-407E-A947-70E740481C1C}">
                  <a14:useLocalDpi xmlns:a14="http://schemas.microsoft.com/office/drawing/2010/main" val="0"/>
                </a:ext>
              </a:extLst>
            </a:blip>
            <a:srcRect/>
            <a:stretch>
              <a:fillRect l="-47995" r="8315"/>
            </a:stretch>
          </a:blip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19" name="Google Shape;119;p22">
            <a:extLst>
              <a:ext uri="{C183D7F6-B498-43B3-948B-1728B52AA6E4}">
                <adec:decorative xmlns:adec="http://schemas.microsoft.com/office/drawing/2017/decorative" val="0"/>
              </a:ext>
            </a:extLst>
          </p:cNvPr>
          <p:cNvSpPr txBox="1"/>
          <p:nvPr/>
        </p:nvSpPr>
        <p:spPr>
          <a:xfrm>
            <a:off x="419375" y="453300"/>
            <a:ext cx="1390500" cy="353913"/>
          </a:xfrm>
          <a:prstGeom prst="rect">
            <a:avLst/>
          </a:prstGeom>
          <a:noFill/>
          <a:ln w="9525" cap="flat" cmpd="sng">
            <a:solidFill>
              <a:schemeClr val="accent3"/>
            </a:solidFill>
            <a:prstDash val="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baseline="0" dirty="0">
                <a:solidFill>
                  <a:srgbClr val="F16122"/>
                </a:solidFill>
                <a:latin typeface="Arial"/>
                <a:ea typeface="Arial"/>
                <a:cs typeface="Arial"/>
                <a:sym typeface="Arial"/>
              </a:rPr>
              <a:t>[</a:t>
            </a:r>
            <a:r>
              <a:rPr lang="en-US" sz="1100" b="0" i="0" u="none" strike="noStrike" cap="none" baseline="0" dirty="0" err="1">
                <a:solidFill>
                  <a:srgbClr val="F16122"/>
                </a:solidFill>
                <a:latin typeface="Arial"/>
                <a:ea typeface="Arial"/>
                <a:cs typeface="Arial"/>
                <a:sym typeface="Arial"/>
              </a:rPr>
              <a:t>Ajoutez</a:t>
            </a:r>
            <a:r>
              <a:rPr lang="en-US" sz="1100" b="0" i="0" u="none" strike="noStrike" cap="none" baseline="0" dirty="0">
                <a:solidFill>
                  <a:srgbClr val="F16122"/>
                </a:solidFill>
                <a:latin typeface="Arial"/>
                <a:ea typeface="Arial"/>
                <a:cs typeface="Arial"/>
                <a:sym typeface="Arial"/>
              </a:rPr>
              <a:t> </a:t>
            </a:r>
            <a:r>
              <a:rPr lang="en-US" sz="1100" b="0" i="0" u="none" strike="noStrike" cap="none" baseline="0" dirty="0" err="1">
                <a:solidFill>
                  <a:srgbClr val="F16122"/>
                </a:solidFill>
                <a:latin typeface="Arial"/>
                <a:ea typeface="Arial"/>
                <a:cs typeface="Arial"/>
                <a:sym typeface="Arial"/>
              </a:rPr>
              <a:t>votre</a:t>
            </a:r>
            <a:r>
              <a:rPr lang="en-US" sz="1100" b="0" i="0" u="none" strike="noStrike" cap="none" baseline="0" dirty="0">
                <a:solidFill>
                  <a:srgbClr val="F16122"/>
                </a:solidFill>
                <a:latin typeface="Arial"/>
                <a:ea typeface="Arial"/>
                <a:cs typeface="Arial"/>
                <a:sym typeface="Arial"/>
              </a:rPr>
              <a:t> logo]</a:t>
            </a:r>
            <a:endParaRPr lang="en-US" sz="1100" b="0" i="0" u="none" strike="noStrike" cap="none" dirty="0">
              <a:solidFill>
                <a:srgbClr val="F16122"/>
              </a:solidFill>
              <a:latin typeface="Arial"/>
              <a:ea typeface="Arial"/>
              <a:cs typeface="Arial"/>
              <a:sym typeface="Arial"/>
            </a:endParaRPr>
          </a:p>
        </p:txBody>
      </p:sp>
      <p:sp>
        <p:nvSpPr>
          <p:cNvPr id="122" name="Google Shape;122;p22" descr="Star - Insert organizational info or local context "/>
          <p:cNvSpPr/>
          <p:nvPr/>
        </p:nvSpPr>
        <p:spPr>
          <a:xfrm>
            <a:off x="1594100" y="484500"/>
            <a:ext cx="412200" cy="4608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16" name="Google Shape;116;p22"/>
          <p:cNvSpPr txBox="1">
            <a:spLocks noGrp="1"/>
          </p:cNvSpPr>
          <p:nvPr>
            <p:ph type="title" idx="4294967295"/>
          </p:nvPr>
        </p:nvSpPr>
        <p:spPr>
          <a:xfrm>
            <a:off x="419375" y="1479937"/>
            <a:ext cx="4648200" cy="197394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800"/>
              <a:buNone/>
            </a:pPr>
            <a:r>
              <a:rPr lang="fr-ca" sz="3200" b="1" i="0" u="none" baseline="0" dirty="0">
                <a:solidFill>
                  <a:schemeClr val="accent4"/>
                </a:solidFill>
              </a:rPr>
              <a:t>Formation Inspire, </a:t>
            </a:r>
            <a:r>
              <a:rPr lang="fr-ca" sz="3200" b="1" i="0" u="none" baseline="0" dirty="0" err="1">
                <a:solidFill>
                  <a:schemeClr val="accent4"/>
                </a:solidFill>
              </a:rPr>
              <a:t>Hire</a:t>
            </a:r>
            <a:r>
              <a:rPr lang="fr-ca" sz="3200" b="1" i="0" u="none" baseline="0" dirty="0">
                <a:solidFill>
                  <a:schemeClr val="accent4"/>
                </a:solidFill>
              </a:rPr>
              <a:t>, Train, </a:t>
            </a:r>
            <a:r>
              <a:rPr lang="fr-ca" sz="3200" b="1" i="0" u="none" baseline="0" dirty="0" err="1">
                <a:solidFill>
                  <a:schemeClr val="accent4"/>
                </a:solidFill>
              </a:rPr>
              <a:t>Retain</a:t>
            </a:r>
            <a:r>
              <a:rPr lang="fr-ca" sz="3200" b="1" i="0" u="none" baseline="0" dirty="0">
                <a:solidFill>
                  <a:schemeClr val="accent4"/>
                </a:solidFill>
              </a:rPr>
              <a:t> (IHTR) (inspirer, embaucher, former, fidéliser)</a:t>
            </a:r>
            <a:endParaRPr sz="3200" b="1" dirty="0">
              <a:solidFill>
                <a:schemeClr val="accent4"/>
              </a:solidFill>
            </a:endParaRPr>
          </a:p>
        </p:txBody>
      </p:sp>
      <p:sp>
        <p:nvSpPr>
          <p:cNvPr id="117" name="Google Shape;117;p22"/>
          <p:cNvSpPr txBox="1">
            <a:spLocks noGrp="1"/>
          </p:cNvSpPr>
          <p:nvPr>
            <p:ph type="subTitle" idx="4294967295"/>
          </p:nvPr>
        </p:nvSpPr>
        <p:spPr>
          <a:xfrm>
            <a:off x="381175" y="3497426"/>
            <a:ext cx="5163000" cy="1358087"/>
          </a:xfrm>
          <a:prstGeom prst="rect">
            <a:avLst/>
          </a:prstGeom>
          <a:noFill/>
          <a:ln>
            <a:noFill/>
          </a:ln>
        </p:spPr>
        <p:txBody>
          <a:bodyPr spcFirstLastPara="1" wrap="square" lIns="91425" tIns="45700" rIns="91425" bIns="45700" anchor="t" anchorCtr="0">
            <a:noAutofit/>
          </a:bodyPr>
          <a:lstStyle/>
          <a:p>
            <a:pPr marL="0" marR="0" lvl="0" indent="0" algn="l" rtl="0">
              <a:lnSpc>
                <a:spcPct val="95000"/>
              </a:lnSpc>
              <a:spcBef>
                <a:spcPts val="750"/>
              </a:spcBef>
              <a:spcAft>
                <a:spcPts val="0"/>
              </a:spcAft>
              <a:buClr>
                <a:schemeClr val="dk1"/>
              </a:buClr>
              <a:buSzPts val="2100"/>
              <a:buFont typeface="Arial"/>
              <a:buNone/>
            </a:pPr>
            <a:r>
              <a:rPr lang="fr-FR" sz="1800" b="0" i="0" u="none" strike="noStrike" cap="none" baseline="0" dirty="0">
                <a:latin typeface="Arial"/>
                <a:ea typeface="Arial"/>
                <a:cs typeface="Arial"/>
                <a:sym typeface="Arial"/>
              </a:rPr>
              <a:t>Préparer les leaders humains du secteur de la santé à soutenir des pratiques d’emploi inclusives en matière de handicap en embauchant, en engageant et en maintenant les employés en situation de handicap.</a:t>
            </a:r>
            <a:endParaRPr lang="fr-FR" sz="2400" b="0" i="0" u="none" strike="noStrike" cap="none" dirty="0">
              <a:latin typeface="Arial"/>
              <a:ea typeface="Arial"/>
              <a:cs typeface="Arial"/>
              <a:sym typeface="Arial"/>
            </a:endParaRPr>
          </a:p>
        </p:txBody>
      </p:sp>
      <p:sp>
        <p:nvSpPr>
          <p:cNvPr id="121" name="Google Shape;121;p22">
            <a:extLst>
              <a:ext uri="{C183D7F6-B498-43B3-948B-1728B52AA6E4}">
                <adec:decorative xmlns:adec="http://schemas.microsoft.com/office/drawing/2017/decorative" val="1"/>
              </a:ext>
            </a:extLst>
          </p:cNvPr>
          <p:cNvSpPr/>
          <p:nvPr/>
        </p:nvSpPr>
        <p:spPr>
          <a:xfrm>
            <a:off x="5544175" y="3368075"/>
            <a:ext cx="3177600" cy="3177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7">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sz="3600" b="0" dirty="0"/>
              <a:t>De qui parle-t-on?</a:t>
            </a:r>
            <a:endParaRPr sz="3600" b="0" dirty="0"/>
          </a:p>
        </p:txBody>
      </p:sp>
      <p:sp>
        <p:nvSpPr>
          <p:cNvPr id="304" name="Google Shape;304;p37">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a:solidFill>
                  <a:schemeClr val="lt1"/>
                </a:solidFill>
                <a:latin typeface="Comfortaa"/>
                <a:ea typeface="Comfortaa"/>
                <a:cs typeface="Comfortaa"/>
                <a:sym typeface="Comfortaa"/>
              </a:rPr>
              <a:t>?</a:t>
            </a:r>
            <a:endParaRPr sz="7000" b="1" i="0" u="none" strike="noStrike" cap="none">
              <a:solidFill>
                <a:schemeClr val="lt1"/>
              </a:solidFill>
              <a:latin typeface="Comfortaa"/>
              <a:ea typeface="Comfortaa"/>
              <a:cs typeface="Comfortaa"/>
              <a:sym typeface="Comfortaa"/>
            </a:endParaRPr>
          </a:p>
        </p:txBody>
      </p:sp>
      <p:sp>
        <p:nvSpPr>
          <p:cNvPr id="305" name="Google Shape;305;p37">
            <a:extLst>
              <a:ext uri="{C183D7F6-B498-43B3-948B-1728B52AA6E4}">
                <adec:decorative xmlns:adec="http://schemas.microsoft.com/office/drawing/2017/decorative" val="1"/>
              </a:ext>
            </a:extLst>
          </p:cNvPr>
          <p:cNvSpPr txBox="1"/>
          <p:nvPr/>
        </p:nvSpPr>
        <p:spPr>
          <a:xfrm>
            <a:off x="1344138" y="3571813"/>
            <a:ext cx="2521800" cy="11541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baseline="0" dirty="0">
                <a:solidFill>
                  <a:srgbClr val="595959"/>
                </a:solidFill>
                <a:latin typeface="Arial"/>
                <a:ea typeface="Arial"/>
                <a:cs typeface="Arial"/>
                <a:sym typeface="Arial"/>
              </a:rPr>
              <a:t>Le handicap dans le contexte professionnel</a:t>
            </a:r>
            <a:endParaRPr lang="fr-FR" sz="2100" b="1" dirty="0">
              <a:solidFill>
                <a:srgbClr val="595959"/>
              </a:solidFill>
            </a:endParaRPr>
          </a:p>
        </p:txBody>
      </p:sp>
      <p:sp>
        <p:nvSpPr>
          <p:cNvPr id="306" name="Google Shape;306;p37"/>
          <p:cNvSpPr/>
          <p:nvPr/>
        </p:nvSpPr>
        <p:spPr>
          <a:xfrm>
            <a:off x="4685225" y="1240050"/>
            <a:ext cx="2457432" cy="647676"/>
          </a:xfrm>
          <a:prstGeom prst="flowChartTerminator">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Modèle social</a:t>
            </a:r>
            <a:endParaRPr lang="fr-CA" sz="1800" b="1" i="0" u="none" strike="noStrike" cap="none" dirty="0">
              <a:solidFill>
                <a:schemeClr val="lt1"/>
              </a:solidFill>
              <a:latin typeface="Arial"/>
              <a:ea typeface="Arial"/>
              <a:cs typeface="Arial"/>
              <a:sym typeface="Arial"/>
            </a:endParaRPr>
          </a:p>
        </p:txBody>
      </p:sp>
      <p:cxnSp>
        <p:nvCxnSpPr>
          <p:cNvPr id="307" name="Google Shape;307;p37">
            <a:extLst>
              <a:ext uri="{C183D7F6-B498-43B3-948B-1728B52AA6E4}">
                <adec:decorative xmlns:adec="http://schemas.microsoft.com/office/drawing/2017/decorative" val="1"/>
              </a:ext>
            </a:extLst>
          </p:cNvPr>
          <p:cNvCxnSpPr>
            <a:stCxn id="304" idx="6"/>
            <a:endCxn id="306" idx="1"/>
          </p:cNvCxnSpPr>
          <p:nvPr/>
        </p:nvCxnSpPr>
        <p:spPr>
          <a:xfrm rot="10800000" flipH="1">
            <a:off x="3468163" y="1563775"/>
            <a:ext cx="1217100" cy="1174200"/>
          </a:xfrm>
          <a:prstGeom prst="straightConnector1">
            <a:avLst/>
          </a:prstGeom>
          <a:noFill/>
          <a:ln w="28575" cap="flat" cmpd="sng">
            <a:solidFill>
              <a:srgbClr val="999999"/>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8">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sz="3600" b="0" dirty="0"/>
              <a:t>De qui parle-t-on?</a:t>
            </a:r>
            <a:endParaRPr sz="3600" b="0" dirty="0"/>
          </a:p>
        </p:txBody>
      </p:sp>
      <p:sp>
        <p:nvSpPr>
          <p:cNvPr id="315" name="Google Shape;315;p38">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a:solidFill>
                  <a:schemeClr val="lt1"/>
                </a:solidFill>
                <a:latin typeface="Comfortaa"/>
                <a:ea typeface="Comfortaa"/>
                <a:cs typeface="Comfortaa"/>
                <a:sym typeface="Comfortaa"/>
              </a:rPr>
              <a:t>?</a:t>
            </a:r>
            <a:endParaRPr sz="7000" b="1" i="0" u="none" strike="noStrike" cap="none">
              <a:solidFill>
                <a:schemeClr val="lt1"/>
              </a:solidFill>
              <a:latin typeface="Comfortaa"/>
              <a:ea typeface="Comfortaa"/>
              <a:cs typeface="Comfortaa"/>
              <a:sym typeface="Comfortaa"/>
            </a:endParaRPr>
          </a:p>
        </p:txBody>
      </p:sp>
      <p:sp>
        <p:nvSpPr>
          <p:cNvPr id="2" name="Google Shape;342;p40">
            <a:extLst>
              <a:ext uri="{FF2B5EF4-FFF2-40B4-BE49-F238E27FC236}">
                <a16:creationId xmlns:a16="http://schemas.microsoft.com/office/drawing/2014/main" id="{EE003933-4DBE-5887-6A71-E8B860CA34F3}"/>
              </a:ext>
              <a:ext uri="{C183D7F6-B498-43B3-948B-1728B52AA6E4}">
                <adec:decorative xmlns:adec="http://schemas.microsoft.com/office/drawing/2017/decorative" val="1"/>
              </a:ext>
            </a:extLst>
          </p:cNvPr>
          <p:cNvSpPr txBox="1"/>
          <p:nvPr/>
        </p:nvSpPr>
        <p:spPr>
          <a:xfrm>
            <a:off x="1344138" y="3571813"/>
            <a:ext cx="2521800" cy="11541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baseline="0" dirty="0">
                <a:solidFill>
                  <a:srgbClr val="595959"/>
                </a:solidFill>
                <a:latin typeface="Arial"/>
                <a:ea typeface="Arial"/>
                <a:cs typeface="Arial"/>
                <a:sym typeface="Arial"/>
              </a:rPr>
              <a:t>Le handicap dans le contexte professionnel</a:t>
            </a:r>
            <a:endParaRPr lang="fr-FR" sz="2100" b="1" dirty="0">
              <a:solidFill>
                <a:srgbClr val="595959"/>
              </a:solidFill>
            </a:endParaRPr>
          </a:p>
        </p:txBody>
      </p:sp>
      <p:sp>
        <p:nvSpPr>
          <p:cNvPr id="317" name="Google Shape;317;p38">
            <a:extLst>
              <a:ext uri="{C183D7F6-B498-43B3-948B-1728B52AA6E4}">
                <adec:decorative xmlns:adec="http://schemas.microsoft.com/office/drawing/2017/decorative" val="1"/>
              </a:ext>
            </a:extLst>
          </p:cNvPr>
          <p:cNvSpPr/>
          <p:nvPr/>
        </p:nvSpPr>
        <p:spPr>
          <a:xfrm>
            <a:off x="4685225" y="1240050"/>
            <a:ext cx="2457432" cy="647676"/>
          </a:xfrm>
          <a:prstGeom prst="flowChartTerminator">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Modèle social</a:t>
            </a:r>
            <a:endParaRPr lang="fr-CA" sz="1800" b="1" i="0" u="none" strike="noStrike" cap="none" dirty="0">
              <a:solidFill>
                <a:schemeClr val="lt1"/>
              </a:solidFill>
              <a:latin typeface="Arial"/>
              <a:ea typeface="Arial"/>
              <a:cs typeface="Arial"/>
              <a:sym typeface="Arial"/>
            </a:endParaRPr>
          </a:p>
        </p:txBody>
      </p:sp>
      <p:sp>
        <p:nvSpPr>
          <p:cNvPr id="318" name="Google Shape;318;p38"/>
          <p:cNvSpPr/>
          <p:nvPr/>
        </p:nvSpPr>
        <p:spPr>
          <a:xfrm>
            <a:off x="5342437" y="2064946"/>
            <a:ext cx="2767419" cy="766044"/>
          </a:xfrm>
          <a:prstGeom prst="flowChartTerminator">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Types de handicap : présentation</a:t>
            </a:r>
            <a:endParaRPr lang="fr-CA" sz="1800" b="1" i="0" u="none" strike="noStrike" cap="none" dirty="0">
              <a:solidFill>
                <a:schemeClr val="lt1"/>
              </a:solidFill>
              <a:latin typeface="Arial"/>
              <a:ea typeface="Arial"/>
              <a:cs typeface="Arial"/>
              <a:sym typeface="Arial"/>
            </a:endParaRPr>
          </a:p>
        </p:txBody>
      </p:sp>
      <p:cxnSp>
        <p:nvCxnSpPr>
          <p:cNvPr id="319" name="Google Shape;319;p38">
            <a:extLst>
              <a:ext uri="{C183D7F6-B498-43B3-948B-1728B52AA6E4}">
                <adec:decorative xmlns:adec="http://schemas.microsoft.com/office/drawing/2017/decorative" val="1"/>
              </a:ext>
            </a:extLst>
          </p:cNvPr>
          <p:cNvCxnSpPr>
            <a:stCxn id="315" idx="6"/>
            <a:endCxn id="317" idx="1"/>
          </p:cNvCxnSpPr>
          <p:nvPr/>
        </p:nvCxnSpPr>
        <p:spPr>
          <a:xfrm rot="10800000" flipH="1">
            <a:off x="3468163" y="1563775"/>
            <a:ext cx="1217100" cy="1174200"/>
          </a:xfrm>
          <a:prstGeom prst="straightConnector1">
            <a:avLst/>
          </a:prstGeom>
          <a:noFill/>
          <a:ln w="28575" cap="flat" cmpd="sng">
            <a:solidFill>
              <a:srgbClr val="999999"/>
            </a:solidFill>
            <a:prstDash val="solid"/>
            <a:round/>
            <a:headEnd type="none" w="sm" len="sm"/>
            <a:tailEnd type="none" w="sm" len="sm"/>
          </a:ln>
        </p:spPr>
      </p:cxnSp>
      <p:cxnSp>
        <p:nvCxnSpPr>
          <p:cNvPr id="320" name="Google Shape;320;p38">
            <a:extLst>
              <a:ext uri="{C183D7F6-B498-43B3-948B-1728B52AA6E4}">
                <adec:decorative xmlns:adec="http://schemas.microsoft.com/office/drawing/2017/decorative" val="1"/>
              </a:ext>
            </a:extLst>
          </p:cNvPr>
          <p:cNvCxnSpPr>
            <a:cxnSpLocks/>
            <a:stCxn id="315" idx="6"/>
            <a:endCxn id="318" idx="1"/>
          </p:cNvCxnSpPr>
          <p:nvPr/>
        </p:nvCxnSpPr>
        <p:spPr>
          <a:xfrm flipV="1">
            <a:off x="3468163" y="2447968"/>
            <a:ext cx="1874274" cy="290007"/>
          </a:xfrm>
          <a:prstGeom prst="straightConnector1">
            <a:avLst/>
          </a:prstGeom>
          <a:noFill/>
          <a:ln w="28575" cap="flat" cmpd="sng">
            <a:solidFill>
              <a:srgbClr val="999999"/>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9">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sz="3600" b="0" dirty="0"/>
              <a:t>De qui parle-t-on?</a:t>
            </a:r>
            <a:endParaRPr sz="3600" b="0" dirty="0"/>
          </a:p>
        </p:txBody>
      </p:sp>
      <p:sp>
        <p:nvSpPr>
          <p:cNvPr id="327" name="Google Shape;327;p39">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a:solidFill>
                  <a:schemeClr val="lt1"/>
                </a:solidFill>
                <a:latin typeface="Comfortaa"/>
                <a:ea typeface="Comfortaa"/>
                <a:cs typeface="Comfortaa"/>
                <a:sym typeface="Comfortaa"/>
              </a:rPr>
              <a:t>?</a:t>
            </a:r>
            <a:endParaRPr sz="7000" b="1" i="0" u="none" strike="noStrike" cap="none">
              <a:solidFill>
                <a:schemeClr val="lt1"/>
              </a:solidFill>
              <a:latin typeface="Comfortaa"/>
              <a:ea typeface="Comfortaa"/>
              <a:cs typeface="Comfortaa"/>
              <a:sym typeface="Comfortaa"/>
            </a:endParaRPr>
          </a:p>
        </p:txBody>
      </p:sp>
      <p:sp>
        <p:nvSpPr>
          <p:cNvPr id="2" name="Google Shape;342;p40">
            <a:extLst>
              <a:ext uri="{FF2B5EF4-FFF2-40B4-BE49-F238E27FC236}">
                <a16:creationId xmlns:a16="http://schemas.microsoft.com/office/drawing/2014/main" id="{99A32ECB-A7A1-D7C6-89EC-CFA84B062E9F}"/>
              </a:ext>
              <a:ext uri="{C183D7F6-B498-43B3-948B-1728B52AA6E4}">
                <adec:decorative xmlns:adec="http://schemas.microsoft.com/office/drawing/2017/decorative" val="1"/>
              </a:ext>
            </a:extLst>
          </p:cNvPr>
          <p:cNvSpPr txBox="1"/>
          <p:nvPr/>
        </p:nvSpPr>
        <p:spPr>
          <a:xfrm>
            <a:off x="1344138" y="3571813"/>
            <a:ext cx="2521800" cy="11541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baseline="0" dirty="0">
                <a:solidFill>
                  <a:srgbClr val="595959"/>
                </a:solidFill>
                <a:latin typeface="Arial"/>
                <a:ea typeface="Arial"/>
                <a:cs typeface="Arial"/>
                <a:sym typeface="Arial"/>
              </a:rPr>
              <a:t>Le handicap dans le contexte professionnel</a:t>
            </a:r>
            <a:endParaRPr lang="fr-FR" sz="2100" b="1" dirty="0">
              <a:solidFill>
                <a:srgbClr val="595959"/>
              </a:solidFill>
            </a:endParaRPr>
          </a:p>
        </p:txBody>
      </p:sp>
      <p:sp>
        <p:nvSpPr>
          <p:cNvPr id="329" name="Google Shape;329;p39">
            <a:extLst>
              <a:ext uri="{C183D7F6-B498-43B3-948B-1728B52AA6E4}">
                <adec:decorative xmlns:adec="http://schemas.microsoft.com/office/drawing/2017/decorative" val="1"/>
              </a:ext>
            </a:extLst>
          </p:cNvPr>
          <p:cNvSpPr/>
          <p:nvPr/>
        </p:nvSpPr>
        <p:spPr>
          <a:xfrm>
            <a:off x="4685225" y="1240050"/>
            <a:ext cx="2457432" cy="647676"/>
          </a:xfrm>
          <a:prstGeom prst="flowChartTerminator">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Modèle social</a:t>
            </a:r>
            <a:endParaRPr lang="fr-CA" sz="1800" b="1" i="0" u="none" strike="noStrike" cap="none" dirty="0">
              <a:solidFill>
                <a:schemeClr val="lt1"/>
              </a:solidFill>
              <a:latin typeface="Arial"/>
              <a:ea typeface="Arial"/>
              <a:cs typeface="Arial"/>
              <a:sym typeface="Arial"/>
            </a:endParaRPr>
          </a:p>
        </p:txBody>
      </p:sp>
      <p:sp>
        <p:nvSpPr>
          <p:cNvPr id="330" name="Google Shape;330;p39">
            <a:extLst>
              <a:ext uri="{C183D7F6-B498-43B3-948B-1728B52AA6E4}">
                <adec:decorative xmlns:adec="http://schemas.microsoft.com/office/drawing/2017/decorative" val="1"/>
              </a:ext>
            </a:extLst>
          </p:cNvPr>
          <p:cNvSpPr/>
          <p:nvPr/>
        </p:nvSpPr>
        <p:spPr>
          <a:xfrm>
            <a:off x="5342437" y="2064946"/>
            <a:ext cx="2691219" cy="766044"/>
          </a:xfrm>
          <a:prstGeom prst="flowChartTerminator">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Types de handicap : présentation</a:t>
            </a:r>
            <a:endParaRPr lang="fr-CA" sz="1800" b="1" i="0" u="none" strike="noStrike" cap="none" dirty="0">
              <a:solidFill>
                <a:schemeClr val="lt1"/>
              </a:solidFill>
              <a:latin typeface="Arial"/>
              <a:ea typeface="Arial"/>
              <a:cs typeface="Arial"/>
              <a:sym typeface="Arial"/>
            </a:endParaRPr>
          </a:p>
        </p:txBody>
      </p:sp>
      <p:sp>
        <p:nvSpPr>
          <p:cNvPr id="331" name="Google Shape;331;p39"/>
          <p:cNvSpPr/>
          <p:nvPr/>
        </p:nvSpPr>
        <p:spPr>
          <a:xfrm>
            <a:off x="5342438" y="3008211"/>
            <a:ext cx="2691218" cy="766044"/>
          </a:xfrm>
          <a:prstGeom prst="flowChartTerminator">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Types de handicap : </a:t>
            </a:r>
            <a:br>
              <a:rPr lang="fr-CA" sz="1800" b="1" i="0" u="none" strike="noStrike" cap="none" dirty="0">
                <a:solidFill>
                  <a:schemeClr val="lt1"/>
                </a:solidFill>
                <a:latin typeface="Arial"/>
                <a:ea typeface="Arial"/>
                <a:cs typeface="Arial"/>
                <a:sym typeface="Arial"/>
              </a:rPr>
            </a:br>
            <a:r>
              <a:rPr lang="fr-CA" sz="1800" b="1" i="0" u="none" strike="noStrike" cap="none" baseline="0" dirty="0">
                <a:solidFill>
                  <a:schemeClr val="lt1"/>
                </a:solidFill>
                <a:latin typeface="Arial"/>
                <a:ea typeface="Arial"/>
                <a:cs typeface="Arial"/>
                <a:sym typeface="Arial"/>
              </a:rPr>
              <a:t>temps</a:t>
            </a:r>
            <a:endParaRPr lang="fr-CA" sz="1800" b="1" i="0" u="none" strike="noStrike" cap="none" dirty="0">
              <a:solidFill>
                <a:schemeClr val="lt1"/>
              </a:solidFill>
              <a:latin typeface="Arial"/>
              <a:ea typeface="Arial"/>
              <a:cs typeface="Arial"/>
              <a:sym typeface="Arial"/>
            </a:endParaRPr>
          </a:p>
        </p:txBody>
      </p:sp>
      <p:cxnSp>
        <p:nvCxnSpPr>
          <p:cNvPr id="332" name="Google Shape;332;p39">
            <a:extLst>
              <a:ext uri="{C183D7F6-B498-43B3-948B-1728B52AA6E4}">
                <adec:decorative xmlns:adec="http://schemas.microsoft.com/office/drawing/2017/decorative" val="1"/>
              </a:ext>
            </a:extLst>
          </p:cNvPr>
          <p:cNvCxnSpPr>
            <a:stCxn id="327" idx="6"/>
            <a:endCxn id="329" idx="1"/>
          </p:cNvCxnSpPr>
          <p:nvPr/>
        </p:nvCxnSpPr>
        <p:spPr>
          <a:xfrm rot="10800000" flipH="1">
            <a:off x="3468163" y="1563775"/>
            <a:ext cx="1217100" cy="1174200"/>
          </a:xfrm>
          <a:prstGeom prst="straightConnector1">
            <a:avLst/>
          </a:prstGeom>
          <a:noFill/>
          <a:ln w="28575" cap="flat" cmpd="sng">
            <a:solidFill>
              <a:srgbClr val="999999"/>
            </a:solidFill>
            <a:prstDash val="solid"/>
            <a:round/>
            <a:headEnd type="none" w="sm" len="sm"/>
            <a:tailEnd type="none" w="sm" len="sm"/>
          </a:ln>
        </p:spPr>
      </p:cxnSp>
      <p:cxnSp>
        <p:nvCxnSpPr>
          <p:cNvPr id="333" name="Google Shape;333;p39">
            <a:extLst>
              <a:ext uri="{C183D7F6-B498-43B3-948B-1728B52AA6E4}">
                <adec:decorative xmlns:adec="http://schemas.microsoft.com/office/drawing/2017/decorative" val="1"/>
              </a:ext>
            </a:extLst>
          </p:cNvPr>
          <p:cNvCxnSpPr>
            <a:cxnSpLocks/>
            <a:stCxn id="327" idx="6"/>
            <a:endCxn id="330" idx="1"/>
          </p:cNvCxnSpPr>
          <p:nvPr/>
        </p:nvCxnSpPr>
        <p:spPr>
          <a:xfrm flipV="1">
            <a:off x="3468163" y="2447968"/>
            <a:ext cx="1874274" cy="290007"/>
          </a:xfrm>
          <a:prstGeom prst="straightConnector1">
            <a:avLst/>
          </a:prstGeom>
          <a:noFill/>
          <a:ln w="28575" cap="flat" cmpd="sng">
            <a:solidFill>
              <a:srgbClr val="999999"/>
            </a:solidFill>
            <a:prstDash val="solid"/>
            <a:round/>
            <a:headEnd type="none" w="sm" len="sm"/>
            <a:tailEnd type="none" w="sm" len="sm"/>
          </a:ln>
        </p:spPr>
      </p:cxnSp>
      <p:cxnSp>
        <p:nvCxnSpPr>
          <p:cNvPr id="334" name="Google Shape;334;p39">
            <a:extLst>
              <a:ext uri="{C183D7F6-B498-43B3-948B-1728B52AA6E4}">
                <adec:decorative xmlns:adec="http://schemas.microsoft.com/office/drawing/2017/decorative" val="1"/>
              </a:ext>
            </a:extLst>
          </p:cNvPr>
          <p:cNvCxnSpPr>
            <a:cxnSpLocks/>
            <a:stCxn id="327" idx="6"/>
            <a:endCxn id="331" idx="1"/>
          </p:cNvCxnSpPr>
          <p:nvPr/>
        </p:nvCxnSpPr>
        <p:spPr>
          <a:xfrm>
            <a:off x="3468163" y="2737975"/>
            <a:ext cx="1874275" cy="653258"/>
          </a:xfrm>
          <a:prstGeom prst="straightConnector1">
            <a:avLst/>
          </a:prstGeom>
          <a:noFill/>
          <a:ln w="28575" cap="flat" cmpd="sng">
            <a:solidFill>
              <a:srgbClr val="999999"/>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0">
            <a:extLst>
              <a:ext uri="{C183D7F6-B498-43B3-948B-1728B52AA6E4}">
                <adec:decorative xmlns:adec="http://schemas.microsoft.com/office/drawing/2017/decorative" val="1"/>
              </a:ext>
            </a:extLst>
          </p:cNvPr>
          <p:cNvSpPr txBox="1">
            <a:spLocks noGrp="1"/>
          </p:cNvSpPr>
          <p:nvPr>
            <p:ph type="title"/>
          </p:nvPr>
        </p:nvSpPr>
        <p:spPr>
          <a:xfrm>
            <a:off x="476250" y="253665"/>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sz="3600" b="0" dirty="0"/>
              <a:t>De qui parle-t-on?</a:t>
            </a:r>
            <a:endParaRPr sz="3600" b="0" dirty="0"/>
          </a:p>
        </p:txBody>
      </p:sp>
      <p:sp>
        <p:nvSpPr>
          <p:cNvPr id="341" name="Google Shape;341;p40">
            <a:extLst>
              <a:ext uri="{C183D7F6-B498-43B3-948B-1728B52AA6E4}">
                <adec:decorative xmlns:adec="http://schemas.microsoft.com/office/drawing/2017/decorative" val="1"/>
              </a:ext>
            </a:extLst>
          </p:cNvPr>
          <p:cNvSpPr/>
          <p:nvPr/>
        </p:nvSpPr>
        <p:spPr>
          <a:xfrm>
            <a:off x="1883263" y="1945525"/>
            <a:ext cx="1584900" cy="1584900"/>
          </a:xfrm>
          <a:prstGeom prst="ellipse">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62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7000" b="1" i="0" u="none" strike="noStrike" cap="none">
                <a:solidFill>
                  <a:schemeClr val="lt1"/>
                </a:solidFill>
                <a:latin typeface="Comfortaa"/>
                <a:ea typeface="Comfortaa"/>
                <a:cs typeface="Comfortaa"/>
                <a:sym typeface="Comfortaa"/>
              </a:rPr>
              <a:t>?</a:t>
            </a:r>
            <a:endParaRPr sz="7000" b="1" i="0" u="none" strike="noStrike" cap="none">
              <a:solidFill>
                <a:schemeClr val="lt1"/>
              </a:solidFill>
              <a:latin typeface="Comfortaa"/>
              <a:ea typeface="Comfortaa"/>
              <a:cs typeface="Comfortaa"/>
              <a:sym typeface="Comfortaa"/>
            </a:endParaRPr>
          </a:p>
        </p:txBody>
      </p:sp>
      <p:sp>
        <p:nvSpPr>
          <p:cNvPr id="342" name="Google Shape;342;p40">
            <a:extLst>
              <a:ext uri="{C183D7F6-B498-43B3-948B-1728B52AA6E4}">
                <adec:decorative xmlns:adec="http://schemas.microsoft.com/office/drawing/2017/decorative" val="1"/>
              </a:ext>
            </a:extLst>
          </p:cNvPr>
          <p:cNvSpPr txBox="1"/>
          <p:nvPr/>
        </p:nvSpPr>
        <p:spPr>
          <a:xfrm>
            <a:off x="1344138" y="3571813"/>
            <a:ext cx="2521800" cy="11541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baseline="0" dirty="0">
                <a:solidFill>
                  <a:srgbClr val="595959"/>
                </a:solidFill>
                <a:latin typeface="Arial"/>
                <a:ea typeface="Arial"/>
                <a:cs typeface="Arial"/>
                <a:sym typeface="Arial"/>
              </a:rPr>
              <a:t>Le handicap dans le contexte professionnel</a:t>
            </a:r>
            <a:endParaRPr lang="fr-FR" sz="2100" b="1" dirty="0">
              <a:solidFill>
                <a:srgbClr val="595959"/>
              </a:solidFill>
            </a:endParaRPr>
          </a:p>
        </p:txBody>
      </p:sp>
      <p:sp>
        <p:nvSpPr>
          <p:cNvPr id="343" name="Google Shape;343;p40">
            <a:extLst>
              <a:ext uri="{C183D7F6-B498-43B3-948B-1728B52AA6E4}">
                <adec:decorative xmlns:adec="http://schemas.microsoft.com/office/drawing/2017/decorative" val="1"/>
              </a:ext>
            </a:extLst>
          </p:cNvPr>
          <p:cNvSpPr/>
          <p:nvPr/>
        </p:nvSpPr>
        <p:spPr>
          <a:xfrm>
            <a:off x="4685225" y="1240050"/>
            <a:ext cx="2457432" cy="647676"/>
          </a:xfrm>
          <a:prstGeom prst="flowChartTerminator">
            <a:avLst/>
          </a:prstGeom>
          <a:solidFill>
            <a:srgbClr val="3E8B3C"/>
          </a:solidFill>
          <a:ln w="9525" cap="flat" cmpd="sng">
            <a:solidFill>
              <a:srgbClr val="3E8B3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Modèle social</a:t>
            </a:r>
            <a:endParaRPr lang="fr-CA" sz="1800" b="1" i="0" u="none" strike="noStrike" cap="none" dirty="0">
              <a:solidFill>
                <a:schemeClr val="lt1"/>
              </a:solidFill>
              <a:latin typeface="Arial"/>
              <a:ea typeface="Arial"/>
              <a:cs typeface="Arial"/>
              <a:sym typeface="Arial"/>
            </a:endParaRPr>
          </a:p>
        </p:txBody>
      </p:sp>
      <p:sp>
        <p:nvSpPr>
          <p:cNvPr id="344" name="Google Shape;344;p40">
            <a:extLst>
              <a:ext uri="{C183D7F6-B498-43B3-948B-1728B52AA6E4}">
                <adec:decorative xmlns:adec="http://schemas.microsoft.com/office/drawing/2017/decorative" val="1"/>
              </a:ext>
            </a:extLst>
          </p:cNvPr>
          <p:cNvSpPr/>
          <p:nvPr/>
        </p:nvSpPr>
        <p:spPr>
          <a:xfrm>
            <a:off x="5342437" y="2064946"/>
            <a:ext cx="2691219" cy="766044"/>
          </a:xfrm>
          <a:prstGeom prst="flowChartTerminator">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Types de handicap : présentation</a:t>
            </a:r>
            <a:endParaRPr lang="fr-CA" sz="1800" b="1" i="0" u="none" strike="noStrike" cap="none" dirty="0">
              <a:solidFill>
                <a:schemeClr val="lt1"/>
              </a:solidFill>
              <a:latin typeface="Arial"/>
              <a:ea typeface="Arial"/>
              <a:cs typeface="Arial"/>
              <a:sym typeface="Arial"/>
            </a:endParaRPr>
          </a:p>
        </p:txBody>
      </p:sp>
      <p:sp>
        <p:nvSpPr>
          <p:cNvPr id="345" name="Google Shape;345;p40">
            <a:extLst>
              <a:ext uri="{C183D7F6-B498-43B3-948B-1728B52AA6E4}">
                <adec:decorative xmlns:adec="http://schemas.microsoft.com/office/drawing/2017/decorative" val="1"/>
              </a:ext>
            </a:extLst>
          </p:cNvPr>
          <p:cNvSpPr/>
          <p:nvPr/>
        </p:nvSpPr>
        <p:spPr>
          <a:xfrm>
            <a:off x="5342438" y="3008211"/>
            <a:ext cx="2691218" cy="766044"/>
          </a:xfrm>
          <a:prstGeom prst="flowChartTerminator">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Types de handicap : </a:t>
            </a:r>
            <a:br>
              <a:rPr lang="fr-CA" sz="1800" b="1" i="0" u="none" strike="noStrike" cap="none" dirty="0">
                <a:solidFill>
                  <a:schemeClr val="lt1"/>
                </a:solidFill>
                <a:latin typeface="Arial"/>
                <a:ea typeface="Arial"/>
                <a:cs typeface="Arial"/>
                <a:sym typeface="Arial"/>
              </a:rPr>
            </a:br>
            <a:r>
              <a:rPr lang="fr-CA" sz="1800" b="1" i="0" u="none" strike="noStrike" cap="none" baseline="0" dirty="0">
                <a:solidFill>
                  <a:schemeClr val="lt1"/>
                </a:solidFill>
                <a:latin typeface="Arial"/>
                <a:ea typeface="Arial"/>
                <a:cs typeface="Arial"/>
                <a:sym typeface="Arial"/>
              </a:rPr>
              <a:t>temps</a:t>
            </a:r>
            <a:endParaRPr lang="fr-CA" sz="1800" b="1" i="0" u="none" strike="noStrike" cap="none" dirty="0">
              <a:solidFill>
                <a:schemeClr val="lt1"/>
              </a:solidFill>
              <a:latin typeface="Arial"/>
              <a:ea typeface="Arial"/>
              <a:cs typeface="Arial"/>
              <a:sym typeface="Arial"/>
            </a:endParaRPr>
          </a:p>
        </p:txBody>
      </p:sp>
      <p:sp>
        <p:nvSpPr>
          <p:cNvPr id="346" name="Google Shape;346;p40"/>
          <p:cNvSpPr/>
          <p:nvPr/>
        </p:nvSpPr>
        <p:spPr>
          <a:xfrm>
            <a:off x="4685225" y="3951475"/>
            <a:ext cx="2457432" cy="647676"/>
          </a:xfrm>
          <a:prstGeom prst="flowChartTerminator">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800" b="1" i="0" u="none" strike="noStrike" cap="none" baseline="0" dirty="0">
                <a:solidFill>
                  <a:schemeClr val="lt1"/>
                </a:solidFill>
                <a:latin typeface="Arial"/>
                <a:ea typeface="Arial"/>
                <a:cs typeface="Arial"/>
                <a:sym typeface="Arial"/>
              </a:rPr>
              <a:t>Rôle de l’employeur</a:t>
            </a:r>
            <a:endParaRPr lang="fr-CA" sz="1800" b="1" i="0" u="none" strike="noStrike" cap="none" dirty="0">
              <a:solidFill>
                <a:schemeClr val="lt1"/>
              </a:solidFill>
              <a:latin typeface="Arial"/>
              <a:ea typeface="Arial"/>
              <a:cs typeface="Arial"/>
              <a:sym typeface="Arial"/>
            </a:endParaRPr>
          </a:p>
        </p:txBody>
      </p:sp>
      <p:cxnSp>
        <p:nvCxnSpPr>
          <p:cNvPr id="347" name="Google Shape;347;p40">
            <a:extLst>
              <a:ext uri="{C183D7F6-B498-43B3-948B-1728B52AA6E4}">
                <adec:decorative xmlns:adec="http://schemas.microsoft.com/office/drawing/2017/decorative" val="1"/>
              </a:ext>
            </a:extLst>
          </p:cNvPr>
          <p:cNvCxnSpPr>
            <a:stCxn id="341" idx="6"/>
            <a:endCxn id="343" idx="1"/>
          </p:cNvCxnSpPr>
          <p:nvPr/>
        </p:nvCxnSpPr>
        <p:spPr>
          <a:xfrm rot="10800000" flipH="1">
            <a:off x="3468163" y="1563775"/>
            <a:ext cx="1217100" cy="1174200"/>
          </a:xfrm>
          <a:prstGeom prst="straightConnector1">
            <a:avLst/>
          </a:prstGeom>
          <a:noFill/>
          <a:ln w="28575" cap="flat" cmpd="sng">
            <a:solidFill>
              <a:srgbClr val="999999"/>
            </a:solidFill>
            <a:prstDash val="solid"/>
            <a:round/>
            <a:headEnd type="none" w="sm" len="sm"/>
            <a:tailEnd type="none" w="sm" len="sm"/>
          </a:ln>
        </p:spPr>
      </p:cxnSp>
      <p:cxnSp>
        <p:nvCxnSpPr>
          <p:cNvPr id="348" name="Google Shape;348;p40">
            <a:extLst>
              <a:ext uri="{C183D7F6-B498-43B3-948B-1728B52AA6E4}">
                <adec:decorative xmlns:adec="http://schemas.microsoft.com/office/drawing/2017/decorative" val="1"/>
              </a:ext>
            </a:extLst>
          </p:cNvPr>
          <p:cNvCxnSpPr>
            <a:cxnSpLocks/>
            <a:stCxn id="341" idx="6"/>
            <a:endCxn id="344" idx="1"/>
          </p:cNvCxnSpPr>
          <p:nvPr/>
        </p:nvCxnSpPr>
        <p:spPr>
          <a:xfrm flipV="1">
            <a:off x="3468163" y="2447968"/>
            <a:ext cx="1874274" cy="290007"/>
          </a:xfrm>
          <a:prstGeom prst="straightConnector1">
            <a:avLst/>
          </a:prstGeom>
          <a:noFill/>
          <a:ln w="28575" cap="flat" cmpd="sng">
            <a:solidFill>
              <a:srgbClr val="999999"/>
            </a:solidFill>
            <a:prstDash val="solid"/>
            <a:round/>
            <a:headEnd type="none" w="sm" len="sm"/>
            <a:tailEnd type="none" w="sm" len="sm"/>
          </a:ln>
        </p:spPr>
      </p:cxnSp>
      <p:cxnSp>
        <p:nvCxnSpPr>
          <p:cNvPr id="349" name="Google Shape;349;p40">
            <a:extLst>
              <a:ext uri="{C183D7F6-B498-43B3-948B-1728B52AA6E4}">
                <adec:decorative xmlns:adec="http://schemas.microsoft.com/office/drawing/2017/decorative" val="1"/>
              </a:ext>
            </a:extLst>
          </p:cNvPr>
          <p:cNvCxnSpPr>
            <a:cxnSpLocks/>
            <a:stCxn id="341" idx="6"/>
            <a:endCxn id="345" idx="1"/>
          </p:cNvCxnSpPr>
          <p:nvPr/>
        </p:nvCxnSpPr>
        <p:spPr>
          <a:xfrm>
            <a:off x="3468163" y="2737975"/>
            <a:ext cx="1874275" cy="653258"/>
          </a:xfrm>
          <a:prstGeom prst="straightConnector1">
            <a:avLst/>
          </a:prstGeom>
          <a:noFill/>
          <a:ln w="28575" cap="flat" cmpd="sng">
            <a:solidFill>
              <a:srgbClr val="999999"/>
            </a:solidFill>
            <a:prstDash val="solid"/>
            <a:round/>
            <a:headEnd type="none" w="sm" len="sm"/>
            <a:tailEnd type="none" w="sm" len="sm"/>
          </a:ln>
        </p:spPr>
      </p:cxnSp>
      <p:cxnSp>
        <p:nvCxnSpPr>
          <p:cNvPr id="350" name="Google Shape;350;p40">
            <a:extLst>
              <a:ext uri="{C183D7F6-B498-43B3-948B-1728B52AA6E4}">
                <adec:decorative xmlns:adec="http://schemas.microsoft.com/office/drawing/2017/decorative" val="1"/>
              </a:ext>
            </a:extLst>
          </p:cNvPr>
          <p:cNvCxnSpPr>
            <a:stCxn id="341" idx="6"/>
            <a:endCxn id="346" idx="1"/>
          </p:cNvCxnSpPr>
          <p:nvPr/>
        </p:nvCxnSpPr>
        <p:spPr>
          <a:xfrm>
            <a:off x="3468163" y="2737975"/>
            <a:ext cx="1217100" cy="1537200"/>
          </a:xfrm>
          <a:prstGeom prst="straightConnector1">
            <a:avLst/>
          </a:prstGeom>
          <a:noFill/>
          <a:ln w="28575" cap="flat" cmpd="sng">
            <a:solidFill>
              <a:srgbClr val="999999"/>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1"/>
          <p:cNvSpPr/>
          <p:nvPr/>
        </p:nvSpPr>
        <p:spPr>
          <a:xfrm>
            <a:off x="3384125" y="1534250"/>
            <a:ext cx="2457600" cy="24576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sp>
        <p:nvSpPr>
          <p:cNvPr id="358" name="Google Shape;358;p41"/>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Quel est le public visé?</a:t>
            </a:r>
            <a:endParaRPr b="0" dirty="0"/>
          </a:p>
        </p:txBody>
      </p:sp>
      <p:sp>
        <p:nvSpPr>
          <p:cNvPr id="359" name="Google Shape;359;p41"/>
          <p:cNvSpPr txBox="1"/>
          <p:nvPr/>
        </p:nvSpPr>
        <p:spPr>
          <a:xfrm>
            <a:off x="3166463" y="3014912"/>
            <a:ext cx="28929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fr-ca" sz="2100" b="1" i="0" u="none" strike="noStrike" cap="none" baseline="0">
                <a:solidFill>
                  <a:schemeClr val="lt1"/>
                </a:solidFill>
                <a:latin typeface="Arial"/>
                <a:ea typeface="Arial"/>
                <a:cs typeface="Arial"/>
                <a:sym typeface="Arial"/>
              </a:rPr>
              <a:t>Leader humain</a:t>
            </a:r>
            <a:endParaRPr sz="2100" b="1" u="none" strike="noStrike" cap="none" dirty="0">
              <a:solidFill>
                <a:schemeClr val="lt1"/>
              </a:solidFill>
              <a:latin typeface="Arial"/>
              <a:ea typeface="Arial"/>
              <a:cs typeface="Arial"/>
              <a:sym typeface="Arial"/>
            </a:endParaRPr>
          </a:p>
        </p:txBody>
      </p:sp>
      <p:sp>
        <p:nvSpPr>
          <p:cNvPr id="360" name="Google Shape;360;p41"/>
          <p:cNvSpPr/>
          <p:nvPr/>
        </p:nvSpPr>
        <p:spPr>
          <a:xfrm rot="1800017">
            <a:off x="2910892" y="1089357"/>
            <a:ext cx="3347371" cy="3347371"/>
          </a:xfrm>
          <a:prstGeom prst="blockArc">
            <a:avLst>
              <a:gd name="adj1" fmla="val 14414370"/>
              <a:gd name="adj2" fmla="val 694"/>
              <a:gd name="adj3" fmla="val 9562"/>
            </a:avLst>
          </a:prstGeom>
          <a:solidFill>
            <a:srgbClr val="999999"/>
          </a:solidFill>
          <a:ln>
            <a:noFill/>
          </a:ln>
          <a:effectLst>
            <a:outerShdw blurRad="71438" dist="9525" dir="54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1800017" flipH="1">
            <a:off x="2913456" y="1089357"/>
            <a:ext cx="3347371" cy="3347371"/>
          </a:xfrm>
          <a:prstGeom prst="blockArc">
            <a:avLst>
              <a:gd name="adj1" fmla="val 14348563"/>
              <a:gd name="adj2" fmla="val 21472873"/>
              <a:gd name="adj3" fmla="val 9381"/>
            </a:avLst>
          </a:prstGeom>
          <a:solidFill>
            <a:srgbClr val="CCCCCC"/>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rot="-8100000">
            <a:off x="4317874" y="983053"/>
            <a:ext cx="451841" cy="451841"/>
          </a:xfrm>
          <a:prstGeom prst="rtTriangle">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1"/>
          <p:cNvSpPr/>
          <p:nvPr/>
        </p:nvSpPr>
        <p:spPr>
          <a:xfrm rot="-9000896" flipH="1">
            <a:off x="2912265" y="1087445"/>
            <a:ext cx="3346511" cy="3346252"/>
          </a:xfrm>
          <a:prstGeom prst="blockArc">
            <a:avLst>
              <a:gd name="adj1" fmla="val 14316164"/>
              <a:gd name="adj2" fmla="val 21502663"/>
              <a:gd name="adj3" fmla="val 9415"/>
            </a:avLst>
          </a:prstGeom>
          <a:solidFill>
            <a:srgbClr val="B7B7B7"/>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p:cNvSpPr/>
          <p:nvPr/>
        </p:nvSpPr>
        <p:spPr>
          <a:xfrm rot="-1028113">
            <a:off x="5729665" y="3282843"/>
            <a:ext cx="388965" cy="388965"/>
          </a:xfrm>
          <a:prstGeom prst="rtTriangl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p:cNvSpPr/>
          <p:nvPr/>
        </p:nvSpPr>
        <p:spPr>
          <a:xfrm rot="6358917">
            <a:off x="3030395" y="3280378"/>
            <a:ext cx="452177" cy="452177"/>
          </a:xfrm>
          <a:prstGeom prst="rtTriangle">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p:cNvSpPr txBox="1"/>
          <p:nvPr/>
        </p:nvSpPr>
        <p:spPr>
          <a:xfrm>
            <a:off x="5953514" y="1534250"/>
            <a:ext cx="21660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000" b="1" i="0" u="none" baseline="0">
                <a:solidFill>
                  <a:schemeClr val="accent5"/>
                </a:solidFill>
              </a:rPr>
              <a:t>Chefs d’équipe directs</a:t>
            </a:r>
            <a:endParaRPr sz="2000" dirty="0">
              <a:solidFill>
                <a:srgbClr val="FFFFFF"/>
              </a:solidFill>
              <a:latin typeface="Roboto"/>
              <a:ea typeface="Roboto"/>
              <a:cs typeface="Roboto"/>
              <a:sym typeface="Roboto"/>
            </a:endParaRPr>
          </a:p>
        </p:txBody>
      </p:sp>
      <p:sp>
        <p:nvSpPr>
          <p:cNvPr id="367" name="Google Shape;367;p41"/>
          <p:cNvSpPr txBox="1"/>
          <p:nvPr/>
        </p:nvSpPr>
        <p:spPr>
          <a:xfrm>
            <a:off x="5011440" y="4218600"/>
            <a:ext cx="3108074"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000" b="1" i="0" u="none" baseline="0" dirty="0">
                <a:solidFill>
                  <a:schemeClr val="accent5"/>
                </a:solidFill>
              </a:rPr>
              <a:t>Approche collaborative du leadership</a:t>
            </a:r>
            <a:endParaRPr sz="2000" dirty="0">
              <a:solidFill>
                <a:srgbClr val="FFFFFF"/>
              </a:solidFill>
              <a:latin typeface="Roboto"/>
              <a:ea typeface="Roboto"/>
              <a:cs typeface="Roboto"/>
              <a:sym typeface="Roboto"/>
            </a:endParaRPr>
          </a:p>
        </p:txBody>
      </p:sp>
      <p:sp>
        <p:nvSpPr>
          <p:cNvPr id="368" name="Google Shape;368;p41"/>
          <p:cNvSpPr txBox="1"/>
          <p:nvPr/>
        </p:nvSpPr>
        <p:spPr>
          <a:xfrm>
            <a:off x="777487" y="2091825"/>
            <a:ext cx="2199395"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000" b="1" i="0" u="none" baseline="0" dirty="0">
                <a:solidFill>
                  <a:schemeClr val="accent5"/>
                </a:solidFill>
              </a:rPr>
              <a:t>Leadership organisationnel</a:t>
            </a:r>
            <a:endParaRPr sz="2000" dirty="0">
              <a:solidFill>
                <a:srgbClr val="FFFFFF"/>
              </a:solidFill>
              <a:latin typeface="Roboto"/>
              <a:ea typeface="Roboto"/>
              <a:cs typeface="Roboto"/>
              <a:sym typeface="Roboto"/>
            </a:endParaRPr>
          </a:p>
        </p:txBody>
      </p:sp>
      <p:pic>
        <p:nvPicPr>
          <p:cNvPr id="369" name="Google Shape;369;p41"/>
          <p:cNvPicPr preferRelativeResize="0"/>
          <p:nvPr/>
        </p:nvPicPr>
        <p:blipFill>
          <a:blip r:embed="rId3">
            <a:alphaModFix/>
          </a:blip>
          <a:stretch>
            <a:fillRect/>
          </a:stretch>
        </p:blipFill>
        <p:spPr>
          <a:xfrm>
            <a:off x="3941024" y="1771375"/>
            <a:ext cx="1343799" cy="13437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5" name="Google Shape;375;p42"/>
          <p:cNvGrpSpPr/>
          <p:nvPr/>
        </p:nvGrpSpPr>
        <p:grpSpPr>
          <a:xfrm>
            <a:off x="7515300" y="4452863"/>
            <a:ext cx="1493725" cy="504348"/>
            <a:chOff x="7490975" y="4567163"/>
            <a:chExt cx="1493725" cy="504348"/>
          </a:xfrm>
        </p:grpSpPr>
        <p:sp>
          <p:nvSpPr>
            <p:cNvPr id="376" name="Google Shape;376;p42"/>
            <p:cNvSpPr txBox="1"/>
            <p:nvPr/>
          </p:nvSpPr>
          <p:spPr>
            <a:xfrm>
              <a:off x="7995300" y="4567163"/>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ca" sz="2100" b="0" i="0" u="none" strike="noStrike" cap="none" baseline="0">
                  <a:solidFill>
                    <a:schemeClr val="lt1"/>
                  </a:solidFill>
                  <a:latin typeface="Arial"/>
                  <a:ea typeface="Arial"/>
                  <a:cs typeface="Arial"/>
                  <a:sym typeface="Arial"/>
                </a:rPr>
                <a:t>1 min</a:t>
              </a:r>
              <a:r>
                <a:rPr lang="fr-ca" sz="2100" b="0" i="0" u="none" strike="noStrike" cap="none" baseline="0">
                  <a:solidFill>
                    <a:schemeClr val="dk1"/>
                  </a:solidFill>
                  <a:latin typeface="Arial"/>
                  <a:ea typeface="Arial"/>
                  <a:cs typeface="Arial"/>
                  <a:sym typeface="Arial"/>
                </a:rPr>
                <a:t> </a:t>
              </a:r>
              <a:endParaRPr sz="2100" b="0" i="0" u="none" strike="noStrike" cap="none">
                <a:solidFill>
                  <a:schemeClr val="dk1"/>
                </a:solidFill>
                <a:latin typeface="Arial"/>
                <a:ea typeface="Arial"/>
                <a:cs typeface="Arial"/>
                <a:sym typeface="Arial"/>
              </a:endParaRPr>
            </a:p>
          </p:txBody>
        </p:sp>
        <p:pic>
          <p:nvPicPr>
            <p:cNvPr id="377" name="Google Shape;377;p42"/>
            <p:cNvPicPr preferRelativeResize="0"/>
            <p:nvPr/>
          </p:nvPicPr>
          <p:blipFill rotWithShape="1">
            <a:blip r:embed="rId3">
              <a:alphaModFix/>
            </a:blip>
            <a:srcRect/>
            <a:stretch/>
          </p:blipFill>
          <p:spPr>
            <a:xfrm>
              <a:off x="7490975" y="4567187"/>
              <a:ext cx="504324" cy="504324"/>
            </a:xfrm>
            <a:prstGeom prst="rect">
              <a:avLst/>
            </a:prstGeom>
            <a:noFill/>
            <a:ln>
              <a:noFill/>
            </a:ln>
          </p:spPr>
        </p:pic>
      </p:grpSp>
      <p:sp>
        <p:nvSpPr>
          <p:cNvPr id="378" name="Google Shape;378;p42"/>
          <p:cNvSpPr txBox="1">
            <a:spLocks noGrp="1"/>
          </p:cNvSpPr>
          <p:nvPr>
            <p:ph type="title"/>
          </p:nvPr>
        </p:nvSpPr>
        <p:spPr>
          <a:xfrm>
            <a:off x="1345150" y="2194725"/>
            <a:ext cx="6103500" cy="13938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rgbClr val="000000"/>
              </a:buClr>
              <a:buSzPct val="28530"/>
              <a:buFont typeface="Arial"/>
              <a:buNone/>
            </a:pPr>
            <a:r>
              <a:rPr lang="fr-ca" sz="3570" b="0" i="0" u="none" baseline="0" dirty="0"/>
              <a:t>Que signifie pour vous l’inclusion au travail?</a:t>
            </a:r>
            <a:r>
              <a:rPr lang="fr-ca" sz="3570" b="0" i="0" u="none" baseline="0" dirty="0">
                <a:solidFill>
                  <a:schemeClr val="dk1"/>
                </a:solidFill>
              </a:rPr>
              <a:t> </a:t>
            </a:r>
            <a:endParaRPr sz="3570" b="0" dirty="0">
              <a:solidFill>
                <a:schemeClr val="dk1"/>
              </a:solidFill>
            </a:endParaRPr>
          </a:p>
          <a:p>
            <a:pPr marL="0" lvl="0" indent="0" algn="ctr" rtl="0">
              <a:spcBef>
                <a:spcPts val="0"/>
              </a:spcBef>
              <a:spcAft>
                <a:spcPts val="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3"/>
          <p:cNvSpPr/>
          <p:nvPr/>
        </p:nvSpPr>
        <p:spPr>
          <a:xfrm>
            <a:off x="4848225" y="311850"/>
            <a:ext cx="6056700" cy="605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4" name="Google Shape;384;p43"/>
          <p:cNvSpPr/>
          <p:nvPr/>
        </p:nvSpPr>
        <p:spPr>
          <a:xfrm>
            <a:off x="3819400" y="-1727800"/>
            <a:ext cx="3177600" cy="31776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5" name="Google Shape;385;p43"/>
          <p:cNvPicPr preferRelativeResize="0"/>
          <p:nvPr/>
        </p:nvPicPr>
        <p:blipFill rotWithShape="1">
          <a:blip r:embed="rId3">
            <a:alphaModFix amt="63000"/>
          </a:blip>
          <a:srcRect/>
          <a:stretch/>
        </p:blipFill>
        <p:spPr>
          <a:xfrm>
            <a:off x="7307025" y="3400425"/>
            <a:ext cx="1371075" cy="1371075"/>
          </a:xfrm>
          <a:prstGeom prst="rect">
            <a:avLst/>
          </a:prstGeom>
          <a:noFill/>
          <a:ln>
            <a:noFill/>
          </a:ln>
        </p:spPr>
      </p:pic>
      <p:sp>
        <p:nvSpPr>
          <p:cNvPr id="386" name="Google Shape;386;p43"/>
          <p:cNvSpPr txBox="1">
            <a:spLocks noGrp="1"/>
          </p:cNvSpPr>
          <p:nvPr>
            <p:ph type="title"/>
          </p:nvPr>
        </p:nvSpPr>
        <p:spPr>
          <a:xfrm>
            <a:off x="407550" y="1776700"/>
            <a:ext cx="5053798" cy="2170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990"/>
              <a:buNone/>
            </a:pPr>
            <a:r>
              <a:rPr lang="fr-ca" sz="5220" b="0" i="0" u="none" baseline="0" dirty="0">
                <a:solidFill>
                  <a:schemeClr val="lt1"/>
                </a:solidFill>
              </a:rPr>
              <a:t>Inspirer la connaissance : </a:t>
            </a:r>
            <a:r>
              <a:rPr lang="fr-ca" sz="3120" b="0" i="0" u="none" baseline="0" dirty="0">
                <a:solidFill>
                  <a:schemeClr val="lt1"/>
                </a:solidFill>
              </a:rPr>
              <a:t>Introduction aux pratiques d’emploi inclusives</a:t>
            </a:r>
            <a:endParaRPr sz="3120" b="0" dirty="0">
              <a:solidFill>
                <a:schemeClr val="lt1"/>
              </a:solidFill>
            </a:endParaRPr>
          </a:p>
        </p:txBody>
      </p:sp>
      <p:sp>
        <p:nvSpPr>
          <p:cNvPr id="387" name="Google Shape;387;p43"/>
          <p:cNvSpPr txBox="1">
            <a:spLocks noGrp="1"/>
          </p:cNvSpPr>
          <p:nvPr>
            <p:ph type="title" idx="2"/>
          </p:nvPr>
        </p:nvSpPr>
        <p:spPr>
          <a:xfrm>
            <a:off x="230925" y="556623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1"/>
        <p:cNvGrpSpPr/>
        <p:nvPr/>
      </p:nvGrpSpPr>
      <p:grpSpPr>
        <a:xfrm>
          <a:off x="0" y="0"/>
          <a:ext cx="0" cy="0"/>
          <a:chOff x="0" y="0"/>
          <a:chExt cx="0" cy="0"/>
        </a:xfrm>
      </p:grpSpPr>
      <p:sp>
        <p:nvSpPr>
          <p:cNvPr id="410" name="Google Shape;410;p44"/>
          <p:cNvSpPr txBox="1">
            <a:spLocks noGrp="1"/>
          </p:cNvSpPr>
          <p:nvPr>
            <p:ph type="title"/>
          </p:nvPr>
        </p:nvSpPr>
        <p:spPr>
          <a:xfrm>
            <a:off x="476250" y="245850"/>
            <a:ext cx="81915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3600" b="0" i="0" u="none" baseline="0" dirty="0"/>
              <a:t>L’analyse de rentabilisation</a:t>
            </a:r>
            <a:endParaRPr sz="3600" b="0" dirty="0"/>
          </a:p>
        </p:txBody>
      </p:sp>
      <p:grpSp>
        <p:nvGrpSpPr>
          <p:cNvPr id="395" name="Google Shape;395;p44">
            <a:extLst>
              <a:ext uri="{C183D7F6-B498-43B3-948B-1728B52AA6E4}">
                <adec:decorative xmlns:adec="http://schemas.microsoft.com/office/drawing/2017/decorative" val="1"/>
              </a:ext>
            </a:extLst>
          </p:cNvPr>
          <p:cNvGrpSpPr/>
          <p:nvPr/>
        </p:nvGrpSpPr>
        <p:grpSpPr>
          <a:xfrm>
            <a:off x="1207698" y="1518435"/>
            <a:ext cx="1049700" cy="665061"/>
            <a:chOff x="-312050" y="3505063"/>
            <a:chExt cx="1324001" cy="962311"/>
          </a:xfrm>
        </p:grpSpPr>
        <p:grpSp>
          <p:nvGrpSpPr>
            <p:cNvPr id="396" name="Google Shape;396;p44"/>
            <p:cNvGrpSpPr/>
            <p:nvPr/>
          </p:nvGrpSpPr>
          <p:grpSpPr>
            <a:xfrm>
              <a:off x="-62100" y="3505063"/>
              <a:ext cx="1074051" cy="962311"/>
              <a:chOff x="-62100" y="3505063"/>
              <a:chExt cx="1074051" cy="962311"/>
            </a:xfrm>
          </p:grpSpPr>
          <p:pic>
            <p:nvPicPr>
              <p:cNvPr id="397" name="Google Shape;397;p44"/>
              <p:cNvPicPr preferRelativeResize="0"/>
              <p:nvPr/>
            </p:nvPicPr>
            <p:blipFill rotWithShape="1">
              <a:blip r:embed="rId3">
                <a:alphaModFix/>
              </a:blip>
              <a:srcRect l="49912"/>
              <a:stretch/>
            </p:blipFill>
            <p:spPr>
              <a:xfrm>
                <a:off x="599300" y="3505063"/>
                <a:ext cx="412651" cy="823875"/>
              </a:xfrm>
              <a:prstGeom prst="rect">
                <a:avLst/>
              </a:prstGeom>
              <a:noFill/>
              <a:ln>
                <a:noFill/>
              </a:ln>
            </p:spPr>
          </p:pic>
          <p:pic>
            <p:nvPicPr>
              <p:cNvPr id="398" name="Google Shape;398;p44"/>
              <p:cNvPicPr preferRelativeResize="0"/>
              <p:nvPr/>
            </p:nvPicPr>
            <p:blipFill rotWithShape="1">
              <a:blip r:embed="rId3">
                <a:alphaModFix/>
              </a:blip>
              <a:srcRect/>
              <a:stretch/>
            </p:blipFill>
            <p:spPr>
              <a:xfrm>
                <a:off x="-62100" y="3643524"/>
                <a:ext cx="823850" cy="823850"/>
              </a:xfrm>
              <a:prstGeom prst="rect">
                <a:avLst/>
              </a:prstGeom>
              <a:noFill/>
              <a:ln>
                <a:noFill/>
              </a:ln>
            </p:spPr>
          </p:pic>
        </p:grpSp>
        <p:pic>
          <p:nvPicPr>
            <p:cNvPr id="399" name="Google Shape;399;p44"/>
            <p:cNvPicPr preferRelativeResize="0"/>
            <p:nvPr/>
          </p:nvPicPr>
          <p:blipFill rotWithShape="1">
            <a:blip r:embed="rId3">
              <a:alphaModFix/>
            </a:blip>
            <a:srcRect r="52951"/>
            <a:stretch/>
          </p:blipFill>
          <p:spPr>
            <a:xfrm>
              <a:off x="-312050" y="3505075"/>
              <a:ext cx="387599" cy="823850"/>
            </a:xfrm>
            <a:prstGeom prst="rect">
              <a:avLst/>
            </a:prstGeom>
            <a:noFill/>
            <a:ln>
              <a:noFill/>
            </a:ln>
          </p:spPr>
        </p:pic>
      </p:grpSp>
      <p:sp>
        <p:nvSpPr>
          <p:cNvPr id="392" name="Google Shape;392;p44"/>
          <p:cNvSpPr txBox="1"/>
          <p:nvPr/>
        </p:nvSpPr>
        <p:spPr>
          <a:xfrm>
            <a:off x="594466" y="2394084"/>
            <a:ext cx="2275963" cy="259266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300"/>
              <a:buFont typeface="Arial"/>
              <a:buNone/>
            </a:pPr>
            <a:r>
              <a:rPr lang="fr-FR" sz="2700" b="1" i="0" u="none" strike="noStrike" cap="none" baseline="0" dirty="0">
                <a:solidFill>
                  <a:schemeClr val="dk2"/>
                </a:solidFill>
                <a:latin typeface="Arial"/>
                <a:ea typeface="Arial"/>
                <a:cs typeface="Arial"/>
                <a:sym typeface="Arial"/>
              </a:rPr>
              <a:t>1 Ontarien sur 4 </a:t>
            </a:r>
            <a:endParaRPr lang="fr-FR" sz="2700" b="1" i="0" u="none" strike="noStrike" cap="none" dirty="0">
              <a:solidFill>
                <a:schemeClr val="dk2"/>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fr-FR" sz="1800" b="1" i="0" u="none" strike="noStrike" cap="none" baseline="0" dirty="0">
                <a:solidFill>
                  <a:schemeClr val="dk2"/>
                </a:solidFill>
                <a:latin typeface="Arial"/>
                <a:ea typeface="Arial"/>
                <a:cs typeface="Arial"/>
                <a:sym typeface="Arial"/>
              </a:rPr>
              <a:t>est en situation de handicap.</a:t>
            </a:r>
            <a:endParaRPr lang="fr-FR" sz="18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lang="fr-FR" sz="8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r>
              <a:rPr lang="fr-FR" sz="1600" b="0" i="0" u="none" strike="noStrike" cap="none" baseline="0" dirty="0">
                <a:solidFill>
                  <a:schemeClr val="bg2"/>
                </a:solidFill>
                <a:latin typeface="Arial"/>
                <a:ea typeface="Arial"/>
                <a:cs typeface="Arial"/>
                <a:sym typeface="Arial"/>
              </a:rPr>
              <a:t>70 % des handicaps </a:t>
            </a:r>
            <a:br>
              <a:rPr lang="fr-FR" sz="1600" b="0" i="0" u="none" strike="noStrike" cap="none" dirty="0">
                <a:solidFill>
                  <a:schemeClr val="bg2"/>
                </a:solidFill>
                <a:latin typeface="Arial"/>
                <a:ea typeface="Arial"/>
                <a:cs typeface="Arial"/>
                <a:sym typeface="Arial"/>
              </a:rPr>
            </a:br>
            <a:r>
              <a:rPr lang="fr-FR" sz="1600" b="0" i="0" u="none" strike="noStrike" cap="none" baseline="0" dirty="0">
                <a:solidFill>
                  <a:schemeClr val="bg2"/>
                </a:solidFill>
                <a:latin typeface="Arial"/>
                <a:ea typeface="Arial"/>
                <a:cs typeface="Arial"/>
                <a:sym typeface="Arial"/>
              </a:rPr>
              <a:t>sont invisibles</a:t>
            </a:r>
            <a:endParaRPr sz="1600" b="0" i="0" u="none" strike="noStrike" cap="none" dirty="0">
              <a:solidFill>
                <a:schemeClr val="bg2"/>
              </a:solidFill>
              <a:latin typeface="Arial"/>
              <a:ea typeface="Arial"/>
              <a:cs typeface="Arial"/>
              <a:sym typeface="Arial"/>
            </a:endParaRPr>
          </a:p>
        </p:txBody>
      </p:sp>
      <p:pic>
        <p:nvPicPr>
          <p:cNvPr id="400" name="Google Shape;400;p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028536" y="1500216"/>
            <a:ext cx="800577" cy="683280"/>
          </a:xfrm>
          <a:prstGeom prst="rect">
            <a:avLst/>
          </a:prstGeom>
          <a:noFill/>
          <a:ln>
            <a:noFill/>
          </a:ln>
        </p:spPr>
      </p:pic>
      <p:sp>
        <p:nvSpPr>
          <p:cNvPr id="393" name="Google Shape;393;p44"/>
          <p:cNvSpPr txBox="1"/>
          <p:nvPr/>
        </p:nvSpPr>
        <p:spPr>
          <a:xfrm>
            <a:off x="3290842" y="2394084"/>
            <a:ext cx="2275963" cy="246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700" b="1" i="0" u="none" strike="noStrike" cap="none" dirty="0">
                <a:solidFill>
                  <a:schemeClr val="dk2"/>
                </a:solidFill>
                <a:latin typeface="Arial"/>
                <a:ea typeface="Arial"/>
                <a:cs typeface="Arial"/>
                <a:sym typeface="Arial"/>
              </a:rPr>
              <a:t>90%</a:t>
            </a:r>
            <a:endParaRPr sz="2700" b="1" i="0" u="none" strike="noStrike" cap="none" dirty="0">
              <a:solidFill>
                <a:schemeClr val="dk2"/>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fr-FR" sz="1800" b="1" i="0" u="none" strike="noStrike" cap="none" dirty="0">
                <a:solidFill>
                  <a:schemeClr val="dk2"/>
                </a:solidFill>
                <a:latin typeface="Arial"/>
                <a:ea typeface="Arial"/>
                <a:cs typeface="Arial"/>
                <a:sym typeface="Arial"/>
              </a:rPr>
              <a:t>ont obtenu un </a:t>
            </a:r>
            <a:br>
              <a:rPr lang="fr-FR" sz="1800" b="1" i="0" u="none" strike="noStrike" cap="none" dirty="0">
                <a:solidFill>
                  <a:schemeClr val="dk2"/>
                </a:solidFill>
                <a:latin typeface="Arial"/>
                <a:ea typeface="Arial"/>
                <a:cs typeface="Arial"/>
                <a:sym typeface="Arial"/>
              </a:rPr>
            </a:br>
            <a:r>
              <a:rPr lang="fr-FR" sz="1800" b="1" i="0" u="none" strike="noStrike" cap="none" dirty="0">
                <a:solidFill>
                  <a:schemeClr val="dk2"/>
                </a:solidFill>
                <a:latin typeface="Arial"/>
                <a:ea typeface="Arial"/>
                <a:cs typeface="Arial"/>
                <a:sym typeface="Arial"/>
              </a:rPr>
              <a:t>rendement au travail égal ou supérieur à la moyenne.</a:t>
            </a:r>
          </a:p>
        </p:txBody>
      </p:sp>
      <p:pic>
        <p:nvPicPr>
          <p:cNvPr id="401" name="Google Shape;401;p4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05531" y="1460803"/>
            <a:ext cx="839336" cy="762106"/>
          </a:xfrm>
          <a:prstGeom prst="rect">
            <a:avLst/>
          </a:prstGeom>
          <a:noFill/>
          <a:ln>
            <a:noFill/>
          </a:ln>
        </p:spPr>
      </p:pic>
      <p:sp>
        <p:nvSpPr>
          <p:cNvPr id="403" name="Google Shape;403;p44"/>
          <p:cNvSpPr txBox="1"/>
          <p:nvPr/>
        </p:nvSpPr>
        <p:spPr>
          <a:xfrm>
            <a:off x="5627988" y="2394084"/>
            <a:ext cx="3069696" cy="9942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 sz="2800" b="1" i="0" u="none" strike="noStrike" cap="none" dirty="0">
                <a:solidFill>
                  <a:schemeClr val="dk2"/>
                </a:solidFill>
                <a:latin typeface="Arial"/>
                <a:ea typeface="Arial"/>
                <a:cs typeface="Arial"/>
                <a:sym typeface="Wingdings" panose="05000000000000000000" pitchFamily="2" charset="2"/>
              </a:rPr>
              <a:t></a:t>
            </a:r>
            <a:endParaRPr lang="en" sz="2800" b="1" i="0" u="none" strike="noStrike" cap="none" dirty="0">
              <a:solidFill>
                <a:schemeClr val="dk2"/>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fr-ca" sz="1800" b="1" i="0" u="none" strike="noStrike" cap="none" baseline="0" dirty="0">
                <a:solidFill>
                  <a:schemeClr val="dk2"/>
                </a:solidFill>
                <a:latin typeface="Arial"/>
                <a:ea typeface="Arial"/>
                <a:cs typeface="Arial"/>
                <a:sym typeface="Arial"/>
              </a:rPr>
              <a:t>Les entreprises qui ont investi </a:t>
            </a:r>
            <a:br>
              <a:rPr lang="fr-ca" sz="1800" b="1" i="0" u="none" strike="noStrike" cap="none" dirty="0">
                <a:solidFill>
                  <a:schemeClr val="dk2"/>
                </a:solidFill>
                <a:latin typeface="Arial"/>
                <a:ea typeface="Arial"/>
                <a:cs typeface="Arial"/>
                <a:sym typeface="Arial"/>
              </a:rPr>
            </a:br>
            <a:r>
              <a:rPr lang="fr-ca" sz="1800" b="1" i="0" u="none" strike="noStrike" cap="none" baseline="0" dirty="0">
                <a:solidFill>
                  <a:schemeClr val="dk2"/>
                </a:solidFill>
                <a:latin typeface="Arial"/>
                <a:ea typeface="Arial"/>
                <a:cs typeface="Arial"/>
                <a:sym typeface="Arial"/>
              </a:rPr>
              <a:t>dans des pratiques d’emploi accessibles rapportent</a:t>
            </a:r>
            <a:r>
              <a:rPr lang="en" sz="1800" b="1" i="0" u="none" strike="noStrike" cap="none" dirty="0">
                <a:solidFill>
                  <a:schemeClr val="dk2"/>
                </a:solidFill>
                <a:latin typeface="Arial"/>
                <a:ea typeface="Arial"/>
                <a:cs typeface="Arial"/>
                <a:sym typeface="Arial"/>
              </a:rPr>
              <a:t> </a:t>
            </a:r>
            <a:r>
              <a:rPr lang="en" sz="1800" b="1" i="0" u="none" strike="noStrike" cap="none" dirty="0">
                <a:solidFill>
                  <a:schemeClr val="dk2"/>
                </a:solidFill>
                <a:latin typeface="Arial"/>
                <a:ea typeface="Arial"/>
                <a:cs typeface="Arial"/>
                <a:sym typeface="Wingdings" panose="05000000000000000000" pitchFamily="2" charset="2"/>
              </a:rPr>
              <a:t> en  </a:t>
            </a:r>
            <a:r>
              <a:rPr lang="en" sz="1800" b="1" dirty="0">
                <a:solidFill>
                  <a:schemeClr val="dk2"/>
                </a:solidFill>
                <a:sym typeface="Wingdings" panose="05000000000000000000" pitchFamily="2" charset="2"/>
              </a:rPr>
              <a:t>des </a:t>
            </a:r>
            <a:r>
              <a:rPr lang="fr-ca" sz="1800" b="1" dirty="0">
                <a:solidFill>
                  <a:schemeClr val="dk2"/>
                </a:solidFill>
              </a:rPr>
              <a:t>principaux indicateurs de rendement</a:t>
            </a:r>
            <a:endParaRPr lang="en-US" sz="1800" b="1" dirty="0">
              <a:solidFill>
                <a:schemeClr val="dk2"/>
              </a:solidFill>
            </a:endParaRPr>
          </a:p>
        </p:txBody>
      </p:sp>
      <p:sp>
        <p:nvSpPr>
          <p:cNvPr id="3" name="TextBox 2">
            <a:extLst>
              <a:ext uri="{FF2B5EF4-FFF2-40B4-BE49-F238E27FC236}">
                <a16:creationId xmlns:a16="http://schemas.microsoft.com/office/drawing/2014/main" id="{57C913D4-2694-4738-34EB-3B9D3BF7B2E3}"/>
              </a:ext>
            </a:extLst>
          </p:cNvPr>
          <p:cNvSpPr txBox="1"/>
          <p:nvPr/>
        </p:nvSpPr>
        <p:spPr>
          <a:xfrm>
            <a:off x="0" y="4689315"/>
            <a:ext cx="6177880" cy="415498"/>
          </a:xfrm>
          <a:prstGeom prst="rect">
            <a:avLst/>
          </a:prstGeom>
          <a:noFill/>
        </p:spPr>
        <p:txBody>
          <a:bodyPr wrap="square">
            <a:spAutoFit/>
          </a:bodyPr>
          <a:lstStyle/>
          <a:p>
            <a:r>
              <a:rPr lang="en-US" sz="1050" dirty="0">
                <a:latin typeface="+mn-lt"/>
                <a:hlinkClick r:id="rId6"/>
              </a:rPr>
              <a:t>https://accessibilitycanada.ca/get-help/resources/business-benefits-of-accessibility-infographic/</a:t>
            </a:r>
            <a:endParaRPr lang="en-US" sz="1050" dirty="0">
              <a:latin typeface="+mn-lt"/>
            </a:endParaRPr>
          </a:p>
          <a:p>
            <a:r>
              <a:rPr lang="en-US" sz="1050" dirty="0">
                <a:latin typeface="+mn-lt"/>
                <a:hlinkClick r:id="rId7"/>
              </a:rPr>
              <a:t>https://www150.statcan.gc.ca/n1/pub/11-627-m/11-627-m2023063-eng.htm</a:t>
            </a:r>
            <a:r>
              <a:rPr lang="en-US" sz="1050" dirty="0">
                <a:latin typeface="+mn-lt"/>
              </a:rPr>
              <a:t>    </a:t>
            </a:r>
            <a:endParaRPr lang="en-CA" sz="10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5"/>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3600" b="0" i="0" u="none" baseline="0" dirty="0">
                <a:solidFill>
                  <a:schemeClr val="accent1"/>
                </a:solidFill>
              </a:rPr>
              <a:t>Dissiper les idées fausses</a:t>
            </a:r>
            <a:endParaRPr sz="3600" b="0" dirty="0">
              <a:solidFill>
                <a:schemeClr val="accent1"/>
              </a:solidFill>
            </a:endParaRPr>
          </a:p>
        </p:txBody>
      </p:sp>
      <p:sp>
        <p:nvSpPr>
          <p:cNvPr id="2" name="Google Shape;453;p48">
            <a:extLst>
              <a:ext uri="{FF2B5EF4-FFF2-40B4-BE49-F238E27FC236}">
                <a16:creationId xmlns:a16="http://schemas.microsoft.com/office/drawing/2014/main" id="{F7FEA362-CDDA-6C61-AF7B-775F353E6AD5}"/>
              </a:ext>
              <a:ext uri="{C183D7F6-B498-43B3-948B-1728B52AA6E4}">
                <adec:decorative xmlns:adec="http://schemas.microsoft.com/office/drawing/2017/decorative" val="1"/>
              </a:ext>
            </a:extLst>
          </p:cNvPr>
          <p:cNvSpPr/>
          <p:nvPr/>
        </p:nvSpPr>
        <p:spPr>
          <a:xfrm>
            <a:off x="742675" y="1568775"/>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6700" b="1" i="0" u="none" strike="noStrike" cap="none">
                <a:solidFill>
                  <a:schemeClr val="lt1"/>
                </a:solidFill>
                <a:latin typeface="Comfortaa"/>
                <a:ea typeface="Comfortaa"/>
                <a:cs typeface="Comfortaa"/>
                <a:sym typeface="Comfortaa"/>
              </a:rPr>
              <a:t>$</a:t>
            </a:r>
            <a:endParaRPr sz="6700" b="1" i="0" u="none" strike="noStrike" cap="none">
              <a:solidFill>
                <a:schemeClr val="lt1"/>
              </a:solidFill>
              <a:latin typeface="Comfortaa"/>
              <a:ea typeface="Comfortaa"/>
              <a:cs typeface="Comfortaa"/>
              <a:sym typeface="Comfortaa"/>
            </a:endParaRPr>
          </a:p>
        </p:txBody>
      </p:sp>
      <p:sp>
        <p:nvSpPr>
          <p:cNvPr id="3" name="Google Shape;454;p48">
            <a:extLst>
              <a:ext uri="{FF2B5EF4-FFF2-40B4-BE49-F238E27FC236}">
                <a16:creationId xmlns:a16="http://schemas.microsoft.com/office/drawing/2014/main" id="{ACF1A934-B346-4E35-5A00-78FFD7E57CBA}"/>
              </a:ext>
            </a:extLst>
          </p:cNvPr>
          <p:cNvSpPr txBox="1"/>
          <p:nvPr/>
        </p:nvSpPr>
        <p:spPr>
          <a:xfrm>
            <a:off x="337000" y="3002225"/>
            <a:ext cx="21156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CA" sz="1800" b="1" i="0" u="none" strike="noStrike" cap="none" baseline="0" dirty="0">
                <a:solidFill>
                  <a:schemeClr val="dk2"/>
                </a:solidFill>
                <a:latin typeface="Arial"/>
                <a:ea typeface="Arial"/>
                <a:cs typeface="Arial"/>
                <a:sym typeface="Arial"/>
              </a:rPr>
              <a:t>Coût des </a:t>
            </a:r>
            <a:br>
              <a:rPr lang="fr-CA" sz="1800" b="1" i="0" u="none" strike="noStrike" cap="none" dirty="0">
                <a:solidFill>
                  <a:schemeClr val="dk2"/>
                </a:solidFill>
                <a:latin typeface="Arial"/>
                <a:ea typeface="Arial"/>
                <a:cs typeface="Arial"/>
                <a:sym typeface="Arial"/>
              </a:rPr>
            </a:br>
            <a:r>
              <a:rPr lang="fr-CA" sz="1800" b="1" i="0" u="none" strike="noStrike" cap="none" baseline="0" dirty="0">
                <a:solidFill>
                  <a:schemeClr val="dk2"/>
                </a:solidFill>
                <a:latin typeface="Arial"/>
                <a:ea typeface="Arial"/>
                <a:cs typeface="Arial"/>
                <a:sym typeface="Arial"/>
              </a:rPr>
              <a:t>adaptations</a:t>
            </a:r>
            <a:endParaRPr lang="fr-CA" sz="1800" b="1" i="0" u="none" strike="noStrike" cap="none" dirty="0">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6">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3600" b="0" i="0" u="none" baseline="0" dirty="0">
                <a:solidFill>
                  <a:schemeClr val="accent1"/>
                </a:solidFill>
              </a:rPr>
              <a:t>Dissiper les idées fausses</a:t>
            </a:r>
            <a:endParaRPr sz="3600" b="0" dirty="0">
              <a:solidFill>
                <a:schemeClr val="accent1"/>
              </a:solidFill>
            </a:endParaRPr>
          </a:p>
        </p:txBody>
      </p:sp>
      <p:sp>
        <p:nvSpPr>
          <p:cNvPr id="2" name="Google Shape;453;p48">
            <a:extLst>
              <a:ext uri="{FF2B5EF4-FFF2-40B4-BE49-F238E27FC236}">
                <a16:creationId xmlns:a16="http://schemas.microsoft.com/office/drawing/2014/main" id="{7D7C24CD-C525-0564-D7D2-61C7A14709C3}"/>
              </a:ext>
              <a:ext uri="{C183D7F6-B498-43B3-948B-1728B52AA6E4}">
                <adec:decorative xmlns:adec="http://schemas.microsoft.com/office/drawing/2017/decorative" val="1"/>
              </a:ext>
            </a:extLst>
          </p:cNvPr>
          <p:cNvSpPr/>
          <p:nvPr/>
        </p:nvSpPr>
        <p:spPr>
          <a:xfrm>
            <a:off x="742675" y="1568775"/>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6700" b="1" i="0" u="none" strike="noStrike" cap="none">
                <a:solidFill>
                  <a:schemeClr val="lt1"/>
                </a:solidFill>
                <a:latin typeface="Comfortaa"/>
                <a:ea typeface="Comfortaa"/>
                <a:cs typeface="Comfortaa"/>
                <a:sym typeface="Comfortaa"/>
              </a:rPr>
              <a:t>$</a:t>
            </a:r>
            <a:endParaRPr sz="6700" b="1" i="0" u="none" strike="noStrike" cap="none">
              <a:solidFill>
                <a:schemeClr val="lt1"/>
              </a:solidFill>
              <a:latin typeface="Comfortaa"/>
              <a:ea typeface="Comfortaa"/>
              <a:cs typeface="Comfortaa"/>
              <a:sym typeface="Comfortaa"/>
            </a:endParaRPr>
          </a:p>
        </p:txBody>
      </p:sp>
      <p:sp>
        <p:nvSpPr>
          <p:cNvPr id="3" name="Google Shape;454;p48">
            <a:extLst>
              <a:ext uri="{FF2B5EF4-FFF2-40B4-BE49-F238E27FC236}">
                <a16:creationId xmlns:a16="http://schemas.microsoft.com/office/drawing/2014/main" id="{1F92A0E1-069C-4833-D91B-AA6AC0E636D3}"/>
              </a:ext>
              <a:ext uri="{C183D7F6-B498-43B3-948B-1728B52AA6E4}">
                <adec:decorative xmlns:adec="http://schemas.microsoft.com/office/drawing/2017/decorative" val="1"/>
              </a:ext>
            </a:extLst>
          </p:cNvPr>
          <p:cNvSpPr txBox="1"/>
          <p:nvPr/>
        </p:nvSpPr>
        <p:spPr>
          <a:xfrm>
            <a:off x="337000" y="3002225"/>
            <a:ext cx="21156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CA" sz="1800" b="1" i="0" u="none" strike="noStrike" cap="none" baseline="0" dirty="0">
                <a:solidFill>
                  <a:schemeClr val="dk2"/>
                </a:solidFill>
                <a:latin typeface="Arial"/>
                <a:ea typeface="Arial"/>
                <a:cs typeface="Arial"/>
                <a:sym typeface="Arial"/>
              </a:rPr>
              <a:t>Coût des </a:t>
            </a:r>
            <a:br>
              <a:rPr lang="fr-CA" sz="1800" b="1" i="0" u="none" strike="noStrike" cap="none" dirty="0">
                <a:solidFill>
                  <a:schemeClr val="dk2"/>
                </a:solidFill>
                <a:latin typeface="Arial"/>
                <a:ea typeface="Arial"/>
                <a:cs typeface="Arial"/>
                <a:sym typeface="Arial"/>
              </a:rPr>
            </a:br>
            <a:r>
              <a:rPr lang="fr-CA" sz="1800" b="1" i="0" u="none" strike="noStrike" cap="none" baseline="0" dirty="0">
                <a:solidFill>
                  <a:schemeClr val="dk2"/>
                </a:solidFill>
                <a:latin typeface="Arial"/>
                <a:ea typeface="Arial"/>
                <a:cs typeface="Arial"/>
                <a:sym typeface="Arial"/>
              </a:rPr>
              <a:t>adaptations</a:t>
            </a:r>
            <a:endParaRPr lang="fr-CA" sz="1800" b="1" i="0" u="none" strike="noStrike" cap="none" dirty="0">
              <a:solidFill>
                <a:schemeClr val="dk2"/>
              </a:solidFill>
              <a:latin typeface="Arial"/>
              <a:ea typeface="Arial"/>
              <a:cs typeface="Arial"/>
              <a:sym typeface="Arial"/>
            </a:endParaRPr>
          </a:p>
        </p:txBody>
      </p:sp>
      <p:grpSp>
        <p:nvGrpSpPr>
          <p:cNvPr id="7" name="Google Shape;458;p48">
            <a:extLst>
              <a:ext uri="{FF2B5EF4-FFF2-40B4-BE49-F238E27FC236}">
                <a16:creationId xmlns:a16="http://schemas.microsoft.com/office/drawing/2014/main" id="{BBFE048E-19A4-0D27-5AB3-661D6FF53ED1}"/>
              </a:ext>
              <a:ext uri="{C183D7F6-B498-43B3-948B-1728B52AA6E4}">
                <adec:decorative xmlns:adec="http://schemas.microsoft.com/office/drawing/2017/decorative" val="1"/>
              </a:ext>
            </a:extLst>
          </p:cNvPr>
          <p:cNvGrpSpPr/>
          <p:nvPr/>
        </p:nvGrpSpPr>
        <p:grpSpPr>
          <a:xfrm>
            <a:off x="3058538" y="1568775"/>
            <a:ext cx="1295400" cy="1295400"/>
            <a:chOff x="2632775" y="1240050"/>
            <a:chExt cx="1295400" cy="1295400"/>
          </a:xfrm>
        </p:grpSpPr>
        <p:sp>
          <p:nvSpPr>
            <p:cNvPr id="8" name="Google Shape;459;p48">
              <a:extLst>
                <a:ext uri="{FF2B5EF4-FFF2-40B4-BE49-F238E27FC236}">
                  <a16:creationId xmlns:a16="http://schemas.microsoft.com/office/drawing/2014/main" id="{55E8CF3F-B4F2-84D5-3D85-63A1D5AF3974}"/>
                </a:ext>
              </a:extLst>
            </p:cNvPr>
            <p:cNvSpPr/>
            <p:nvPr/>
          </p:nvSpPr>
          <p:spPr>
            <a:xfrm>
              <a:off x="2632775" y="12400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9" name="Google Shape;460;p48">
              <a:extLst>
                <a:ext uri="{FF2B5EF4-FFF2-40B4-BE49-F238E27FC236}">
                  <a16:creationId xmlns:a16="http://schemas.microsoft.com/office/drawing/2014/main" id="{2264DABA-7922-2D2D-D062-A318CA3A8561}"/>
                </a:ext>
              </a:extLst>
            </p:cNvPr>
            <p:cNvPicPr preferRelativeResize="0"/>
            <p:nvPr/>
          </p:nvPicPr>
          <p:blipFill rotWithShape="1">
            <a:blip r:embed="rId3">
              <a:alphaModFix/>
            </a:blip>
            <a:srcRect/>
            <a:stretch/>
          </p:blipFill>
          <p:spPr>
            <a:xfrm>
              <a:off x="2793250" y="1328950"/>
              <a:ext cx="974450" cy="974450"/>
            </a:xfrm>
            <a:prstGeom prst="rect">
              <a:avLst/>
            </a:prstGeom>
            <a:noFill/>
            <a:ln>
              <a:noFill/>
            </a:ln>
          </p:spPr>
        </p:pic>
      </p:grpSp>
      <p:sp>
        <p:nvSpPr>
          <p:cNvPr id="4" name="Google Shape;455;p48">
            <a:extLst>
              <a:ext uri="{FF2B5EF4-FFF2-40B4-BE49-F238E27FC236}">
                <a16:creationId xmlns:a16="http://schemas.microsoft.com/office/drawing/2014/main" id="{14FFDD9E-D6F3-D3BA-E5B5-45AE25C98A65}"/>
              </a:ext>
            </a:extLst>
          </p:cNvPr>
          <p:cNvSpPr txBox="1"/>
          <p:nvPr/>
        </p:nvSpPr>
        <p:spPr>
          <a:xfrm>
            <a:off x="2863688" y="3002225"/>
            <a:ext cx="16851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CA" sz="1800" b="1" i="0" u="none" strike="noStrike" cap="none" baseline="0" dirty="0">
                <a:solidFill>
                  <a:schemeClr val="accent5"/>
                </a:solidFill>
                <a:latin typeface="Arial"/>
                <a:ea typeface="Arial"/>
                <a:cs typeface="Arial"/>
                <a:sym typeface="Arial"/>
              </a:rPr>
              <a:t>Gestion du rendement</a:t>
            </a:r>
            <a:endParaRPr lang="fr-CA" sz="1800" b="1" i="0" u="none" strike="noStrike" cap="none" dirty="0">
              <a:solidFill>
                <a:schemeClr val="accent5"/>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fr-ca" sz="2400" b="1" i="0" u="none" baseline="0">
                <a:solidFill>
                  <a:schemeClr val="accent1"/>
                </a:solidFill>
              </a:rPr>
              <a:t>La formation IHTR a été conçue conjointement par : </a:t>
            </a:r>
            <a:endParaRPr sz="2400" b="1">
              <a:solidFill>
                <a:schemeClr val="accent1"/>
              </a:solidFill>
            </a:endParaRPr>
          </a:p>
        </p:txBody>
      </p:sp>
      <p:sp>
        <p:nvSpPr>
          <p:cNvPr id="128" name="Google Shape;128;p23"/>
          <p:cNvSpPr txBox="1"/>
          <p:nvPr/>
        </p:nvSpPr>
        <p:spPr>
          <a:xfrm>
            <a:off x="476250" y="1134575"/>
            <a:ext cx="3505200" cy="40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ca" sz="1600" b="1" i="0" u="none" strike="noStrike" cap="none" baseline="0">
                <a:solidFill>
                  <a:schemeClr val="dk1"/>
                </a:solidFill>
                <a:latin typeface="Arial"/>
                <a:ea typeface="Arial"/>
                <a:cs typeface="Arial"/>
                <a:sym typeface="Arial"/>
              </a:rPr>
              <a:t>Contributeurs de l’équipe de projet :</a:t>
            </a:r>
            <a:endParaRPr sz="1600" b="1" i="0" u="none" strike="noStrike" cap="none">
              <a:solidFill>
                <a:schemeClr val="dk1"/>
              </a:solidFill>
              <a:latin typeface="Arial"/>
              <a:ea typeface="Arial"/>
              <a:cs typeface="Arial"/>
              <a:sym typeface="Arial"/>
            </a:endParaRPr>
          </a:p>
        </p:txBody>
      </p:sp>
      <p:pic>
        <p:nvPicPr>
          <p:cNvPr id="129" name="Google Shape;129;p23" descr="Holland Bloorview Kids Rehabilitation Hospital"/>
          <p:cNvPicPr preferRelativeResize="0"/>
          <p:nvPr/>
        </p:nvPicPr>
        <p:blipFill rotWithShape="1">
          <a:blip r:embed="rId3">
            <a:alphaModFix/>
          </a:blip>
          <a:srcRect/>
          <a:stretch/>
        </p:blipFill>
        <p:spPr>
          <a:xfrm>
            <a:off x="476249" y="1746748"/>
            <a:ext cx="2026375" cy="578125"/>
          </a:xfrm>
          <a:prstGeom prst="rect">
            <a:avLst/>
          </a:prstGeom>
          <a:noFill/>
          <a:ln>
            <a:noFill/>
          </a:ln>
        </p:spPr>
      </p:pic>
      <p:pic>
        <p:nvPicPr>
          <p:cNvPr id="130" name="Google Shape;130;p23" descr="Halton Healthcare"/>
          <p:cNvPicPr preferRelativeResize="0"/>
          <p:nvPr/>
        </p:nvPicPr>
        <p:blipFill rotWithShape="1">
          <a:blip r:embed="rId4">
            <a:alphaModFix/>
          </a:blip>
          <a:srcRect/>
          <a:stretch/>
        </p:blipFill>
        <p:spPr>
          <a:xfrm>
            <a:off x="2773252" y="1664106"/>
            <a:ext cx="938405" cy="591009"/>
          </a:xfrm>
          <a:prstGeom prst="rect">
            <a:avLst/>
          </a:prstGeom>
          <a:noFill/>
          <a:ln>
            <a:noFill/>
          </a:ln>
        </p:spPr>
      </p:pic>
      <p:pic>
        <p:nvPicPr>
          <p:cNvPr id="131" name="Google Shape;131;p23" descr="Ontario Disability Employment Network"/>
          <p:cNvPicPr preferRelativeResize="0"/>
          <p:nvPr/>
        </p:nvPicPr>
        <p:blipFill rotWithShape="1">
          <a:blip r:embed="rId5">
            <a:alphaModFix/>
          </a:blip>
          <a:srcRect/>
          <a:stretch/>
        </p:blipFill>
        <p:spPr>
          <a:xfrm>
            <a:off x="1398950" y="2589528"/>
            <a:ext cx="1384257" cy="403232"/>
          </a:xfrm>
          <a:prstGeom prst="rect">
            <a:avLst/>
          </a:prstGeom>
          <a:noFill/>
          <a:ln>
            <a:noFill/>
          </a:ln>
        </p:spPr>
      </p:pic>
      <p:pic>
        <p:nvPicPr>
          <p:cNvPr id="132" name="Google Shape;132;p23" descr="March of Dimes Canada"/>
          <p:cNvPicPr preferRelativeResize="0"/>
          <p:nvPr/>
        </p:nvPicPr>
        <p:blipFill rotWithShape="1">
          <a:blip r:embed="rId6">
            <a:alphaModFix/>
          </a:blip>
          <a:srcRect r="49823"/>
          <a:stretch/>
        </p:blipFill>
        <p:spPr>
          <a:xfrm>
            <a:off x="953200" y="3318256"/>
            <a:ext cx="1129375" cy="442643"/>
          </a:xfrm>
          <a:prstGeom prst="rect">
            <a:avLst/>
          </a:prstGeom>
          <a:noFill/>
          <a:ln>
            <a:noFill/>
          </a:ln>
        </p:spPr>
      </p:pic>
      <p:pic>
        <p:nvPicPr>
          <p:cNvPr id="133" name="Google Shape;133;p23" descr="Community Living Oakville"/>
          <p:cNvPicPr preferRelativeResize="0"/>
          <p:nvPr/>
        </p:nvPicPr>
        <p:blipFill rotWithShape="1">
          <a:blip r:embed="rId7">
            <a:alphaModFix/>
          </a:blip>
          <a:srcRect l="25191" t="25476" r="25068" b="28699"/>
          <a:stretch/>
        </p:blipFill>
        <p:spPr>
          <a:xfrm>
            <a:off x="2287963" y="3261043"/>
            <a:ext cx="1200099" cy="557069"/>
          </a:xfrm>
          <a:prstGeom prst="rect">
            <a:avLst/>
          </a:prstGeom>
          <a:noFill/>
          <a:ln>
            <a:noFill/>
          </a:ln>
        </p:spPr>
      </p:pic>
      <p:sp>
        <p:nvSpPr>
          <p:cNvPr id="134" name="Google Shape;134;p23"/>
          <p:cNvSpPr txBox="1"/>
          <p:nvPr/>
        </p:nvSpPr>
        <p:spPr>
          <a:xfrm>
            <a:off x="4229438" y="1071550"/>
            <a:ext cx="3287700" cy="40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ca" sz="1600" b="1" i="0" u="none" strike="noStrike" cap="none" baseline="0">
                <a:solidFill>
                  <a:schemeClr val="dk1"/>
                </a:solidFill>
                <a:latin typeface="Arial"/>
                <a:ea typeface="Arial"/>
                <a:cs typeface="Arial"/>
                <a:sym typeface="Arial"/>
              </a:rPr>
              <a:t>Les organisations pionnières :</a:t>
            </a:r>
            <a:endParaRPr sz="1600" b="1" i="0" u="none" strike="noStrike" cap="none">
              <a:solidFill>
                <a:schemeClr val="dk1"/>
              </a:solidFill>
              <a:latin typeface="Arial"/>
              <a:ea typeface="Arial"/>
              <a:cs typeface="Arial"/>
              <a:sym typeface="Arial"/>
            </a:endParaRPr>
          </a:p>
        </p:txBody>
      </p:sp>
      <p:pic>
        <p:nvPicPr>
          <p:cNvPr id="135" name="Google Shape;135;p23" descr="Holland Bloorview Kids Rehabilitation Hospital"/>
          <p:cNvPicPr preferRelativeResize="0"/>
          <p:nvPr/>
        </p:nvPicPr>
        <p:blipFill rotWithShape="1">
          <a:blip r:embed="rId3">
            <a:alphaModFix/>
          </a:blip>
          <a:srcRect/>
          <a:stretch/>
        </p:blipFill>
        <p:spPr>
          <a:xfrm>
            <a:off x="4273613" y="1817332"/>
            <a:ext cx="1462522" cy="436959"/>
          </a:xfrm>
          <a:prstGeom prst="rect">
            <a:avLst/>
          </a:prstGeom>
          <a:noFill/>
          <a:ln>
            <a:noFill/>
          </a:ln>
        </p:spPr>
      </p:pic>
      <p:pic>
        <p:nvPicPr>
          <p:cNvPr id="136" name="Google Shape;136;p23" descr="Halton Healthcare"/>
          <p:cNvPicPr preferRelativeResize="0"/>
          <p:nvPr/>
        </p:nvPicPr>
        <p:blipFill rotWithShape="1">
          <a:blip r:embed="rId4">
            <a:alphaModFix/>
          </a:blip>
          <a:srcRect/>
          <a:stretch/>
        </p:blipFill>
        <p:spPr>
          <a:xfrm>
            <a:off x="6054938" y="1741131"/>
            <a:ext cx="776814" cy="436960"/>
          </a:xfrm>
          <a:prstGeom prst="rect">
            <a:avLst/>
          </a:prstGeom>
          <a:noFill/>
          <a:ln>
            <a:noFill/>
          </a:ln>
        </p:spPr>
      </p:pic>
      <p:pic>
        <p:nvPicPr>
          <p:cNvPr id="137" name="Google Shape;137;p23" descr="St. Joseph's Lifecare Centre Brantford"/>
          <p:cNvPicPr preferRelativeResize="0"/>
          <p:nvPr/>
        </p:nvPicPr>
        <p:blipFill rotWithShape="1">
          <a:blip r:embed="rId8">
            <a:alphaModFix/>
          </a:blip>
          <a:srcRect/>
          <a:stretch/>
        </p:blipFill>
        <p:spPr>
          <a:xfrm>
            <a:off x="7150557" y="1687241"/>
            <a:ext cx="1325033" cy="544739"/>
          </a:xfrm>
          <a:prstGeom prst="rect">
            <a:avLst/>
          </a:prstGeom>
          <a:noFill/>
          <a:ln>
            <a:noFill/>
          </a:ln>
        </p:spPr>
      </p:pic>
      <p:pic>
        <p:nvPicPr>
          <p:cNvPr id="138" name="Google Shape;138;p23" descr="Sault Area Hospital"/>
          <p:cNvPicPr preferRelativeResize="0"/>
          <p:nvPr/>
        </p:nvPicPr>
        <p:blipFill rotWithShape="1">
          <a:blip r:embed="rId9">
            <a:alphaModFix/>
          </a:blip>
          <a:srcRect/>
          <a:stretch/>
        </p:blipFill>
        <p:spPr>
          <a:xfrm>
            <a:off x="4305659" y="2608550"/>
            <a:ext cx="1569338" cy="365188"/>
          </a:xfrm>
          <a:prstGeom prst="rect">
            <a:avLst/>
          </a:prstGeom>
          <a:noFill/>
          <a:ln>
            <a:noFill/>
          </a:ln>
        </p:spPr>
      </p:pic>
      <p:pic>
        <p:nvPicPr>
          <p:cNvPr id="139" name="Google Shape;139;p23" descr="St. Joseph's Health Care London"/>
          <p:cNvPicPr preferRelativeResize="0"/>
          <p:nvPr/>
        </p:nvPicPr>
        <p:blipFill rotWithShape="1">
          <a:blip r:embed="rId10">
            <a:alphaModFix/>
          </a:blip>
          <a:srcRect/>
          <a:stretch/>
        </p:blipFill>
        <p:spPr>
          <a:xfrm>
            <a:off x="6002226" y="2428874"/>
            <a:ext cx="1366400" cy="658451"/>
          </a:xfrm>
          <a:prstGeom prst="rect">
            <a:avLst/>
          </a:prstGeom>
          <a:noFill/>
          <a:ln>
            <a:noFill/>
          </a:ln>
        </p:spPr>
      </p:pic>
      <p:pic>
        <p:nvPicPr>
          <p:cNvPr id="140" name="Google Shape;140;p23" descr="Sick Kids"/>
          <p:cNvPicPr preferRelativeResize="0"/>
          <p:nvPr/>
        </p:nvPicPr>
        <p:blipFill rotWithShape="1">
          <a:blip r:embed="rId11">
            <a:alphaModFix/>
          </a:blip>
          <a:srcRect/>
          <a:stretch/>
        </p:blipFill>
        <p:spPr>
          <a:xfrm>
            <a:off x="7511119" y="2637086"/>
            <a:ext cx="1100968" cy="308115"/>
          </a:xfrm>
          <a:prstGeom prst="rect">
            <a:avLst/>
          </a:prstGeom>
          <a:noFill/>
          <a:ln>
            <a:noFill/>
          </a:ln>
        </p:spPr>
      </p:pic>
      <p:pic>
        <p:nvPicPr>
          <p:cNvPr id="141" name="Google Shape;141;p23" descr="Health Sciences North"/>
          <p:cNvPicPr preferRelativeResize="0"/>
          <p:nvPr/>
        </p:nvPicPr>
        <p:blipFill rotWithShape="1">
          <a:blip r:embed="rId12">
            <a:alphaModFix/>
          </a:blip>
          <a:srcRect/>
          <a:stretch/>
        </p:blipFill>
        <p:spPr>
          <a:xfrm>
            <a:off x="4130656" y="3267209"/>
            <a:ext cx="1527877" cy="544737"/>
          </a:xfrm>
          <a:prstGeom prst="rect">
            <a:avLst/>
          </a:prstGeom>
          <a:noFill/>
          <a:ln>
            <a:noFill/>
          </a:ln>
        </p:spPr>
      </p:pic>
      <p:pic>
        <p:nvPicPr>
          <p:cNvPr id="142" name="Google Shape;142;p23" descr="Norfolk General Hospital"/>
          <p:cNvPicPr preferRelativeResize="0"/>
          <p:nvPr/>
        </p:nvPicPr>
        <p:blipFill rotWithShape="1">
          <a:blip r:embed="rId13">
            <a:alphaModFix/>
          </a:blip>
          <a:srcRect/>
          <a:stretch/>
        </p:blipFill>
        <p:spPr>
          <a:xfrm>
            <a:off x="5818337" y="3320474"/>
            <a:ext cx="1153823" cy="397901"/>
          </a:xfrm>
          <a:prstGeom prst="rect">
            <a:avLst/>
          </a:prstGeom>
          <a:noFill/>
          <a:ln>
            <a:noFill/>
          </a:ln>
        </p:spPr>
      </p:pic>
      <p:pic>
        <p:nvPicPr>
          <p:cNvPr id="143" name="Google Shape;143;p23" descr="West Haldimand General Hospital"/>
          <p:cNvPicPr preferRelativeResize="0"/>
          <p:nvPr/>
        </p:nvPicPr>
        <p:blipFill rotWithShape="1">
          <a:blip r:embed="rId14">
            <a:alphaModFix/>
          </a:blip>
          <a:srcRect/>
          <a:stretch/>
        </p:blipFill>
        <p:spPr>
          <a:xfrm>
            <a:off x="7208176" y="3353950"/>
            <a:ext cx="1535775" cy="351075"/>
          </a:xfrm>
          <a:prstGeom prst="rect">
            <a:avLst/>
          </a:prstGeom>
          <a:noFill/>
          <a:ln>
            <a:noFill/>
          </a:ln>
        </p:spPr>
      </p:pic>
      <p:sp>
        <p:nvSpPr>
          <p:cNvPr id="144" name="Google Shape;144;p23"/>
          <p:cNvSpPr txBox="1"/>
          <p:nvPr/>
        </p:nvSpPr>
        <p:spPr>
          <a:xfrm>
            <a:off x="476249" y="4183125"/>
            <a:ext cx="8135837" cy="7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800"/>
              <a:buFont typeface="Arial"/>
              <a:buNone/>
            </a:pPr>
            <a:r>
              <a:rPr lang="fr-ca" sz="1600" b="1" i="0" u="none" baseline="0" dirty="0">
                <a:solidFill>
                  <a:schemeClr val="dk1"/>
                </a:solidFill>
              </a:rPr>
              <a:t>Les organisations participantes :</a:t>
            </a:r>
            <a:endParaRPr sz="1600" b="1" dirty="0">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fr-ca" sz="1300" b="0" i="0" u="none" strike="noStrike" cap="none" baseline="0" dirty="0" err="1">
                <a:solidFill>
                  <a:schemeClr val="dk1"/>
                </a:solidFill>
              </a:rPr>
              <a:t>Empowered</a:t>
            </a:r>
            <a:r>
              <a:rPr lang="fr-ca" sz="1300" b="0" i="0" u="none" strike="noStrike" cap="none" baseline="0" dirty="0">
                <a:solidFill>
                  <a:schemeClr val="dk1"/>
                </a:solidFill>
              </a:rPr>
              <a:t> Kids Ontario, Kids </a:t>
            </a:r>
            <a:r>
              <a:rPr lang="fr-ca" sz="1300" b="0" i="0" u="none" strike="noStrike" cap="none" baseline="0" dirty="0" err="1">
                <a:solidFill>
                  <a:schemeClr val="dk1"/>
                </a:solidFill>
              </a:rPr>
              <a:t>Health</a:t>
            </a:r>
            <a:r>
              <a:rPr lang="fr-ca" sz="1300" b="0" i="0" u="none" strike="noStrike" cap="none" baseline="0" dirty="0">
                <a:solidFill>
                  <a:schemeClr val="dk1"/>
                </a:solidFill>
              </a:rPr>
              <a:t> Alliance, Centre de toxicomanie et de santé mentale, </a:t>
            </a:r>
            <a:r>
              <a:rPr lang="fr-ca" sz="1300" b="0" i="0" u="none" strike="noStrike" cap="none" baseline="0" dirty="0" err="1">
                <a:solidFill>
                  <a:schemeClr val="dk1"/>
                </a:solidFill>
              </a:rPr>
              <a:t>Unity</a:t>
            </a:r>
            <a:r>
              <a:rPr lang="fr-ca" sz="1300" b="0" i="0" u="none" strike="noStrike" cap="none" baseline="0" dirty="0">
                <a:solidFill>
                  <a:schemeClr val="dk1"/>
                </a:solidFill>
              </a:rPr>
              <a:t> </a:t>
            </a:r>
            <a:r>
              <a:rPr lang="fr-ca" sz="1300" b="0" i="0" u="none" strike="noStrike" cap="none" baseline="0" dirty="0" err="1">
                <a:solidFill>
                  <a:schemeClr val="dk1"/>
                </a:solidFill>
              </a:rPr>
              <a:t>Health</a:t>
            </a:r>
            <a:r>
              <a:rPr lang="fr-ca" sz="1300" b="0" i="0" u="none" strike="noStrike" cap="none" baseline="0" dirty="0">
                <a:solidFill>
                  <a:schemeClr val="dk1"/>
                </a:solidFill>
              </a:rPr>
              <a:t>, </a:t>
            </a:r>
            <a:r>
              <a:rPr lang="fr-ca" sz="1300" b="0" i="0" u="none" strike="noStrike" cap="none" baseline="0" dirty="0" err="1">
                <a:solidFill>
                  <a:schemeClr val="dk1"/>
                </a:solidFill>
              </a:rPr>
              <a:t>ErinOak</a:t>
            </a:r>
            <a:r>
              <a:rPr lang="fr-ca" sz="1300" b="0" i="0" u="none" strike="noStrike" cap="none" baseline="0" dirty="0">
                <a:solidFill>
                  <a:schemeClr val="dk1"/>
                </a:solidFill>
              </a:rPr>
              <a:t> Kids, </a:t>
            </a:r>
            <a:r>
              <a:rPr lang="fr-ca" sz="1300" b="0" i="0" u="none" strike="noStrike" cap="none" baseline="0" dirty="0" err="1">
                <a:solidFill>
                  <a:schemeClr val="dk1"/>
                </a:solidFill>
              </a:rPr>
              <a:t>Pathways</a:t>
            </a:r>
            <a:r>
              <a:rPr lang="fr-ca" sz="1300" b="0" i="0" u="none" strike="noStrike" cap="none" baseline="0" dirty="0">
                <a:solidFill>
                  <a:schemeClr val="dk1"/>
                </a:solidFill>
              </a:rPr>
              <a:t> Sarnia, Institut de recherche sur le travail et la santé, Réseau universitaire de santé</a:t>
            </a:r>
            <a:endParaRPr sz="1300" i="0" u="none" strike="noStrike" cap="none" dirty="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300" i="0" u="none" strike="noStrike" cap="none" dirty="0">
              <a:solidFill>
                <a:schemeClr val="dk2"/>
              </a:solidFill>
            </a:endParaRPr>
          </a:p>
        </p:txBody>
      </p:sp>
      <p:cxnSp>
        <p:nvCxnSpPr>
          <p:cNvPr id="145" name="Google Shape;145;p23"/>
          <p:cNvCxnSpPr/>
          <p:nvPr/>
        </p:nvCxnSpPr>
        <p:spPr>
          <a:xfrm flipH="1">
            <a:off x="3924188" y="1255800"/>
            <a:ext cx="9600" cy="2640000"/>
          </a:xfrm>
          <a:prstGeom prst="straightConnector1">
            <a:avLst/>
          </a:prstGeom>
          <a:noFill/>
          <a:ln w="9525" cap="flat" cmpd="sng">
            <a:solidFill>
              <a:srgbClr val="595959"/>
            </a:solidFill>
            <a:prstDash val="solid"/>
            <a:round/>
            <a:headEnd type="none" w="med" len="med"/>
            <a:tailEnd type="none" w="med" len="med"/>
          </a:ln>
        </p:spPr>
      </p:cxnSp>
      <p:cxnSp>
        <p:nvCxnSpPr>
          <p:cNvPr id="146" name="Google Shape;146;p23"/>
          <p:cNvCxnSpPr/>
          <p:nvPr/>
        </p:nvCxnSpPr>
        <p:spPr>
          <a:xfrm rot="10800000">
            <a:off x="542850" y="4135725"/>
            <a:ext cx="8201100" cy="0"/>
          </a:xfrm>
          <a:prstGeom prst="straightConnector1">
            <a:avLst/>
          </a:prstGeom>
          <a:noFill/>
          <a:ln w="9525" cap="flat" cmpd="sng">
            <a:solidFill>
              <a:srgbClr val="595959"/>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7">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3600" b="0" i="0" u="none" baseline="0" dirty="0">
                <a:solidFill>
                  <a:schemeClr val="accent1"/>
                </a:solidFill>
              </a:rPr>
              <a:t>Dissiper les idées fausses</a:t>
            </a:r>
            <a:endParaRPr sz="3600" b="0" dirty="0">
              <a:solidFill>
                <a:schemeClr val="accent1"/>
              </a:solidFill>
            </a:endParaRPr>
          </a:p>
        </p:txBody>
      </p:sp>
      <p:sp>
        <p:nvSpPr>
          <p:cNvPr id="2" name="Google Shape;453;p48">
            <a:extLst>
              <a:ext uri="{FF2B5EF4-FFF2-40B4-BE49-F238E27FC236}">
                <a16:creationId xmlns:a16="http://schemas.microsoft.com/office/drawing/2014/main" id="{FB3975A7-011B-9B5D-7FAA-FB405D7044F8}"/>
              </a:ext>
              <a:ext uri="{C183D7F6-B498-43B3-948B-1728B52AA6E4}">
                <adec:decorative xmlns:adec="http://schemas.microsoft.com/office/drawing/2017/decorative" val="1"/>
              </a:ext>
            </a:extLst>
          </p:cNvPr>
          <p:cNvSpPr/>
          <p:nvPr/>
        </p:nvSpPr>
        <p:spPr>
          <a:xfrm>
            <a:off x="742675" y="1568775"/>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6700" b="1" i="0" u="none" strike="noStrike" cap="none">
                <a:solidFill>
                  <a:schemeClr val="lt1"/>
                </a:solidFill>
                <a:latin typeface="Comfortaa"/>
                <a:ea typeface="Comfortaa"/>
                <a:cs typeface="Comfortaa"/>
                <a:sym typeface="Comfortaa"/>
              </a:rPr>
              <a:t>$</a:t>
            </a:r>
            <a:endParaRPr sz="6700" b="1" i="0" u="none" strike="noStrike" cap="none">
              <a:solidFill>
                <a:schemeClr val="lt1"/>
              </a:solidFill>
              <a:latin typeface="Comfortaa"/>
              <a:ea typeface="Comfortaa"/>
              <a:cs typeface="Comfortaa"/>
              <a:sym typeface="Comfortaa"/>
            </a:endParaRPr>
          </a:p>
        </p:txBody>
      </p:sp>
      <p:sp>
        <p:nvSpPr>
          <p:cNvPr id="3" name="Google Shape;454;p48">
            <a:extLst>
              <a:ext uri="{FF2B5EF4-FFF2-40B4-BE49-F238E27FC236}">
                <a16:creationId xmlns:a16="http://schemas.microsoft.com/office/drawing/2014/main" id="{7D6CC5AF-8188-57EB-62BB-9D640B4BD997}"/>
              </a:ext>
              <a:ext uri="{C183D7F6-B498-43B3-948B-1728B52AA6E4}">
                <adec:decorative xmlns:adec="http://schemas.microsoft.com/office/drawing/2017/decorative" val="1"/>
              </a:ext>
            </a:extLst>
          </p:cNvPr>
          <p:cNvSpPr txBox="1"/>
          <p:nvPr/>
        </p:nvSpPr>
        <p:spPr>
          <a:xfrm>
            <a:off x="337000" y="3002225"/>
            <a:ext cx="21156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CA" sz="1800" b="1" i="0" u="none" strike="noStrike" cap="none" baseline="0" dirty="0">
                <a:solidFill>
                  <a:schemeClr val="dk2"/>
                </a:solidFill>
                <a:latin typeface="Arial"/>
                <a:ea typeface="Arial"/>
                <a:cs typeface="Arial"/>
                <a:sym typeface="Arial"/>
              </a:rPr>
              <a:t>Coût des </a:t>
            </a:r>
            <a:br>
              <a:rPr lang="fr-CA" sz="1800" b="1" i="0" u="none" strike="noStrike" cap="none" dirty="0">
                <a:solidFill>
                  <a:schemeClr val="dk2"/>
                </a:solidFill>
                <a:latin typeface="Arial"/>
                <a:ea typeface="Arial"/>
                <a:cs typeface="Arial"/>
                <a:sym typeface="Arial"/>
              </a:rPr>
            </a:br>
            <a:r>
              <a:rPr lang="fr-CA" sz="1800" b="1" i="0" u="none" strike="noStrike" cap="none" baseline="0" dirty="0">
                <a:solidFill>
                  <a:schemeClr val="dk2"/>
                </a:solidFill>
                <a:latin typeface="Arial"/>
                <a:ea typeface="Arial"/>
                <a:cs typeface="Arial"/>
                <a:sym typeface="Arial"/>
              </a:rPr>
              <a:t>adaptations</a:t>
            </a:r>
            <a:endParaRPr lang="fr-CA" sz="1800" b="1" i="0" u="none" strike="noStrike" cap="none" dirty="0">
              <a:solidFill>
                <a:schemeClr val="dk2"/>
              </a:solidFill>
              <a:latin typeface="Arial"/>
              <a:ea typeface="Arial"/>
              <a:cs typeface="Arial"/>
              <a:sym typeface="Arial"/>
            </a:endParaRPr>
          </a:p>
        </p:txBody>
      </p:sp>
      <p:grpSp>
        <p:nvGrpSpPr>
          <p:cNvPr id="7" name="Google Shape;458;p48">
            <a:extLst>
              <a:ext uri="{FF2B5EF4-FFF2-40B4-BE49-F238E27FC236}">
                <a16:creationId xmlns:a16="http://schemas.microsoft.com/office/drawing/2014/main" id="{79EC88C9-FF64-325E-5EC9-95EA32B96AAA}"/>
              </a:ext>
              <a:ext uri="{C183D7F6-B498-43B3-948B-1728B52AA6E4}">
                <adec:decorative xmlns:adec="http://schemas.microsoft.com/office/drawing/2017/decorative" val="1"/>
              </a:ext>
            </a:extLst>
          </p:cNvPr>
          <p:cNvGrpSpPr/>
          <p:nvPr/>
        </p:nvGrpSpPr>
        <p:grpSpPr>
          <a:xfrm>
            <a:off x="3058538" y="1568775"/>
            <a:ext cx="1295400" cy="1295400"/>
            <a:chOff x="2632775" y="1240050"/>
            <a:chExt cx="1295400" cy="1295400"/>
          </a:xfrm>
        </p:grpSpPr>
        <p:sp>
          <p:nvSpPr>
            <p:cNvPr id="8" name="Google Shape;459;p48">
              <a:extLst>
                <a:ext uri="{FF2B5EF4-FFF2-40B4-BE49-F238E27FC236}">
                  <a16:creationId xmlns:a16="http://schemas.microsoft.com/office/drawing/2014/main" id="{1D6B313D-420C-7CEA-28A9-8CF749BD0EDF}"/>
                </a:ext>
              </a:extLst>
            </p:cNvPr>
            <p:cNvSpPr/>
            <p:nvPr/>
          </p:nvSpPr>
          <p:spPr>
            <a:xfrm>
              <a:off x="2632775" y="12400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9" name="Google Shape;460;p48">
              <a:extLst>
                <a:ext uri="{FF2B5EF4-FFF2-40B4-BE49-F238E27FC236}">
                  <a16:creationId xmlns:a16="http://schemas.microsoft.com/office/drawing/2014/main" id="{E3EAFE8B-BA8E-0F34-3692-D45DDCE6FDF2}"/>
                </a:ext>
              </a:extLst>
            </p:cNvPr>
            <p:cNvPicPr preferRelativeResize="0"/>
            <p:nvPr/>
          </p:nvPicPr>
          <p:blipFill rotWithShape="1">
            <a:blip r:embed="rId3">
              <a:alphaModFix/>
            </a:blip>
            <a:srcRect/>
            <a:stretch/>
          </p:blipFill>
          <p:spPr>
            <a:xfrm>
              <a:off x="2793250" y="1328950"/>
              <a:ext cx="974450" cy="974450"/>
            </a:xfrm>
            <a:prstGeom prst="rect">
              <a:avLst/>
            </a:prstGeom>
            <a:noFill/>
            <a:ln>
              <a:noFill/>
            </a:ln>
          </p:spPr>
        </p:pic>
      </p:grpSp>
      <p:sp>
        <p:nvSpPr>
          <p:cNvPr id="4" name="Google Shape;455;p48">
            <a:extLst>
              <a:ext uri="{FF2B5EF4-FFF2-40B4-BE49-F238E27FC236}">
                <a16:creationId xmlns:a16="http://schemas.microsoft.com/office/drawing/2014/main" id="{F2AB40E2-C8EA-520D-27E8-6E28FA01FF34}"/>
              </a:ext>
              <a:ext uri="{C183D7F6-B498-43B3-948B-1728B52AA6E4}">
                <adec:decorative xmlns:adec="http://schemas.microsoft.com/office/drawing/2017/decorative" val="1"/>
              </a:ext>
            </a:extLst>
          </p:cNvPr>
          <p:cNvSpPr txBox="1"/>
          <p:nvPr/>
        </p:nvSpPr>
        <p:spPr>
          <a:xfrm>
            <a:off x="2863688" y="3002225"/>
            <a:ext cx="16851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CA" sz="1800" b="1" i="0" u="none" strike="noStrike" cap="none" baseline="0" dirty="0">
                <a:solidFill>
                  <a:schemeClr val="accent5"/>
                </a:solidFill>
                <a:latin typeface="Arial"/>
                <a:ea typeface="Arial"/>
                <a:cs typeface="Arial"/>
                <a:sym typeface="Arial"/>
              </a:rPr>
              <a:t>Gestion du rendement</a:t>
            </a:r>
            <a:endParaRPr lang="fr-CA" sz="1800" b="1" i="0" u="none" strike="noStrike" cap="none" dirty="0">
              <a:solidFill>
                <a:schemeClr val="accent5"/>
              </a:solidFill>
              <a:latin typeface="Arial"/>
              <a:ea typeface="Arial"/>
              <a:cs typeface="Arial"/>
              <a:sym typeface="Arial"/>
            </a:endParaRPr>
          </a:p>
        </p:txBody>
      </p:sp>
      <p:grpSp>
        <p:nvGrpSpPr>
          <p:cNvPr id="15" name="Google Shape;466;p48">
            <a:extLst>
              <a:ext uri="{FF2B5EF4-FFF2-40B4-BE49-F238E27FC236}">
                <a16:creationId xmlns:a16="http://schemas.microsoft.com/office/drawing/2014/main" id="{7D90F5B9-ED9F-6A2A-7AA2-6A230B4B07E0}"/>
              </a:ext>
              <a:ext uri="{C183D7F6-B498-43B3-948B-1728B52AA6E4}">
                <adec:decorative xmlns:adec="http://schemas.microsoft.com/office/drawing/2017/decorative" val="1"/>
              </a:ext>
            </a:extLst>
          </p:cNvPr>
          <p:cNvGrpSpPr/>
          <p:nvPr/>
        </p:nvGrpSpPr>
        <p:grpSpPr>
          <a:xfrm>
            <a:off x="5214525" y="1568775"/>
            <a:ext cx="1295400" cy="1295400"/>
            <a:chOff x="4394725" y="1276350"/>
            <a:chExt cx="1295400" cy="1295400"/>
          </a:xfrm>
        </p:grpSpPr>
        <p:sp>
          <p:nvSpPr>
            <p:cNvPr id="16" name="Google Shape;467;p48">
              <a:extLst>
                <a:ext uri="{FF2B5EF4-FFF2-40B4-BE49-F238E27FC236}">
                  <a16:creationId xmlns:a16="http://schemas.microsoft.com/office/drawing/2014/main" id="{C152BA3F-4404-5CB2-82E3-43A7586F1D2F}"/>
                </a:ext>
              </a:extLst>
            </p:cNvPr>
            <p:cNvSpPr/>
            <p:nvPr/>
          </p:nvSpPr>
          <p:spPr>
            <a:xfrm>
              <a:off x="4394725" y="12763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17" name="Google Shape;468;p48">
              <a:extLst>
                <a:ext uri="{FF2B5EF4-FFF2-40B4-BE49-F238E27FC236}">
                  <a16:creationId xmlns:a16="http://schemas.microsoft.com/office/drawing/2014/main" id="{0E8D4B6F-7541-43B8-8930-A72E08102052}"/>
                </a:ext>
              </a:extLst>
            </p:cNvPr>
            <p:cNvPicPr preferRelativeResize="0"/>
            <p:nvPr/>
          </p:nvPicPr>
          <p:blipFill>
            <a:blip r:embed="rId4">
              <a:alphaModFix/>
            </a:blip>
            <a:stretch>
              <a:fillRect/>
            </a:stretch>
          </p:blipFill>
          <p:spPr>
            <a:xfrm>
              <a:off x="4633900" y="1515525"/>
              <a:ext cx="817026" cy="817026"/>
            </a:xfrm>
            <a:prstGeom prst="rect">
              <a:avLst/>
            </a:prstGeom>
            <a:noFill/>
            <a:ln>
              <a:noFill/>
            </a:ln>
          </p:spPr>
        </p:pic>
      </p:grpSp>
      <p:sp>
        <p:nvSpPr>
          <p:cNvPr id="5" name="Google Shape;456;p48">
            <a:extLst>
              <a:ext uri="{FF2B5EF4-FFF2-40B4-BE49-F238E27FC236}">
                <a16:creationId xmlns:a16="http://schemas.microsoft.com/office/drawing/2014/main" id="{E25204F0-451F-5F7F-83D8-143E97DF2F05}"/>
              </a:ext>
            </a:extLst>
          </p:cNvPr>
          <p:cNvSpPr txBox="1"/>
          <p:nvPr/>
        </p:nvSpPr>
        <p:spPr>
          <a:xfrm>
            <a:off x="4920823" y="3002225"/>
            <a:ext cx="1882800" cy="129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FR" sz="1800" b="1" i="0" u="none" strike="noStrike" cap="none" baseline="0" dirty="0">
                <a:solidFill>
                  <a:schemeClr val="accent1"/>
                </a:solidFill>
                <a:latin typeface="Arial"/>
                <a:ea typeface="Arial"/>
                <a:cs typeface="Arial"/>
                <a:sym typeface="Arial"/>
              </a:rPr>
              <a:t>Gestion du rendement et cessation d’emploi</a:t>
            </a:r>
            <a:endParaRPr lang="fr-FR" sz="1800" b="1" i="0" u="none" strike="noStrike" cap="none" dirty="0">
              <a:solidFill>
                <a:schemeClr val="accen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8">
            <a:extLst>
              <a:ext uri="{C183D7F6-B498-43B3-948B-1728B52AA6E4}">
                <adec:decorative xmlns:adec="http://schemas.microsoft.com/office/drawing/2017/decorative" val="1"/>
              </a:ext>
            </a:extLst>
          </p:cNvPr>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3600" b="0" i="0" u="none" baseline="0" dirty="0">
                <a:solidFill>
                  <a:schemeClr val="accent1"/>
                </a:solidFill>
              </a:rPr>
              <a:t>Dissiper les idées fausses</a:t>
            </a:r>
            <a:endParaRPr sz="3600" b="0" dirty="0">
              <a:solidFill>
                <a:schemeClr val="accent1"/>
              </a:solidFill>
            </a:endParaRPr>
          </a:p>
        </p:txBody>
      </p:sp>
      <p:sp>
        <p:nvSpPr>
          <p:cNvPr id="19" name="Google Shape;453;p48">
            <a:extLst>
              <a:ext uri="{FF2B5EF4-FFF2-40B4-BE49-F238E27FC236}">
                <a16:creationId xmlns:a16="http://schemas.microsoft.com/office/drawing/2014/main" id="{E680B2DA-B97D-FAF3-FDAF-13BE53CF9F59}"/>
              </a:ext>
              <a:ext uri="{C183D7F6-B498-43B3-948B-1728B52AA6E4}">
                <adec:decorative xmlns:adec="http://schemas.microsoft.com/office/drawing/2017/decorative" val="1"/>
              </a:ext>
            </a:extLst>
          </p:cNvPr>
          <p:cNvSpPr/>
          <p:nvPr/>
        </p:nvSpPr>
        <p:spPr>
          <a:xfrm>
            <a:off x="742675" y="1568775"/>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700"/>
              <a:buFont typeface="Arial"/>
              <a:buNone/>
            </a:pPr>
            <a:r>
              <a:rPr lang="en" sz="6700" b="1" i="0" u="none" strike="noStrike" cap="none">
                <a:solidFill>
                  <a:schemeClr val="lt1"/>
                </a:solidFill>
                <a:latin typeface="Comfortaa"/>
                <a:ea typeface="Comfortaa"/>
                <a:cs typeface="Comfortaa"/>
                <a:sym typeface="Comfortaa"/>
              </a:rPr>
              <a:t>$</a:t>
            </a:r>
            <a:endParaRPr sz="6700" b="1" i="0" u="none" strike="noStrike" cap="none">
              <a:solidFill>
                <a:schemeClr val="lt1"/>
              </a:solidFill>
              <a:latin typeface="Comfortaa"/>
              <a:ea typeface="Comfortaa"/>
              <a:cs typeface="Comfortaa"/>
              <a:sym typeface="Comfortaa"/>
            </a:endParaRPr>
          </a:p>
        </p:txBody>
      </p:sp>
      <p:sp>
        <p:nvSpPr>
          <p:cNvPr id="20" name="Google Shape;454;p48">
            <a:extLst>
              <a:ext uri="{FF2B5EF4-FFF2-40B4-BE49-F238E27FC236}">
                <a16:creationId xmlns:a16="http://schemas.microsoft.com/office/drawing/2014/main" id="{D0C9304E-3D22-2F65-39E3-07376071C9E9}"/>
              </a:ext>
              <a:ext uri="{C183D7F6-B498-43B3-948B-1728B52AA6E4}">
                <adec:decorative xmlns:adec="http://schemas.microsoft.com/office/drawing/2017/decorative" val="1"/>
              </a:ext>
            </a:extLst>
          </p:cNvPr>
          <p:cNvSpPr txBox="1"/>
          <p:nvPr/>
        </p:nvSpPr>
        <p:spPr>
          <a:xfrm>
            <a:off x="337000" y="3002225"/>
            <a:ext cx="21156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CA" sz="1800" b="1" i="0" u="none" strike="noStrike" cap="none" baseline="0" dirty="0">
                <a:solidFill>
                  <a:schemeClr val="dk2"/>
                </a:solidFill>
                <a:latin typeface="Arial"/>
                <a:ea typeface="Arial"/>
                <a:cs typeface="Arial"/>
                <a:sym typeface="Arial"/>
              </a:rPr>
              <a:t>Coût des </a:t>
            </a:r>
            <a:br>
              <a:rPr lang="fr-CA" sz="1800" b="1" i="0" u="none" strike="noStrike" cap="none" dirty="0">
                <a:solidFill>
                  <a:schemeClr val="dk2"/>
                </a:solidFill>
                <a:latin typeface="Arial"/>
                <a:ea typeface="Arial"/>
                <a:cs typeface="Arial"/>
                <a:sym typeface="Arial"/>
              </a:rPr>
            </a:br>
            <a:r>
              <a:rPr lang="fr-CA" sz="1800" b="1" i="0" u="none" strike="noStrike" cap="none" baseline="0" dirty="0">
                <a:solidFill>
                  <a:schemeClr val="dk2"/>
                </a:solidFill>
                <a:latin typeface="Arial"/>
                <a:ea typeface="Arial"/>
                <a:cs typeface="Arial"/>
                <a:sym typeface="Arial"/>
              </a:rPr>
              <a:t>adaptations</a:t>
            </a:r>
            <a:endParaRPr lang="fr-CA" sz="1800" b="1" i="0" u="none" strike="noStrike" cap="none" dirty="0">
              <a:solidFill>
                <a:schemeClr val="dk2"/>
              </a:solidFill>
              <a:latin typeface="Arial"/>
              <a:ea typeface="Arial"/>
              <a:cs typeface="Arial"/>
              <a:sym typeface="Arial"/>
            </a:endParaRPr>
          </a:p>
        </p:txBody>
      </p:sp>
      <p:grpSp>
        <p:nvGrpSpPr>
          <p:cNvPr id="24" name="Google Shape;458;p48">
            <a:extLst>
              <a:ext uri="{FF2B5EF4-FFF2-40B4-BE49-F238E27FC236}">
                <a16:creationId xmlns:a16="http://schemas.microsoft.com/office/drawing/2014/main" id="{9FF21122-A38F-DDB3-E5B1-5D590DCE3818}"/>
              </a:ext>
              <a:ext uri="{C183D7F6-B498-43B3-948B-1728B52AA6E4}">
                <adec:decorative xmlns:adec="http://schemas.microsoft.com/office/drawing/2017/decorative" val="1"/>
              </a:ext>
            </a:extLst>
          </p:cNvPr>
          <p:cNvGrpSpPr/>
          <p:nvPr/>
        </p:nvGrpSpPr>
        <p:grpSpPr>
          <a:xfrm>
            <a:off x="3058538" y="1568775"/>
            <a:ext cx="1295400" cy="1295400"/>
            <a:chOff x="2632775" y="1240050"/>
            <a:chExt cx="1295400" cy="1295400"/>
          </a:xfrm>
        </p:grpSpPr>
        <p:sp>
          <p:nvSpPr>
            <p:cNvPr id="25" name="Google Shape;459;p48">
              <a:extLst>
                <a:ext uri="{FF2B5EF4-FFF2-40B4-BE49-F238E27FC236}">
                  <a16:creationId xmlns:a16="http://schemas.microsoft.com/office/drawing/2014/main" id="{51CC0770-04AA-225E-2F1A-04BDC0256E1D}"/>
                </a:ext>
              </a:extLst>
            </p:cNvPr>
            <p:cNvSpPr/>
            <p:nvPr/>
          </p:nvSpPr>
          <p:spPr>
            <a:xfrm>
              <a:off x="2632775" y="12400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6" name="Google Shape;460;p48">
              <a:extLst>
                <a:ext uri="{FF2B5EF4-FFF2-40B4-BE49-F238E27FC236}">
                  <a16:creationId xmlns:a16="http://schemas.microsoft.com/office/drawing/2014/main" id="{01C20950-B6E3-ECCB-6D74-B45E1FA88D3D}"/>
                </a:ext>
              </a:extLst>
            </p:cNvPr>
            <p:cNvPicPr preferRelativeResize="0"/>
            <p:nvPr/>
          </p:nvPicPr>
          <p:blipFill rotWithShape="1">
            <a:blip r:embed="rId3">
              <a:alphaModFix/>
            </a:blip>
            <a:srcRect/>
            <a:stretch/>
          </p:blipFill>
          <p:spPr>
            <a:xfrm>
              <a:off x="2793250" y="1328950"/>
              <a:ext cx="974450" cy="974450"/>
            </a:xfrm>
            <a:prstGeom prst="rect">
              <a:avLst/>
            </a:prstGeom>
            <a:noFill/>
            <a:ln>
              <a:noFill/>
            </a:ln>
          </p:spPr>
        </p:pic>
      </p:grpSp>
      <p:sp>
        <p:nvSpPr>
          <p:cNvPr id="21" name="Google Shape;455;p48">
            <a:extLst>
              <a:ext uri="{FF2B5EF4-FFF2-40B4-BE49-F238E27FC236}">
                <a16:creationId xmlns:a16="http://schemas.microsoft.com/office/drawing/2014/main" id="{9762199F-A337-6A11-0BF1-39186E358269}"/>
              </a:ext>
              <a:ext uri="{C183D7F6-B498-43B3-948B-1728B52AA6E4}">
                <adec:decorative xmlns:adec="http://schemas.microsoft.com/office/drawing/2017/decorative" val="1"/>
              </a:ext>
            </a:extLst>
          </p:cNvPr>
          <p:cNvSpPr txBox="1"/>
          <p:nvPr/>
        </p:nvSpPr>
        <p:spPr>
          <a:xfrm>
            <a:off x="2863688" y="3002225"/>
            <a:ext cx="16851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CA" sz="1800" b="1" i="0" u="none" strike="noStrike" cap="none" baseline="0" dirty="0">
                <a:solidFill>
                  <a:schemeClr val="accent5"/>
                </a:solidFill>
                <a:latin typeface="Arial"/>
                <a:ea typeface="Arial"/>
                <a:cs typeface="Arial"/>
                <a:sym typeface="Arial"/>
              </a:rPr>
              <a:t>Gestion du rendement</a:t>
            </a:r>
            <a:endParaRPr lang="fr-CA" sz="1800" b="1" i="0" u="none" strike="noStrike" cap="none" dirty="0">
              <a:solidFill>
                <a:schemeClr val="accent5"/>
              </a:solidFill>
              <a:latin typeface="Arial"/>
              <a:ea typeface="Arial"/>
              <a:cs typeface="Arial"/>
              <a:sym typeface="Arial"/>
            </a:endParaRPr>
          </a:p>
        </p:txBody>
      </p:sp>
      <p:grpSp>
        <p:nvGrpSpPr>
          <p:cNvPr id="32" name="Google Shape;466;p48">
            <a:extLst>
              <a:ext uri="{FF2B5EF4-FFF2-40B4-BE49-F238E27FC236}">
                <a16:creationId xmlns:a16="http://schemas.microsoft.com/office/drawing/2014/main" id="{5C9BE33C-264F-6CDE-EB2D-61EF676B9877}"/>
              </a:ext>
              <a:ext uri="{C183D7F6-B498-43B3-948B-1728B52AA6E4}">
                <adec:decorative xmlns:adec="http://schemas.microsoft.com/office/drawing/2017/decorative" val="1"/>
              </a:ext>
            </a:extLst>
          </p:cNvPr>
          <p:cNvGrpSpPr/>
          <p:nvPr/>
        </p:nvGrpSpPr>
        <p:grpSpPr>
          <a:xfrm>
            <a:off x="5214525" y="1568775"/>
            <a:ext cx="1295400" cy="1295400"/>
            <a:chOff x="4394725" y="1276350"/>
            <a:chExt cx="1295400" cy="1295400"/>
          </a:xfrm>
        </p:grpSpPr>
        <p:sp>
          <p:nvSpPr>
            <p:cNvPr id="33" name="Google Shape;467;p48">
              <a:extLst>
                <a:ext uri="{FF2B5EF4-FFF2-40B4-BE49-F238E27FC236}">
                  <a16:creationId xmlns:a16="http://schemas.microsoft.com/office/drawing/2014/main" id="{A1A532A4-0FB7-29B6-7D24-582E753830A5}"/>
                </a:ext>
              </a:extLst>
            </p:cNvPr>
            <p:cNvSpPr/>
            <p:nvPr/>
          </p:nvSpPr>
          <p:spPr>
            <a:xfrm>
              <a:off x="4394725" y="12763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34" name="Google Shape;468;p48">
              <a:extLst>
                <a:ext uri="{FF2B5EF4-FFF2-40B4-BE49-F238E27FC236}">
                  <a16:creationId xmlns:a16="http://schemas.microsoft.com/office/drawing/2014/main" id="{F438F8F1-9FDE-1662-1BAE-7452AA43CB9A}"/>
                </a:ext>
              </a:extLst>
            </p:cNvPr>
            <p:cNvPicPr preferRelativeResize="0"/>
            <p:nvPr/>
          </p:nvPicPr>
          <p:blipFill>
            <a:blip r:embed="rId4">
              <a:alphaModFix/>
            </a:blip>
            <a:stretch>
              <a:fillRect/>
            </a:stretch>
          </p:blipFill>
          <p:spPr>
            <a:xfrm>
              <a:off x="4633900" y="1515525"/>
              <a:ext cx="817026" cy="817026"/>
            </a:xfrm>
            <a:prstGeom prst="rect">
              <a:avLst/>
            </a:prstGeom>
            <a:noFill/>
            <a:ln>
              <a:noFill/>
            </a:ln>
          </p:spPr>
        </p:pic>
      </p:grpSp>
      <p:sp>
        <p:nvSpPr>
          <p:cNvPr id="22" name="Google Shape;456;p48">
            <a:extLst>
              <a:ext uri="{FF2B5EF4-FFF2-40B4-BE49-F238E27FC236}">
                <a16:creationId xmlns:a16="http://schemas.microsoft.com/office/drawing/2014/main" id="{B9B83F59-62F9-90E8-941F-8B6AC0E6832E}"/>
              </a:ext>
              <a:ext uri="{C183D7F6-B498-43B3-948B-1728B52AA6E4}">
                <adec:decorative xmlns:adec="http://schemas.microsoft.com/office/drawing/2017/decorative" val="1"/>
              </a:ext>
            </a:extLst>
          </p:cNvPr>
          <p:cNvSpPr txBox="1"/>
          <p:nvPr/>
        </p:nvSpPr>
        <p:spPr>
          <a:xfrm>
            <a:off x="4920823" y="3002225"/>
            <a:ext cx="1882800" cy="129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FR" sz="1800" b="1" i="0" u="none" strike="noStrike" cap="none" baseline="0" dirty="0">
                <a:solidFill>
                  <a:schemeClr val="accent1"/>
                </a:solidFill>
                <a:latin typeface="Arial"/>
                <a:ea typeface="Arial"/>
                <a:cs typeface="Arial"/>
                <a:sym typeface="Arial"/>
              </a:rPr>
              <a:t>Gestion du rendement et cessation d’emploi</a:t>
            </a:r>
            <a:endParaRPr lang="fr-FR" sz="1800" b="1" i="0" u="none" strike="noStrike" cap="none" dirty="0">
              <a:solidFill>
                <a:schemeClr val="accent1"/>
              </a:solidFill>
              <a:latin typeface="Arial"/>
              <a:ea typeface="Arial"/>
              <a:cs typeface="Arial"/>
              <a:sym typeface="Arial"/>
            </a:endParaRPr>
          </a:p>
        </p:txBody>
      </p:sp>
      <p:grpSp>
        <p:nvGrpSpPr>
          <p:cNvPr id="27" name="Google Shape;461;p48">
            <a:extLst>
              <a:ext uri="{FF2B5EF4-FFF2-40B4-BE49-F238E27FC236}">
                <a16:creationId xmlns:a16="http://schemas.microsoft.com/office/drawing/2014/main" id="{8AF3EE92-0868-32A5-4F56-3C852F8A3847}"/>
              </a:ext>
              <a:ext uri="{C183D7F6-B498-43B3-948B-1728B52AA6E4}">
                <adec:decorative xmlns:adec="http://schemas.microsoft.com/office/drawing/2017/decorative" val="1"/>
              </a:ext>
            </a:extLst>
          </p:cNvPr>
          <p:cNvGrpSpPr/>
          <p:nvPr/>
        </p:nvGrpSpPr>
        <p:grpSpPr>
          <a:xfrm>
            <a:off x="7267450" y="1568775"/>
            <a:ext cx="1295400" cy="1295400"/>
            <a:chOff x="6936225" y="1328950"/>
            <a:chExt cx="1295400" cy="1295400"/>
          </a:xfrm>
        </p:grpSpPr>
        <p:sp>
          <p:nvSpPr>
            <p:cNvPr id="28" name="Google Shape;462;p48">
              <a:extLst>
                <a:ext uri="{FF2B5EF4-FFF2-40B4-BE49-F238E27FC236}">
                  <a16:creationId xmlns:a16="http://schemas.microsoft.com/office/drawing/2014/main" id="{5F0D47C6-C84F-696C-6F88-C2D34CD7D44C}"/>
                </a:ext>
              </a:extLst>
            </p:cNvPr>
            <p:cNvSpPr/>
            <p:nvPr/>
          </p:nvSpPr>
          <p:spPr>
            <a:xfrm>
              <a:off x="6936225" y="1328950"/>
              <a:ext cx="1295400" cy="129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100"/>
                <a:buFont typeface="Arial"/>
                <a:buNone/>
              </a:pPr>
              <a:endParaRPr sz="7100" b="1" i="0" u="none" strike="noStrike" cap="none">
                <a:solidFill>
                  <a:schemeClr val="lt1"/>
                </a:solidFill>
                <a:latin typeface="Arial"/>
                <a:ea typeface="Arial"/>
                <a:cs typeface="Arial"/>
                <a:sym typeface="Arial"/>
              </a:endParaRPr>
            </a:p>
          </p:txBody>
        </p:sp>
        <p:pic>
          <p:nvPicPr>
            <p:cNvPr id="29" name="Google Shape;463;p48">
              <a:extLst>
                <a:ext uri="{FF2B5EF4-FFF2-40B4-BE49-F238E27FC236}">
                  <a16:creationId xmlns:a16="http://schemas.microsoft.com/office/drawing/2014/main" id="{5BDB72E9-26BF-43F4-E8CA-9E665361D0F4}"/>
                </a:ext>
              </a:extLst>
            </p:cNvPr>
            <p:cNvPicPr preferRelativeResize="0"/>
            <p:nvPr/>
          </p:nvPicPr>
          <p:blipFill rotWithShape="1">
            <a:blip r:embed="rId5">
              <a:alphaModFix/>
            </a:blip>
            <a:srcRect/>
            <a:stretch/>
          </p:blipFill>
          <p:spPr>
            <a:xfrm>
              <a:off x="7044813" y="1365963"/>
              <a:ext cx="1078225" cy="1078225"/>
            </a:xfrm>
            <a:prstGeom prst="rect">
              <a:avLst/>
            </a:prstGeom>
            <a:noFill/>
            <a:ln>
              <a:noFill/>
            </a:ln>
          </p:spPr>
        </p:pic>
        <p:sp>
          <p:nvSpPr>
            <p:cNvPr id="30" name="Google Shape;464;p48">
              <a:extLst>
                <a:ext uri="{FF2B5EF4-FFF2-40B4-BE49-F238E27FC236}">
                  <a16:creationId xmlns:a16="http://schemas.microsoft.com/office/drawing/2014/main" id="{6B6EC789-9D60-0527-EF5D-F14FAA177E70}"/>
                </a:ext>
              </a:extLst>
            </p:cNvPr>
            <p:cNvSpPr/>
            <p:nvPr/>
          </p:nvSpPr>
          <p:spPr>
            <a:xfrm>
              <a:off x="7269075" y="1606425"/>
              <a:ext cx="629700" cy="597300"/>
            </a:xfrm>
            <a:prstGeom prst="triangle">
              <a:avLst>
                <a:gd name="adj"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465;p48">
              <a:extLst>
                <a:ext uri="{FF2B5EF4-FFF2-40B4-BE49-F238E27FC236}">
                  <a16:creationId xmlns:a16="http://schemas.microsoft.com/office/drawing/2014/main" id="{52649A83-7943-5152-87E6-5DF37BEFA2C9}"/>
                </a:ext>
              </a:extLst>
            </p:cNvPr>
            <p:cNvSpPr txBox="1"/>
            <p:nvPr/>
          </p:nvSpPr>
          <p:spPr>
            <a:xfrm>
              <a:off x="7421538" y="1451863"/>
              <a:ext cx="306600" cy="78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 sz="5400" b="1" i="0" u="none" strike="noStrike" cap="none">
                  <a:solidFill>
                    <a:schemeClr val="accent1"/>
                  </a:solidFill>
                  <a:latin typeface="Comfortaa"/>
                  <a:ea typeface="Comfortaa"/>
                  <a:cs typeface="Comfortaa"/>
                  <a:sym typeface="Comfortaa"/>
                </a:rPr>
                <a:t>!</a:t>
              </a:r>
              <a:endParaRPr sz="5400" b="1" i="0" u="none" strike="noStrike" cap="none">
                <a:solidFill>
                  <a:schemeClr val="accent1"/>
                </a:solidFill>
                <a:latin typeface="Comfortaa"/>
                <a:ea typeface="Comfortaa"/>
                <a:cs typeface="Comfortaa"/>
                <a:sym typeface="Comfortaa"/>
              </a:endParaRPr>
            </a:p>
          </p:txBody>
        </p:sp>
      </p:grpSp>
      <p:sp>
        <p:nvSpPr>
          <p:cNvPr id="23" name="Google Shape;457;p48">
            <a:extLst>
              <a:ext uri="{FF2B5EF4-FFF2-40B4-BE49-F238E27FC236}">
                <a16:creationId xmlns:a16="http://schemas.microsoft.com/office/drawing/2014/main" id="{47E10489-F397-0069-1C20-B23F3F772FE9}"/>
              </a:ext>
            </a:extLst>
          </p:cNvPr>
          <p:cNvSpPr txBox="1"/>
          <p:nvPr/>
        </p:nvSpPr>
        <p:spPr>
          <a:xfrm>
            <a:off x="7054371" y="3002225"/>
            <a:ext cx="1969886" cy="76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fr-FR" sz="1800" b="1" i="0" u="none" strike="noStrike" cap="none" baseline="0" dirty="0">
                <a:solidFill>
                  <a:schemeClr val="accent6"/>
                </a:solidFill>
                <a:latin typeface="Arial"/>
                <a:ea typeface="Arial"/>
                <a:cs typeface="Arial"/>
                <a:sym typeface="Arial"/>
              </a:rPr>
              <a:t>Préoccupations en matière de responsabilité</a:t>
            </a:r>
            <a:endParaRPr lang="fr-FR" sz="1800" b="1" i="0" u="none" strike="noStrike" cap="none" dirty="0">
              <a:solidFill>
                <a:schemeClr val="accent6"/>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9"/>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2800" b="0" i="0" u="none" baseline="0" dirty="0"/>
              <a:t>État actuel des pratiques d’emploi inclusives en matière de handicap en Ontario, Canada </a:t>
            </a:r>
            <a:endParaRPr b="0" dirty="0"/>
          </a:p>
        </p:txBody>
      </p:sp>
      <p:sp>
        <p:nvSpPr>
          <p:cNvPr id="475" name="Google Shape;475;p49"/>
          <p:cNvSpPr txBox="1"/>
          <p:nvPr/>
        </p:nvSpPr>
        <p:spPr>
          <a:xfrm>
            <a:off x="577525" y="4739850"/>
            <a:ext cx="5486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000"/>
              <a:buFont typeface="Arial"/>
              <a:buNone/>
            </a:pPr>
            <a:r>
              <a:rPr lang="fr-ca" sz="1000" b="0" i="0" u="none" baseline="0">
                <a:solidFill>
                  <a:schemeClr val="accent1"/>
                </a:solidFill>
              </a:rPr>
              <a:t>Source :</a:t>
            </a:r>
            <a:r>
              <a:rPr lang="fr-ca" sz="1000" b="0" i="0" u="none" baseline="0">
                <a:solidFill>
                  <a:schemeClr val="dk2"/>
                </a:solidFill>
              </a:rPr>
              <a:t> </a:t>
            </a:r>
            <a:r>
              <a:rPr lang="fr-ca" sz="1000" b="0" i="0" u="sng" baseline="0">
                <a:solidFill>
                  <a:schemeClr val="accent1"/>
                </a:solidFill>
                <a:hlinkClick r:id="rId3">
                  <a:extLst>
                    <a:ext uri="{A12FA001-AC4F-418D-AE19-62706E023703}">
                      <ahyp:hlinkClr xmlns:ahyp="http://schemas.microsoft.com/office/drawing/2018/hyperlinkcolor" val="tx"/>
                    </a:ext>
                  </a:extLst>
                </a:hlinkClick>
              </a:rPr>
              <a:t>https://www.odenetwork.com/what-to-understand-about-the-power-of-inclusive-hiring/</a:t>
            </a:r>
            <a:r>
              <a:rPr lang="fr-ca" sz="1000" b="0" i="0" u="none" baseline="0">
                <a:solidFill>
                  <a:schemeClr val="accent1"/>
                </a:solidFill>
              </a:rPr>
              <a:t> </a:t>
            </a:r>
            <a:endParaRPr sz="1000">
              <a:solidFill>
                <a:schemeClr val="accent1"/>
              </a:solidFill>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2"/>
              </a:solidFill>
            </a:endParaRPr>
          </a:p>
        </p:txBody>
      </p:sp>
      <p:pic>
        <p:nvPicPr>
          <p:cNvPr id="476" name="Google Shape;476;p49"/>
          <p:cNvPicPr preferRelativeResize="0"/>
          <p:nvPr/>
        </p:nvPicPr>
        <p:blipFill rotWithShape="1">
          <a:blip r:embed="rId4">
            <a:alphaModFix/>
          </a:blip>
          <a:srcRect/>
          <a:stretch/>
        </p:blipFill>
        <p:spPr>
          <a:xfrm>
            <a:off x="4978400" y="1277250"/>
            <a:ext cx="728699" cy="728699"/>
          </a:xfrm>
          <a:prstGeom prst="rect">
            <a:avLst/>
          </a:prstGeom>
          <a:noFill/>
          <a:ln>
            <a:noFill/>
          </a:ln>
        </p:spPr>
      </p:pic>
      <p:sp>
        <p:nvSpPr>
          <p:cNvPr id="477" name="Google Shape;477;p49"/>
          <p:cNvSpPr/>
          <p:nvPr/>
        </p:nvSpPr>
        <p:spPr>
          <a:xfrm>
            <a:off x="577525" y="1277250"/>
            <a:ext cx="731400" cy="7287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8" name="Google Shape;478;p49"/>
          <p:cNvPicPr preferRelativeResize="0"/>
          <p:nvPr/>
        </p:nvPicPr>
        <p:blipFill rotWithShape="1">
          <a:blip r:embed="rId5">
            <a:alphaModFix/>
          </a:blip>
          <a:srcRect/>
          <a:stretch/>
        </p:blipFill>
        <p:spPr>
          <a:xfrm>
            <a:off x="619476" y="1309345"/>
            <a:ext cx="647474" cy="664502"/>
          </a:xfrm>
          <a:prstGeom prst="rect">
            <a:avLst/>
          </a:prstGeom>
          <a:noFill/>
          <a:ln>
            <a:noFill/>
          </a:ln>
        </p:spPr>
      </p:pic>
      <p:sp>
        <p:nvSpPr>
          <p:cNvPr id="479" name="Google Shape;479;p49"/>
          <p:cNvSpPr txBox="1"/>
          <p:nvPr/>
        </p:nvSpPr>
        <p:spPr>
          <a:xfrm>
            <a:off x="1335774" y="1387650"/>
            <a:ext cx="3250701"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ca" sz="2100" b="1" i="0" u="none" strike="noStrike" cap="none" baseline="0" dirty="0">
                <a:solidFill>
                  <a:schemeClr val="accent5"/>
                </a:solidFill>
                <a:latin typeface="Arial"/>
                <a:ea typeface="Arial"/>
                <a:cs typeface="Arial"/>
                <a:sym typeface="Arial"/>
              </a:rPr>
              <a:t>Pour les soins de santé </a:t>
            </a:r>
            <a:endParaRPr sz="2100" b="1" i="0" u="none" strike="noStrike" cap="none" dirty="0">
              <a:solidFill>
                <a:schemeClr val="accent5"/>
              </a:solidFill>
              <a:latin typeface="Arial"/>
              <a:ea typeface="Arial"/>
              <a:cs typeface="Arial"/>
              <a:sym typeface="Arial"/>
            </a:endParaRPr>
          </a:p>
        </p:txBody>
      </p:sp>
      <p:sp>
        <p:nvSpPr>
          <p:cNvPr id="480" name="Google Shape;480;p49"/>
          <p:cNvSpPr txBox="1"/>
          <p:nvPr/>
        </p:nvSpPr>
        <p:spPr>
          <a:xfrm>
            <a:off x="5731349" y="1387650"/>
            <a:ext cx="2835125"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ca" sz="2100" b="1" i="0" u="none" strike="noStrike" cap="none" baseline="0" dirty="0">
                <a:solidFill>
                  <a:schemeClr val="dk2"/>
                </a:solidFill>
                <a:latin typeface="Arial"/>
                <a:ea typeface="Arial"/>
                <a:cs typeface="Arial"/>
                <a:sym typeface="Arial"/>
              </a:rPr>
              <a:t>Pour les employés</a:t>
            </a:r>
            <a:endParaRPr sz="2100" b="1" i="0" u="none" strike="noStrike" cap="none" dirty="0">
              <a:solidFill>
                <a:schemeClr val="dk2"/>
              </a:solidFill>
              <a:latin typeface="Arial"/>
              <a:ea typeface="Arial"/>
              <a:cs typeface="Arial"/>
              <a:sym typeface="Arial"/>
            </a:endParaRPr>
          </a:p>
        </p:txBody>
      </p:sp>
      <p:sp>
        <p:nvSpPr>
          <p:cNvPr id="481" name="Google Shape;481;p49"/>
          <p:cNvSpPr txBox="1">
            <a:spLocks noGrp="1"/>
          </p:cNvSpPr>
          <p:nvPr>
            <p:ph type="body" idx="1"/>
          </p:nvPr>
        </p:nvSpPr>
        <p:spPr>
          <a:xfrm>
            <a:off x="5093350" y="2082150"/>
            <a:ext cx="3679200" cy="25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1000"/>
              </a:spcAft>
              <a:buSzPts val="1101"/>
              <a:buNone/>
            </a:pPr>
            <a:r>
              <a:rPr lang="fr-ca" sz="1500" b="0" i="0" u="none" baseline="0"/>
              <a:t>Au Canada, environ 741 000 Canadiens âgés de 15 à 64 ans </a:t>
            </a:r>
            <a:r>
              <a:rPr lang="fr-ca" sz="1500" b="1" i="0" u="none" baseline="0">
                <a:solidFill>
                  <a:schemeClr val="dk2"/>
                </a:solidFill>
              </a:rPr>
              <a:t>ont le potentiel de travailler</a:t>
            </a:r>
            <a:r>
              <a:rPr lang="fr-ca" sz="1500" b="0" i="0" u="none" baseline="0"/>
              <a:t> et ne sont actuellement ni scolarisés ni employés.</a:t>
            </a:r>
            <a:endParaRPr sz="1500" dirty="0"/>
          </a:p>
        </p:txBody>
      </p:sp>
      <p:sp>
        <p:nvSpPr>
          <p:cNvPr id="482" name="Google Shape;482;p49"/>
          <p:cNvSpPr/>
          <p:nvPr/>
        </p:nvSpPr>
        <p:spPr>
          <a:xfrm>
            <a:off x="4439425" y="2265350"/>
            <a:ext cx="462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49"/>
          <p:cNvSpPr/>
          <p:nvPr/>
        </p:nvSpPr>
        <p:spPr>
          <a:xfrm rot="10800000">
            <a:off x="3756300" y="2265350"/>
            <a:ext cx="4338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49"/>
          <p:cNvSpPr txBox="1"/>
          <p:nvPr/>
        </p:nvSpPr>
        <p:spPr>
          <a:xfrm>
            <a:off x="531800" y="2082150"/>
            <a:ext cx="3032700" cy="877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1000"/>
              </a:spcAft>
              <a:buNone/>
            </a:pPr>
            <a:r>
              <a:rPr lang="fr-ca" sz="1500" b="0" i="0" u="none" baseline="0">
                <a:solidFill>
                  <a:schemeClr val="dk1"/>
                </a:solidFill>
              </a:rPr>
              <a:t>Le secteur de la santé en Ontario est confronté à </a:t>
            </a:r>
            <a:r>
              <a:rPr lang="fr-ca" sz="1500" b="1" i="0" u="none" baseline="0">
                <a:solidFill>
                  <a:schemeClr val="accent5"/>
                </a:solidFill>
              </a:rPr>
              <a:t>une pénurie de main-d’œuvre</a:t>
            </a:r>
            <a:r>
              <a:rPr lang="fr-ca" sz="1500" b="0" i="0" u="none" baseline="0">
                <a:solidFill>
                  <a:schemeClr val="dk1"/>
                </a:solidFill>
              </a:rPr>
              <a:t> et à un taux élevé de roulement du personnel.</a:t>
            </a:r>
            <a:endParaRPr sz="1500" dirty="0">
              <a:solidFill>
                <a:schemeClr val="dk1"/>
              </a:solidFill>
            </a:endParaRPr>
          </a:p>
        </p:txBody>
      </p:sp>
      <p:grpSp>
        <p:nvGrpSpPr>
          <p:cNvPr id="485" name="Google Shape;485;p49"/>
          <p:cNvGrpSpPr/>
          <p:nvPr/>
        </p:nvGrpSpPr>
        <p:grpSpPr>
          <a:xfrm>
            <a:off x="4066975" y="2164750"/>
            <a:ext cx="523900" cy="523900"/>
            <a:chOff x="4066975" y="2988425"/>
            <a:chExt cx="523900" cy="523900"/>
          </a:xfrm>
        </p:grpSpPr>
        <p:sp>
          <p:nvSpPr>
            <p:cNvPr id="486" name="Google Shape;486;p49"/>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87" name="Google Shape;487;p49"/>
            <p:cNvPicPr preferRelativeResize="0"/>
            <p:nvPr/>
          </p:nvPicPr>
          <p:blipFill rotWithShape="1">
            <a:blip r:embed="rId6">
              <a:alphaModFix/>
            </a:blip>
            <a:srcRect/>
            <a:stretch/>
          </p:blipFill>
          <p:spPr>
            <a:xfrm>
              <a:off x="4066975" y="2988425"/>
              <a:ext cx="523900" cy="523900"/>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0"/>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2800" b="0" i="0" u="none" baseline="0" dirty="0"/>
              <a:t>État actuel des pratiques d’emploi inclusives en matière de handicap en Ontario, Canada </a:t>
            </a:r>
            <a:endParaRPr b="0" dirty="0"/>
          </a:p>
        </p:txBody>
      </p:sp>
      <p:sp>
        <p:nvSpPr>
          <p:cNvPr id="493" name="Google Shape;493;p50"/>
          <p:cNvSpPr txBox="1"/>
          <p:nvPr/>
        </p:nvSpPr>
        <p:spPr>
          <a:xfrm>
            <a:off x="577525" y="4739850"/>
            <a:ext cx="5486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000"/>
              <a:buFont typeface="Arial"/>
              <a:buNone/>
            </a:pPr>
            <a:r>
              <a:rPr lang="fr-ca" sz="1000" b="0" i="0" u="none" baseline="0">
                <a:solidFill>
                  <a:schemeClr val="accent1"/>
                </a:solidFill>
              </a:rPr>
              <a:t>Source :</a:t>
            </a:r>
            <a:r>
              <a:rPr lang="fr-ca" sz="1000" b="0" i="0" u="none" baseline="0">
                <a:solidFill>
                  <a:schemeClr val="dk2"/>
                </a:solidFill>
              </a:rPr>
              <a:t> </a:t>
            </a:r>
            <a:r>
              <a:rPr lang="fr-ca" sz="1000" b="0" i="0" u="sng" baseline="0">
                <a:solidFill>
                  <a:schemeClr val="accent1"/>
                </a:solidFill>
                <a:hlinkClick r:id="rId3">
                  <a:extLst>
                    <a:ext uri="{A12FA001-AC4F-418D-AE19-62706E023703}">
                      <ahyp:hlinkClr xmlns:ahyp="http://schemas.microsoft.com/office/drawing/2018/hyperlinkcolor" val="tx"/>
                    </a:ext>
                  </a:extLst>
                </a:hlinkClick>
              </a:rPr>
              <a:t>https://www.odenetwork.com/what-to-understand-about-the-power-of-inclusive-hiring/</a:t>
            </a:r>
            <a:r>
              <a:rPr lang="fr-ca" sz="1000" b="0" i="0" u="none" baseline="0">
                <a:solidFill>
                  <a:schemeClr val="accent1"/>
                </a:solidFill>
              </a:rPr>
              <a:t> </a:t>
            </a:r>
            <a:endParaRPr sz="1000">
              <a:solidFill>
                <a:schemeClr val="accent1"/>
              </a:solidFill>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2"/>
              </a:solidFill>
            </a:endParaRPr>
          </a:p>
        </p:txBody>
      </p:sp>
      <p:pic>
        <p:nvPicPr>
          <p:cNvPr id="494" name="Google Shape;494;p50"/>
          <p:cNvPicPr preferRelativeResize="0"/>
          <p:nvPr/>
        </p:nvPicPr>
        <p:blipFill rotWithShape="1">
          <a:blip r:embed="rId4">
            <a:alphaModFix/>
          </a:blip>
          <a:srcRect/>
          <a:stretch/>
        </p:blipFill>
        <p:spPr>
          <a:xfrm>
            <a:off x="4978400" y="1277250"/>
            <a:ext cx="728699" cy="728699"/>
          </a:xfrm>
          <a:prstGeom prst="rect">
            <a:avLst/>
          </a:prstGeom>
          <a:noFill/>
          <a:ln>
            <a:noFill/>
          </a:ln>
        </p:spPr>
      </p:pic>
      <p:sp>
        <p:nvSpPr>
          <p:cNvPr id="495" name="Google Shape;495;p50"/>
          <p:cNvSpPr/>
          <p:nvPr/>
        </p:nvSpPr>
        <p:spPr>
          <a:xfrm>
            <a:off x="577525" y="1277250"/>
            <a:ext cx="731400" cy="7287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6" name="Google Shape;496;p50"/>
          <p:cNvPicPr preferRelativeResize="0"/>
          <p:nvPr/>
        </p:nvPicPr>
        <p:blipFill rotWithShape="1">
          <a:blip r:embed="rId5">
            <a:alphaModFix/>
          </a:blip>
          <a:srcRect/>
          <a:stretch/>
        </p:blipFill>
        <p:spPr>
          <a:xfrm>
            <a:off x="619476" y="1309345"/>
            <a:ext cx="647474" cy="664502"/>
          </a:xfrm>
          <a:prstGeom prst="rect">
            <a:avLst/>
          </a:prstGeom>
          <a:noFill/>
          <a:ln>
            <a:noFill/>
          </a:ln>
        </p:spPr>
      </p:pic>
      <p:sp>
        <p:nvSpPr>
          <p:cNvPr id="497" name="Google Shape;497;p50"/>
          <p:cNvSpPr txBox="1"/>
          <p:nvPr/>
        </p:nvSpPr>
        <p:spPr>
          <a:xfrm>
            <a:off x="1335774" y="1387650"/>
            <a:ext cx="3250701"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ca" sz="2100" b="1" i="0" u="none" strike="noStrike" cap="none" baseline="0" dirty="0">
                <a:solidFill>
                  <a:schemeClr val="accent5"/>
                </a:solidFill>
                <a:latin typeface="Arial"/>
                <a:ea typeface="Arial"/>
                <a:cs typeface="Arial"/>
                <a:sym typeface="Arial"/>
              </a:rPr>
              <a:t>Pour les soins de santé </a:t>
            </a:r>
            <a:endParaRPr sz="2100" b="1" i="0" u="none" strike="noStrike" cap="none" dirty="0">
              <a:solidFill>
                <a:schemeClr val="accent5"/>
              </a:solidFill>
              <a:latin typeface="Arial"/>
              <a:ea typeface="Arial"/>
              <a:cs typeface="Arial"/>
              <a:sym typeface="Arial"/>
            </a:endParaRPr>
          </a:p>
        </p:txBody>
      </p:sp>
      <p:sp>
        <p:nvSpPr>
          <p:cNvPr id="498" name="Google Shape;498;p50"/>
          <p:cNvSpPr txBox="1"/>
          <p:nvPr/>
        </p:nvSpPr>
        <p:spPr>
          <a:xfrm>
            <a:off x="5731350" y="1387650"/>
            <a:ext cx="2631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ca" sz="2100" b="1" i="0" u="none" strike="noStrike" cap="none" baseline="0" dirty="0">
                <a:solidFill>
                  <a:schemeClr val="dk2"/>
                </a:solidFill>
                <a:latin typeface="Arial"/>
                <a:ea typeface="Arial"/>
                <a:cs typeface="Arial"/>
                <a:sym typeface="Arial"/>
              </a:rPr>
              <a:t>Pour les employés</a:t>
            </a:r>
            <a:endParaRPr sz="2100" b="1" i="0" u="none" strike="noStrike" cap="none" dirty="0">
              <a:solidFill>
                <a:schemeClr val="dk2"/>
              </a:solidFill>
              <a:latin typeface="Arial"/>
              <a:ea typeface="Arial"/>
              <a:cs typeface="Arial"/>
              <a:sym typeface="Arial"/>
            </a:endParaRPr>
          </a:p>
        </p:txBody>
      </p:sp>
      <p:sp>
        <p:nvSpPr>
          <p:cNvPr id="499" name="Google Shape;499;p50"/>
          <p:cNvSpPr txBox="1">
            <a:spLocks noGrp="1"/>
          </p:cNvSpPr>
          <p:nvPr>
            <p:ph type="body" idx="1"/>
          </p:nvPr>
        </p:nvSpPr>
        <p:spPr>
          <a:xfrm>
            <a:off x="5093350" y="2082150"/>
            <a:ext cx="3679200" cy="25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101"/>
              <a:buNone/>
            </a:pPr>
            <a:r>
              <a:rPr lang="fr-ca" sz="1500" b="0" i="0" u="none" baseline="0"/>
              <a:t>Au Canada, environ 741 000 Canadiens âgés de 15 à 64 ans </a:t>
            </a:r>
            <a:r>
              <a:rPr lang="fr-ca" sz="1500" b="1" i="0" u="none" baseline="0">
                <a:solidFill>
                  <a:schemeClr val="dk2"/>
                </a:solidFill>
              </a:rPr>
              <a:t>ont le potentiel de travailler</a:t>
            </a:r>
            <a:r>
              <a:rPr lang="fr-ca" sz="1500" b="0" i="0" u="none" baseline="0"/>
              <a:t> et ne sont actuellement ni scolarisés ni employés.</a:t>
            </a:r>
            <a:endParaRPr sz="1500" dirty="0"/>
          </a:p>
          <a:p>
            <a:pPr marL="0" lvl="0" indent="0" algn="l" rtl="0">
              <a:lnSpc>
                <a:spcPct val="100000"/>
              </a:lnSpc>
              <a:spcBef>
                <a:spcPts val="1000"/>
              </a:spcBef>
              <a:spcAft>
                <a:spcPts val="1000"/>
              </a:spcAft>
              <a:buSzPts val="1101"/>
              <a:buNone/>
            </a:pPr>
            <a:r>
              <a:rPr lang="fr-ca" sz="1500" b="1" i="0" u="none" baseline="0">
                <a:solidFill>
                  <a:schemeClr val="dk2"/>
                </a:solidFill>
              </a:rPr>
              <a:t>L’obtention d’un emploi et son maintien </a:t>
            </a:r>
            <a:r>
              <a:rPr lang="fr-ca" sz="1500" b="0" i="0" u="none" baseline="0"/>
              <a:t>ont des effets positifs sur les personnes en situation de handicap et sur leur communauté.</a:t>
            </a:r>
            <a:endParaRPr sz="1500" dirty="0"/>
          </a:p>
        </p:txBody>
      </p:sp>
      <p:sp>
        <p:nvSpPr>
          <p:cNvPr id="500" name="Google Shape;500;p50"/>
          <p:cNvSpPr/>
          <p:nvPr/>
        </p:nvSpPr>
        <p:spPr>
          <a:xfrm>
            <a:off x="4439425" y="2265350"/>
            <a:ext cx="462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50"/>
          <p:cNvSpPr/>
          <p:nvPr/>
        </p:nvSpPr>
        <p:spPr>
          <a:xfrm>
            <a:off x="4343400" y="3124200"/>
            <a:ext cx="558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50"/>
          <p:cNvSpPr/>
          <p:nvPr/>
        </p:nvSpPr>
        <p:spPr>
          <a:xfrm rot="10800000">
            <a:off x="3756250" y="3124200"/>
            <a:ext cx="5589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50"/>
          <p:cNvSpPr/>
          <p:nvPr/>
        </p:nvSpPr>
        <p:spPr>
          <a:xfrm rot="10800000">
            <a:off x="3756300" y="2265350"/>
            <a:ext cx="4338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4" name="Google Shape;504;p50"/>
          <p:cNvGrpSpPr/>
          <p:nvPr/>
        </p:nvGrpSpPr>
        <p:grpSpPr>
          <a:xfrm>
            <a:off x="4066975" y="3064625"/>
            <a:ext cx="523900" cy="523900"/>
            <a:chOff x="4066975" y="2988425"/>
            <a:chExt cx="523900" cy="523900"/>
          </a:xfrm>
        </p:grpSpPr>
        <p:sp>
          <p:nvSpPr>
            <p:cNvPr id="505" name="Google Shape;505;p50"/>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06" name="Google Shape;506;p50"/>
            <p:cNvPicPr preferRelativeResize="0"/>
            <p:nvPr/>
          </p:nvPicPr>
          <p:blipFill rotWithShape="1">
            <a:blip r:embed="rId6">
              <a:alphaModFix/>
            </a:blip>
            <a:srcRect/>
            <a:stretch/>
          </p:blipFill>
          <p:spPr>
            <a:xfrm>
              <a:off x="4066975" y="2988425"/>
              <a:ext cx="523900" cy="523900"/>
            </a:xfrm>
            <a:prstGeom prst="rect">
              <a:avLst/>
            </a:prstGeom>
            <a:noFill/>
            <a:ln>
              <a:noFill/>
            </a:ln>
          </p:spPr>
        </p:pic>
      </p:grpSp>
      <p:sp>
        <p:nvSpPr>
          <p:cNvPr id="507" name="Google Shape;507;p50"/>
          <p:cNvSpPr txBox="1"/>
          <p:nvPr/>
        </p:nvSpPr>
        <p:spPr>
          <a:xfrm>
            <a:off x="531800" y="2082150"/>
            <a:ext cx="3032700" cy="1698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fr-ca" sz="1500" b="0" i="0" u="none" baseline="0">
                <a:solidFill>
                  <a:schemeClr val="dk1"/>
                </a:solidFill>
              </a:rPr>
              <a:t>Le secteur de la santé en Ontario est confronté à </a:t>
            </a:r>
            <a:r>
              <a:rPr lang="fr-ca" sz="1500" b="1" i="0" u="none" baseline="0">
                <a:solidFill>
                  <a:schemeClr val="accent5"/>
                </a:solidFill>
              </a:rPr>
              <a:t>une pénurie de main-d’œuvre</a:t>
            </a:r>
            <a:r>
              <a:rPr lang="fr-ca" sz="1500" b="0" i="0" u="none" baseline="0">
                <a:solidFill>
                  <a:schemeClr val="dk1"/>
                </a:solidFill>
              </a:rPr>
              <a:t> et à un taux élevé de roulement du personnel.</a:t>
            </a:r>
            <a:endParaRPr sz="1500" dirty="0">
              <a:solidFill>
                <a:schemeClr val="dk1"/>
              </a:solidFill>
            </a:endParaRPr>
          </a:p>
          <a:p>
            <a:pPr marL="0" lvl="0" indent="0" algn="l" rtl="0">
              <a:lnSpc>
                <a:spcPct val="100000"/>
              </a:lnSpc>
              <a:spcBef>
                <a:spcPts val="1000"/>
              </a:spcBef>
              <a:spcAft>
                <a:spcPts val="1000"/>
              </a:spcAft>
              <a:buNone/>
            </a:pPr>
            <a:r>
              <a:rPr lang="fr-ca" sz="1500" b="1" i="0" u="none" baseline="0">
                <a:solidFill>
                  <a:schemeClr val="accent5"/>
                </a:solidFill>
              </a:rPr>
              <a:t>Attirer les talents et les maintenir dans l’emploi</a:t>
            </a:r>
            <a:r>
              <a:rPr lang="fr-ca" sz="1500" b="0" i="0" u="none" baseline="0">
                <a:solidFill>
                  <a:schemeClr val="accent5"/>
                </a:solidFill>
              </a:rPr>
              <a:t> </a:t>
            </a:r>
            <a:r>
              <a:rPr lang="fr-ca" sz="1500" b="0" i="0" u="none" baseline="0">
                <a:solidFill>
                  <a:schemeClr val="dk1"/>
                </a:solidFill>
              </a:rPr>
              <a:t>est essentiel pour la santé et le bien-être des Ontariens. </a:t>
            </a:r>
            <a:endParaRPr sz="1500" dirty="0">
              <a:solidFill>
                <a:schemeClr val="dk1"/>
              </a:solidFill>
            </a:endParaRPr>
          </a:p>
        </p:txBody>
      </p:sp>
      <p:grpSp>
        <p:nvGrpSpPr>
          <p:cNvPr id="508" name="Google Shape;508;p50"/>
          <p:cNvGrpSpPr/>
          <p:nvPr/>
        </p:nvGrpSpPr>
        <p:grpSpPr>
          <a:xfrm>
            <a:off x="4066975" y="2164750"/>
            <a:ext cx="523900" cy="523900"/>
            <a:chOff x="4066975" y="2988425"/>
            <a:chExt cx="523900" cy="523900"/>
          </a:xfrm>
        </p:grpSpPr>
        <p:sp>
          <p:nvSpPr>
            <p:cNvPr id="509" name="Google Shape;509;p50"/>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0" name="Google Shape;510;p50"/>
            <p:cNvPicPr preferRelativeResize="0"/>
            <p:nvPr/>
          </p:nvPicPr>
          <p:blipFill rotWithShape="1">
            <a:blip r:embed="rId6">
              <a:alphaModFix/>
            </a:blip>
            <a:srcRect/>
            <a:stretch/>
          </p:blipFill>
          <p:spPr>
            <a:xfrm>
              <a:off x="4066975" y="2988425"/>
              <a:ext cx="523900" cy="52390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1"/>
          <p:cNvSpPr/>
          <p:nvPr/>
        </p:nvSpPr>
        <p:spPr>
          <a:xfrm>
            <a:off x="4343400" y="3964500"/>
            <a:ext cx="558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51"/>
          <p:cNvSpPr/>
          <p:nvPr/>
        </p:nvSpPr>
        <p:spPr>
          <a:xfrm rot="10800000">
            <a:off x="3756250" y="3964488"/>
            <a:ext cx="5589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51"/>
          <p:cNvSpPr/>
          <p:nvPr/>
        </p:nvSpPr>
        <p:spPr>
          <a:xfrm>
            <a:off x="4190164" y="3995549"/>
            <a:ext cx="277500" cy="276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51"/>
          <p:cNvSpPr txBox="1">
            <a:spLocks noGrp="1"/>
          </p:cNvSpPr>
          <p:nvPr>
            <p:ph type="title"/>
          </p:nvPr>
        </p:nvSpPr>
        <p:spPr>
          <a:xfrm>
            <a:off x="476250" y="245850"/>
            <a:ext cx="82962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sz="2800" b="0" i="0" u="none" baseline="0" dirty="0"/>
              <a:t>État actuel des pratiques d’emploi inclusives en matière de handicap en Ontario, Canada </a:t>
            </a:r>
            <a:endParaRPr sz="2800" b="0" dirty="0"/>
          </a:p>
        </p:txBody>
      </p:sp>
      <p:pic>
        <p:nvPicPr>
          <p:cNvPr id="519" name="Google Shape;519;p51"/>
          <p:cNvPicPr preferRelativeResize="0"/>
          <p:nvPr/>
        </p:nvPicPr>
        <p:blipFill rotWithShape="1">
          <a:blip r:embed="rId3">
            <a:alphaModFix/>
          </a:blip>
          <a:srcRect/>
          <a:stretch/>
        </p:blipFill>
        <p:spPr>
          <a:xfrm>
            <a:off x="4949849" y="1102428"/>
            <a:ext cx="728699" cy="728699"/>
          </a:xfrm>
          <a:prstGeom prst="rect">
            <a:avLst/>
          </a:prstGeom>
          <a:noFill/>
          <a:ln>
            <a:noFill/>
          </a:ln>
        </p:spPr>
      </p:pic>
      <p:sp>
        <p:nvSpPr>
          <p:cNvPr id="520" name="Google Shape;520;p51"/>
          <p:cNvSpPr/>
          <p:nvPr/>
        </p:nvSpPr>
        <p:spPr>
          <a:xfrm>
            <a:off x="592250" y="1115753"/>
            <a:ext cx="731400" cy="7287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1" name="Google Shape;521;p51"/>
          <p:cNvPicPr preferRelativeResize="0"/>
          <p:nvPr/>
        </p:nvPicPr>
        <p:blipFill rotWithShape="1">
          <a:blip r:embed="rId4">
            <a:alphaModFix/>
          </a:blip>
          <a:srcRect/>
          <a:stretch/>
        </p:blipFill>
        <p:spPr>
          <a:xfrm>
            <a:off x="634213" y="1107303"/>
            <a:ext cx="647474" cy="664502"/>
          </a:xfrm>
          <a:prstGeom prst="rect">
            <a:avLst/>
          </a:prstGeom>
          <a:noFill/>
          <a:ln>
            <a:noFill/>
          </a:ln>
        </p:spPr>
      </p:pic>
      <p:sp>
        <p:nvSpPr>
          <p:cNvPr id="522" name="Google Shape;522;p51"/>
          <p:cNvSpPr txBox="1"/>
          <p:nvPr/>
        </p:nvSpPr>
        <p:spPr>
          <a:xfrm>
            <a:off x="1335775" y="1152100"/>
            <a:ext cx="3250701"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ca" sz="2100" b="1" i="0" u="none" strike="noStrike" cap="none" baseline="0" dirty="0">
                <a:solidFill>
                  <a:schemeClr val="accent5"/>
                </a:solidFill>
                <a:latin typeface="Arial"/>
                <a:ea typeface="Arial"/>
                <a:cs typeface="Arial"/>
                <a:sym typeface="Arial"/>
              </a:rPr>
              <a:t>Pour les soins de santé </a:t>
            </a:r>
            <a:endParaRPr sz="2100" b="1" i="0" u="none" strike="noStrike" cap="none" dirty="0">
              <a:solidFill>
                <a:schemeClr val="accent5"/>
              </a:solidFill>
              <a:latin typeface="Arial"/>
              <a:ea typeface="Arial"/>
              <a:cs typeface="Arial"/>
              <a:sym typeface="Arial"/>
            </a:endParaRPr>
          </a:p>
        </p:txBody>
      </p:sp>
      <p:sp>
        <p:nvSpPr>
          <p:cNvPr id="523" name="Google Shape;523;p51"/>
          <p:cNvSpPr txBox="1"/>
          <p:nvPr/>
        </p:nvSpPr>
        <p:spPr>
          <a:xfrm>
            <a:off x="5720511" y="1185604"/>
            <a:ext cx="2835125"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ca" sz="2100" b="1" i="0" u="none" strike="noStrike" cap="none" baseline="0" dirty="0">
                <a:solidFill>
                  <a:schemeClr val="dk2"/>
                </a:solidFill>
                <a:latin typeface="Arial"/>
                <a:ea typeface="Arial"/>
                <a:cs typeface="Arial"/>
                <a:sym typeface="Arial"/>
              </a:rPr>
              <a:t>Pour les employés</a:t>
            </a:r>
            <a:endParaRPr sz="2100" b="1" i="0" u="none" strike="noStrike" cap="none" dirty="0">
              <a:solidFill>
                <a:schemeClr val="dk2"/>
              </a:solidFill>
              <a:latin typeface="Arial"/>
              <a:ea typeface="Arial"/>
              <a:cs typeface="Arial"/>
              <a:sym typeface="Arial"/>
            </a:endParaRPr>
          </a:p>
        </p:txBody>
      </p:sp>
      <p:sp>
        <p:nvSpPr>
          <p:cNvPr id="524" name="Google Shape;524;p51"/>
          <p:cNvSpPr txBox="1">
            <a:spLocks noGrp="1"/>
          </p:cNvSpPr>
          <p:nvPr>
            <p:ph type="body" idx="1"/>
          </p:nvPr>
        </p:nvSpPr>
        <p:spPr>
          <a:xfrm>
            <a:off x="5110425" y="1690845"/>
            <a:ext cx="3679200" cy="25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101"/>
              <a:buNone/>
            </a:pPr>
            <a:r>
              <a:rPr lang="fr-ca" sz="1400" b="0" i="0" u="none" baseline="0" dirty="0"/>
              <a:t>Au Canada, environ 741 000 Canadiens âgés de 15 à 64 ans </a:t>
            </a:r>
            <a:r>
              <a:rPr lang="fr-ca" sz="1400" b="1" i="0" u="none" baseline="0" dirty="0">
                <a:solidFill>
                  <a:schemeClr val="dk2"/>
                </a:solidFill>
              </a:rPr>
              <a:t>ont le potentiel de travailler</a:t>
            </a:r>
            <a:r>
              <a:rPr lang="fr-ca" sz="1400" b="0" i="0" u="none" baseline="0" dirty="0"/>
              <a:t> et ne sont actuellement ni scolarisés ni employés.</a:t>
            </a:r>
            <a:endParaRPr sz="1400" dirty="0"/>
          </a:p>
          <a:p>
            <a:pPr marL="0" lvl="0" indent="0" algn="l" rtl="0">
              <a:lnSpc>
                <a:spcPct val="100000"/>
              </a:lnSpc>
              <a:spcBef>
                <a:spcPts val="1000"/>
              </a:spcBef>
              <a:spcAft>
                <a:spcPts val="0"/>
              </a:spcAft>
              <a:buSzPts val="1101"/>
              <a:buNone/>
            </a:pPr>
            <a:r>
              <a:rPr lang="fr-ca" sz="1400" b="1" i="0" u="none" baseline="0" dirty="0">
                <a:solidFill>
                  <a:schemeClr val="dk2"/>
                </a:solidFill>
              </a:rPr>
              <a:t>L’obtention d’un emploi et son maintien </a:t>
            </a:r>
            <a:r>
              <a:rPr lang="fr-ca" sz="1400" b="0" i="0" u="none" baseline="0" dirty="0"/>
              <a:t>ont des effets positifs sur les personnes en situation de handicap et sur leur communauté.</a:t>
            </a:r>
            <a:endParaRPr sz="1400" dirty="0"/>
          </a:p>
          <a:p>
            <a:pPr marL="0" lvl="0" indent="0" algn="l" rtl="0">
              <a:lnSpc>
                <a:spcPct val="100000"/>
              </a:lnSpc>
              <a:spcBef>
                <a:spcPts val="1000"/>
              </a:spcBef>
              <a:spcAft>
                <a:spcPts val="1000"/>
              </a:spcAft>
              <a:buSzPts val="1101"/>
              <a:buNone/>
            </a:pPr>
            <a:r>
              <a:rPr lang="fr-ca" sz="1400" b="0" i="0" u="none" baseline="0" dirty="0"/>
              <a:t>Pourtant, </a:t>
            </a:r>
            <a:r>
              <a:rPr lang="fr-ca" sz="1400" b="1" i="0" u="none" baseline="0" dirty="0">
                <a:solidFill>
                  <a:srgbClr val="F16122"/>
                </a:solidFill>
              </a:rPr>
              <a:t>des obstacles empêchent actuellement les demandeurs d’emploi</a:t>
            </a:r>
            <a:r>
              <a:rPr lang="fr-ca" sz="1400" b="0" i="0" u="none" baseline="0" dirty="0">
                <a:solidFill>
                  <a:srgbClr val="F16122"/>
                </a:solidFill>
              </a:rPr>
              <a:t> </a:t>
            </a:r>
            <a:r>
              <a:rPr lang="fr-ca" sz="1400" b="0" i="0" u="none" baseline="0" dirty="0"/>
              <a:t>et les employés en situation de handicap d’entrer sur le marché du travail.</a:t>
            </a:r>
            <a:endParaRPr sz="1400" dirty="0"/>
          </a:p>
        </p:txBody>
      </p:sp>
      <p:sp>
        <p:nvSpPr>
          <p:cNvPr id="525" name="Google Shape;525;p51"/>
          <p:cNvSpPr/>
          <p:nvPr/>
        </p:nvSpPr>
        <p:spPr>
          <a:xfrm>
            <a:off x="4439425" y="2265350"/>
            <a:ext cx="462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51"/>
          <p:cNvSpPr/>
          <p:nvPr/>
        </p:nvSpPr>
        <p:spPr>
          <a:xfrm>
            <a:off x="4343400" y="3124200"/>
            <a:ext cx="558900" cy="338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51"/>
          <p:cNvSpPr/>
          <p:nvPr/>
        </p:nvSpPr>
        <p:spPr>
          <a:xfrm rot="10800000">
            <a:off x="3756250" y="3124200"/>
            <a:ext cx="5589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51"/>
          <p:cNvSpPr/>
          <p:nvPr/>
        </p:nvSpPr>
        <p:spPr>
          <a:xfrm rot="10800000">
            <a:off x="3756300" y="2265350"/>
            <a:ext cx="433800" cy="338700"/>
          </a:xfrm>
          <a:prstGeom prst="right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51"/>
          <p:cNvSpPr/>
          <p:nvPr/>
        </p:nvSpPr>
        <p:spPr>
          <a:xfrm>
            <a:off x="4099275" y="3896700"/>
            <a:ext cx="459300" cy="459600"/>
          </a:xfrm>
          <a:prstGeom prst="noSmoking">
            <a:avLst>
              <a:gd name="adj" fmla="val 18750"/>
            </a:avLst>
          </a:pr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51"/>
          <p:cNvSpPr txBox="1"/>
          <p:nvPr/>
        </p:nvSpPr>
        <p:spPr>
          <a:xfrm>
            <a:off x="577525" y="4739850"/>
            <a:ext cx="5486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000"/>
              <a:buFont typeface="Arial"/>
              <a:buNone/>
            </a:pPr>
            <a:r>
              <a:rPr lang="fr-ca" sz="1000" b="0" i="0" u="none" baseline="0">
                <a:solidFill>
                  <a:schemeClr val="accent1"/>
                </a:solidFill>
              </a:rPr>
              <a:t>Source :</a:t>
            </a:r>
            <a:r>
              <a:rPr lang="fr-ca" sz="1000" b="0" i="0" u="none" baseline="0">
                <a:solidFill>
                  <a:schemeClr val="dk2"/>
                </a:solidFill>
              </a:rPr>
              <a:t> </a:t>
            </a:r>
            <a:r>
              <a:rPr lang="fr-ca" sz="1000" b="0" i="0" u="sng" baseline="0">
                <a:solidFill>
                  <a:schemeClr val="accent1"/>
                </a:solidFill>
                <a:hlinkClick r:id="rId5">
                  <a:extLst>
                    <a:ext uri="{A12FA001-AC4F-418D-AE19-62706E023703}">
                      <ahyp:hlinkClr xmlns:ahyp="http://schemas.microsoft.com/office/drawing/2018/hyperlinkcolor" val="tx"/>
                    </a:ext>
                  </a:extLst>
                </a:hlinkClick>
              </a:rPr>
              <a:t>https://www.odenetwork.com/what-to-understand-about-the-power-of-inclusive-hiring/</a:t>
            </a:r>
            <a:r>
              <a:rPr lang="fr-ca" sz="1000" b="0" i="0" u="none" baseline="0">
                <a:solidFill>
                  <a:schemeClr val="accent1"/>
                </a:solidFill>
              </a:rPr>
              <a:t> </a:t>
            </a:r>
            <a:endParaRPr sz="1000">
              <a:solidFill>
                <a:schemeClr val="dk2"/>
              </a:solidFill>
            </a:endParaRPr>
          </a:p>
        </p:txBody>
      </p:sp>
      <p:grpSp>
        <p:nvGrpSpPr>
          <p:cNvPr id="531" name="Google Shape;531;p51"/>
          <p:cNvGrpSpPr/>
          <p:nvPr/>
        </p:nvGrpSpPr>
        <p:grpSpPr>
          <a:xfrm>
            <a:off x="4066975" y="3064625"/>
            <a:ext cx="523900" cy="523900"/>
            <a:chOff x="4066975" y="2988425"/>
            <a:chExt cx="523900" cy="523900"/>
          </a:xfrm>
        </p:grpSpPr>
        <p:sp>
          <p:nvSpPr>
            <p:cNvPr id="532" name="Google Shape;532;p51"/>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3" name="Google Shape;533;p51"/>
            <p:cNvPicPr preferRelativeResize="0"/>
            <p:nvPr/>
          </p:nvPicPr>
          <p:blipFill rotWithShape="1">
            <a:blip r:embed="rId6">
              <a:alphaModFix/>
            </a:blip>
            <a:srcRect/>
            <a:stretch/>
          </p:blipFill>
          <p:spPr>
            <a:xfrm>
              <a:off x="4066975" y="2988425"/>
              <a:ext cx="523900" cy="523900"/>
            </a:xfrm>
            <a:prstGeom prst="rect">
              <a:avLst/>
            </a:prstGeom>
            <a:noFill/>
            <a:ln>
              <a:noFill/>
            </a:ln>
          </p:spPr>
        </p:pic>
      </p:grpSp>
      <p:sp>
        <p:nvSpPr>
          <p:cNvPr id="534" name="Google Shape;534;p51"/>
          <p:cNvSpPr txBox="1"/>
          <p:nvPr/>
        </p:nvSpPr>
        <p:spPr>
          <a:xfrm>
            <a:off x="514725" y="1746352"/>
            <a:ext cx="3032700" cy="3154679"/>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fr-ca" b="0" i="0" u="none" baseline="0" dirty="0">
                <a:solidFill>
                  <a:schemeClr val="dk1"/>
                </a:solidFill>
              </a:rPr>
              <a:t>Le secteur de la santé en Ontario est confronté à </a:t>
            </a:r>
            <a:r>
              <a:rPr lang="fr-ca" b="1" i="0" u="none" baseline="0" dirty="0">
                <a:solidFill>
                  <a:schemeClr val="accent5"/>
                </a:solidFill>
              </a:rPr>
              <a:t>une pénurie de main-d’œuvre</a:t>
            </a:r>
            <a:r>
              <a:rPr lang="fr-ca" b="0" i="0" u="none" baseline="0" dirty="0">
                <a:solidFill>
                  <a:schemeClr val="dk1"/>
                </a:solidFill>
              </a:rPr>
              <a:t> et à un taux élevé de roulement du personnel.</a:t>
            </a:r>
            <a:endParaRPr dirty="0">
              <a:solidFill>
                <a:schemeClr val="dk1"/>
              </a:solidFill>
            </a:endParaRPr>
          </a:p>
          <a:p>
            <a:pPr marL="0" lvl="0" indent="0" algn="l" rtl="0">
              <a:lnSpc>
                <a:spcPct val="100000"/>
              </a:lnSpc>
              <a:spcBef>
                <a:spcPts val="1000"/>
              </a:spcBef>
              <a:spcAft>
                <a:spcPts val="0"/>
              </a:spcAft>
              <a:buNone/>
            </a:pPr>
            <a:r>
              <a:rPr lang="fr-ca" b="1" i="0" u="none" baseline="0" dirty="0">
                <a:solidFill>
                  <a:schemeClr val="accent5"/>
                </a:solidFill>
              </a:rPr>
              <a:t>Attirer les talents et les maintenir dans l’emploi</a:t>
            </a:r>
            <a:r>
              <a:rPr lang="fr-ca" b="0" i="0" u="none" baseline="0" dirty="0">
                <a:solidFill>
                  <a:schemeClr val="accent5"/>
                </a:solidFill>
              </a:rPr>
              <a:t> </a:t>
            </a:r>
            <a:r>
              <a:rPr lang="fr-ca" b="0" i="0" u="none" baseline="0" dirty="0">
                <a:solidFill>
                  <a:schemeClr val="dk1"/>
                </a:solidFill>
              </a:rPr>
              <a:t>est essentiel pour la santé et le bien-être des Ontariens. </a:t>
            </a:r>
            <a:endParaRPr dirty="0">
              <a:solidFill>
                <a:schemeClr val="dk1"/>
              </a:solidFill>
            </a:endParaRPr>
          </a:p>
          <a:p>
            <a:pPr marL="0" lvl="0" indent="0" algn="l" rtl="0">
              <a:lnSpc>
                <a:spcPct val="100000"/>
              </a:lnSpc>
              <a:spcBef>
                <a:spcPts val="1000"/>
              </a:spcBef>
              <a:spcAft>
                <a:spcPts val="1000"/>
              </a:spcAft>
              <a:buNone/>
            </a:pPr>
            <a:r>
              <a:rPr lang="fr-ca" b="0" i="0" u="none" baseline="0" dirty="0">
                <a:solidFill>
                  <a:schemeClr val="dk1"/>
                </a:solidFill>
              </a:rPr>
              <a:t>Les organismes de santé </a:t>
            </a:r>
            <a:r>
              <a:rPr lang="fr-ca" b="1" i="0" u="none" baseline="0" dirty="0">
                <a:solidFill>
                  <a:schemeClr val="accent5"/>
                </a:solidFill>
              </a:rPr>
              <a:t>veulent</a:t>
            </a:r>
            <a:r>
              <a:rPr lang="fr-ca" b="0" i="0" u="none" baseline="0" dirty="0">
                <a:solidFill>
                  <a:schemeClr val="dk1"/>
                </a:solidFill>
              </a:rPr>
              <a:t> promouvoir des pratiques d’emploi inclusives en matière de handicap, </a:t>
            </a:r>
            <a:r>
              <a:rPr lang="fr-ca" b="1" i="0" u="none" baseline="0" dirty="0">
                <a:solidFill>
                  <a:schemeClr val="accent3"/>
                </a:solidFill>
              </a:rPr>
              <a:t>mais ont besoin de « repères » pour savoir</a:t>
            </a:r>
            <a:r>
              <a:rPr lang="fr-ca" b="0" i="0" u="none" baseline="0" dirty="0">
                <a:solidFill>
                  <a:schemeClr val="dk1"/>
                </a:solidFill>
              </a:rPr>
              <a:t> comment s’y prendre</a:t>
            </a:r>
            <a:endParaRPr dirty="0">
              <a:solidFill>
                <a:schemeClr val="dk1"/>
              </a:solidFill>
            </a:endParaRPr>
          </a:p>
        </p:txBody>
      </p:sp>
      <p:grpSp>
        <p:nvGrpSpPr>
          <p:cNvPr id="535" name="Google Shape;535;p51"/>
          <p:cNvGrpSpPr/>
          <p:nvPr/>
        </p:nvGrpSpPr>
        <p:grpSpPr>
          <a:xfrm>
            <a:off x="4066975" y="2164750"/>
            <a:ext cx="523900" cy="523900"/>
            <a:chOff x="4066975" y="2988425"/>
            <a:chExt cx="523900" cy="523900"/>
          </a:xfrm>
        </p:grpSpPr>
        <p:sp>
          <p:nvSpPr>
            <p:cNvPr id="536" name="Google Shape;536;p51"/>
            <p:cNvSpPr/>
            <p:nvPr/>
          </p:nvSpPr>
          <p:spPr>
            <a:xfrm>
              <a:off x="4071376" y="2992825"/>
              <a:ext cx="515100" cy="5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7" name="Google Shape;537;p51"/>
            <p:cNvPicPr preferRelativeResize="0"/>
            <p:nvPr/>
          </p:nvPicPr>
          <p:blipFill rotWithShape="1">
            <a:blip r:embed="rId6">
              <a:alphaModFix/>
            </a:blip>
            <a:srcRect/>
            <a:stretch/>
          </p:blipFill>
          <p:spPr>
            <a:xfrm>
              <a:off x="4066975" y="2988425"/>
              <a:ext cx="523900" cy="523900"/>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52"/>
          <p:cNvPicPr preferRelativeResize="0"/>
          <p:nvPr/>
        </p:nvPicPr>
        <p:blipFill rotWithShape="1">
          <a:blip r:embed="rId3">
            <a:alphaModFix/>
          </a:blip>
          <a:srcRect/>
          <a:stretch/>
        </p:blipFill>
        <p:spPr>
          <a:xfrm>
            <a:off x="7515300" y="4452887"/>
            <a:ext cx="504324" cy="504324"/>
          </a:xfrm>
          <a:prstGeom prst="rect">
            <a:avLst/>
          </a:prstGeom>
          <a:noFill/>
          <a:ln>
            <a:noFill/>
          </a:ln>
        </p:spPr>
      </p:pic>
      <p:sp>
        <p:nvSpPr>
          <p:cNvPr id="543" name="Google Shape;543;p52"/>
          <p:cNvSpPr txBox="1">
            <a:spLocks noGrp="1"/>
          </p:cNvSpPr>
          <p:nvPr>
            <p:ph type="title"/>
          </p:nvPr>
        </p:nvSpPr>
        <p:spPr>
          <a:xfrm>
            <a:off x="0" y="1402200"/>
            <a:ext cx="9173601" cy="23391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Clr>
                <a:srgbClr val="000000"/>
              </a:buClr>
              <a:buSzPct val="37357"/>
              <a:buFont typeface="Arial"/>
              <a:buNone/>
            </a:pPr>
            <a:r>
              <a:rPr lang="fr-ca" sz="2650" b="1" i="0" u="none" baseline="0" dirty="0"/>
              <a:t>Remue-méninges spontané</a:t>
            </a:r>
            <a:endParaRPr sz="2650" dirty="0"/>
          </a:p>
          <a:p>
            <a:pPr marL="0" lvl="0" indent="0" algn="ctr" rtl="0">
              <a:spcBef>
                <a:spcPts val="0"/>
              </a:spcBef>
              <a:spcAft>
                <a:spcPts val="0"/>
              </a:spcAft>
              <a:buClr>
                <a:srgbClr val="000000"/>
              </a:buClr>
              <a:buSzPct val="32246"/>
              <a:buFont typeface="Arial"/>
              <a:buNone/>
            </a:pPr>
            <a:endParaRPr sz="3070" b="0" dirty="0"/>
          </a:p>
          <a:p>
            <a:pPr marL="0" lvl="0" indent="0" algn="ctr" rtl="0">
              <a:spcBef>
                <a:spcPts val="0"/>
              </a:spcBef>
              <a:spcAft>
                <a:spcPts val="0"/>
              </a:spcAft>
              <a:buClr>
                <a:srgbClr val="000000"/>
              </a:buClr>
              <a:buSzPct val="29088"/>
              <a:buFont typeface="Arial"/>
              <a:buNone/>
            </a:pPr>
            <a:r>
              <a:rPr lang="fr-ca" sz="3403" b="1" i="0" u="none" baseline="0" dirty="0"/>
              <a:t>Quels rôles dans le secteur des soins de santé </a:t>
            </a:r>
            <a:br>
              <a:rPr lang="fr-ca" sz="3403" dirty="0"/>
            </a:br>
            <a:r>
              <a:rPr lang="fr-ca" sz="3403" b="1" i="0" u="none" baseline="0" dirty="0"/>
              <a:t>bénéficieraient particulièrement d’une </a:t>
            </a:r>
            <a:br>
              <a:rPr lang="fr-ca" sz="3403" dirty="0"/>
            </a:br>
            <a:r>
              <a:rPr lang="fr-ca" sz="3403" b="1" i="0" u="none" baseline="0" dirty="0"/>
              <a:t>« expérience vécue » du handicap?</a:t>
            </a:r>
            <a:endParaRPr sz="3070" b="0" dirty="0"/>
          </a:p>
          <a:p>
            <a:pPr marL="0" lvl="0" indent="0" algn="ctr" rtl="0">
              <a:spcBef>
                <a:spcPts val="0"/>
              </a:spcBef>
              <a:spcAft>
                <a:spcPts val="0"/>
              </a:spcAft>
              <a:buNone/>
            </a:pPr>
            <a:endParaRPr dirty="0"/>
          </a:p>
        </p:txBody>
      </p:sp>
      <p:sp>
        <p:nvSpPr>
          <p:cNvPr id="544" name="Google Shape;544;p52"/>
          <p:cNvSpPr txBox="1">
            <a:spLocks noGrp="1"/>
          </p:cNvSpPr>
          <p:nvPr>
            <p:ph type="title" idx="2"/>
          </p:nvPr>
        </p:nvSpPr>
        <p:spPr>
          <a:xfrm>
            <a:off x="811487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b="0" i="0" u="none" baseline="0"/>
              <a:t>2 min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3"/>
          <p:cNvSpPr txBox="1">
            <a:spLocks noGrp="1"/>
          </p:cNvSpPr>
          <p:nvPr>
            <p:ph type="title"/>
          </p:nvPr>
        </p:nvSpPr>
        <p:spPr>
          <a:xfrm>
            <a:off x="475488"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fr-ca" b="1" i="0" u="none" baseline="0" dirty="0"/>
              <a:t>Préjugés inconscients</a:t>
            </a:r>
            <a:endParaRPr b="1" dirty="0"/>
          </a:p>
        </p:txBody>
      </p:sp>
      <p:sp>
        <p:nvSpPr>
          <p:cNvPr id="550" name="Google Shape;550;p53"/>
          <p:cNvSpPr txBox="1">
            <a:spLocks noGrp="1"/>
          </p:cNvSpPr>
          <p:nvPr>
            <p:ph type="subTitle" idx="1"/>
          </p:nvPr>
        </p:nvSpPr>
        <p:spPr>
          <a:xfrm>
            <a:off x="475500" y="1345225"/>
            <a:ext cx="7186200" cy="3459000"/>
          </a:xfrm>
          <a:prstGeom prst="rect">
            <a:avLst/>
          </a:prstGeom>
        </p:spPr>
        <p:txBody>
          <a:bodyPr spcFirstLastPara="1" wrap="square" lIns="91425" tIns="45700" rIns="91425" bIns="45700" anchor="t" anchorCtr="0">
            <a:normAutofit/>
          </a:bodyPr>
          <a:lstStyle/>
          <a:p>
            <a:pPr marL="0" lvl="0" indent="0" algn="l" rtl="0">
              <a:lnSpc>
                <a:spcPct val="115000"/>
              </a:lnSpc>
              <a:spcBef>
                <a:spcPts val="750"/>
              </a:spcBef>
              <a:spcAft>
                <a:spcPts val="0"/>
              </a:spcAft>
              <a:buNone/>
            </a:pPr>
            <a:r>
              <a:rPr lang="fr-ca" sz="2200" b="0" i="0" u="none" baseline="0">
                <a:highlight>
                  <a:schemeClr val="lt1"/>
                </a:highlight>
              </a:rPr>
              <a:t>Les préjugés inconscients sont des préjugés dont nous n’avons pas conscience et qui échappent à notre contrôle. C’est un préjugé automatique, déclenché par notre cerveau qui porte des jugements et des évaluations rapides sur les personnes et les situations, sous l’influence de nos antécédents, de notre </a:t>
            </a:r>
            <a:br>
              <a:rPr lang="fr-ca" sz="2200">
                <a:highlight>
                  <a:schemeClr val="lt1"/>
                </a:highlight>
              </a:rPr>
            </a:br>
            <a:r>
              <a:rPr lang="fr-ca" sz="2200" b="0" i="0" u="none" baseline="0">
                <a:highlight>
                  <a:schemeClr val="lt1"/>
                </a:highlight>
              </a:rPr>
              <a:t>environnement culturel et de nos expériences personnelles.</a:t>
            </a:r>
            <a:endParaRPr dirty="0"/>
          </a:p>
          <a:p>
            <a:pPr marL="0" lvl="0" indent="0" algn="l" rtl="0">
              <a:lnSpc>
                <a:spcPct val="100000"/>
              </a:lnSpc>
              <a:spcBef>
                <a:spcPts val="750"/>
              </a:spcBef>
              <a:spcAft>
                <a:spcPts val="0"/>
              </a:spcAft>
              <a:buNone/>
            </a:pPr>
            <a:endParaRPr sz="2200" dirty="0"/>
          </a:p>
        </p:txBody>
      </p:sp>
      <p:pic>
        <p:nvPicPr>
          <p:cNvPr id="551" name="Google Shape;551;p53"/>
          <p:cNvPicPr preferRelativeResize="0"/>
          <p:nvPr/>
        </p:nvPicPr>
        <p:blipFill>
          <a:blip r:embed="rId3">
            <a:alphaModFix amt="35000"/>
          </a:blip>
          <a:stretch>
            <a:fillRect/>
          </a:stretch>
        </p:blipFill>
        <p:spPr>
          <a:xfrm>
            <a:off x="7932475" y="3988749"/>
            <a:ext cx="815475" cy="8154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grpSp>
        <p:nvGrpSpPr>
          <p:cNvPr id="556" name="Google Shape;556;p54"/>
          <p:cNvGrpSpPr/>
          <p:nvPr/>
        </p:nvGrpSpPr>
        <p:grpSpPr>
          <a:xfrm>
            <a:off x="7515300" y="4452863"/>
            <a:ext cx="1493725" cy="504348"/>
            <a:chOff x="7490975" y="4567163"/>
            <a:chExt cx="1493725" cy="504348"/>
          </a:xfrm>
        </p:grpSpPr>
        <p:sp>
          <p:nvSpPr>
            <p:cNvPr id="557" name="Google Shape;557;p54"/>
            <p:cNvSpPr txBox="1"/>
            <p:nvPr/>
          </p:nvSpPr>
          <p:spPr>
            <a:xfrm>
              <a:off x="7995300" y="4567163"/>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ca" sz="2100" b="0" i="0" u="none" strike="noStrike" cap="none" baseline="0">
                  <a:solidFill>
                    <a:schemeClr val="lt1"/>
                  </a:solidFill>
                  <a:latin typeface="Arial"/>
                  <a:ea typeface="Arial"/>
                  <a:cs typeface="Arial"/>
                  <a:sym typeface="Arial"/>
                </a:rPr>
                <a:t>3 min</a:t>
              </a:r>
              <a:r>
                <a:rPr lang="fr-ca" sz="2100" b="0" i="0" u="none" strike="noStrike" cap="none" baseline="0">
                  <a:solidFill>
                    <a:schemeClr val="dk1"/>
                  </a:solidFill>
                  <a:latin typeface="Arial"/>
                  <a:ea typeface="Arial"/>
                  <a:cs typeface="Arial"/>
                  <a:sym typeface="Arial"/>
                </a:rPr>
                <a:t> </a:t>
              </a:r>
              <a:endParaRPr sz="2100" b="0" i="0" u="none" strike="noStrike" cap="none">
                <a:solidFill>
                  <a:schemeClr val="dk1"/>
                </a:solidFill>
                <a:latin typeface="Arial"/>
                <a:ea typeface="Arial"/>
                <a:cs typeface="Arial"/>
                <a:sym typeface="Arial"/>
              </a:endParaRPr>
            </a:p>
          </p:txBody>
        </p:sp>
        <p:pic>
          <p:nvPicPr>
            <p:cNvPr id="558" name="Google Shape;558;p54"/>
            <p:cNvPicPr preferRelativeResize="0"/>
            <p:nvPr/>
          </p:nvPicPr>
          <p:blipFill rotWithShape="1">
            <a:blip r:embed="rId3">
              <a:alphaModFix/>
            </a:blip>
            <a:srcRect/>
            <a:stretch/>
          </p:blipFill>
          <p:spPr>
            <a:xfrm>
              <a:off x="7490975" y="4567187"/>
              <a:ext cx="504324" cy="504324"/>
            </a:xfrm>
            <a:prstGeom prst="rect">
              <a:avLst/>
            </a:prstGeom>
            <a:noFill/>
            <a:ln>
              <a:noFill/>
            </a:ln>
          </p:spPr>
        </p:pic>
      </p:grpSp>
      <p:sp>
        <p:nvSpPr>
          <p:cNvPr id="559" name="Google Shape;559;p54"/>
          <p:cNvSpPr txBox="1">
            <a:spLocks noGrp="1"/>
          </p:cNvSpPr>
          <p:nvPr>
            <p:ph type="title"/>
          </p:nvPr>
        </p:nvSpPr>
        <p:spPr>
          <a:xfrm>
            <a:off x="288471" y="824661"/>
            <a:ext cx="8567057" cy="2796300"/>
          </a:xfrm>
          <a:prstGeom prst="rect">
            <a:avLst/>
          </a:prstGeom>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rgbClr val="000000"/>
              </a:buClr>
              <a:buSzPct val="130952"/>
              <a:buFont typeface="Arial"/>
              <a:buNone/>
            </a:pPr>
            <a:r>
              <a:rPr lang="fr-ca" sz="2800" b="1" i="0" u="none" baseline="0" dirty="0"/>
              <a:t>Notez :</a:t>
            </a:r>
            <a:r>
              <a:rPr lang="fr-ca" sz="2400" b="1" i="0" u="none" baseline="0" dirty="0"/>
              <a:t> </a:t>
            </a:r>
            <a:endParaRPr sz="2400" dirty="0"/>
          </a:p>
          <a:p>
            <a:pPr marL="0" lvl="0" indent="0" algn="ctr" rtl="0">
              <a:lnSpc>
                <a:spcPct val="100000"/>
              </a:lnSpc>
              <a:spcBef>
                <a:spcPts val="0"/>
              </a:spcBef>
              <a:spcAft>
                <a:spcPts val="0"/>
              </a:spcAft>
              <a:buClr>
                <a:srgbClr val="000000"/>
              </a:buClr>
              <a:buSzPct val="119435"/>
              <a:buFont typeface="Arial"/>
              <a:buNone/>
            </a:pPr>
            <a:endParaRPr sz="3070" b="0" dirty="0"/>
          </a:p>
          <a:p>
            <a:pPr marL="0" lvl="0" indent="0" algn="ctr" rtl="0">
              <a:lnSpc>
                <a:spcPct val="100000"/>
              </a:lnSpc>
              <a:spcBef>
                <a:spcPts val="0"/>
              </a:spcBef>
              <a:spcAft>
                <a:spcPts val="0"/>
              </a:spcAft>
              <a:buNone/>
            </a:pPr>
            <a:r>
              <a:rPr lang="fr-ca" sz="2870" b="1" i="0" u="none" baseline="0" dirty="0"/>
              <a:t>Une peur que vous avez eue (rationnelle ou irrationnelle)</a:t>
            </a:r>
            <a:endParaRPr sz="2870" dirty="0"/>
          </a:p>
          <a:p>
            <a:pPr marL="0" lvl="0" indent="0" algn="ctr" rtl="0">
              <a:lnSpc>
                <a:spcPct val="100000"/>
              </a:lnSpc>
              <a:spcBef>
                <a:spcPts val="1000"/>
              </a:spcBef>
              <a:spcAft>
                <a:spcPts val="1000"/>
              </a:spcAft>
              <a:buNone/>
            </a:pPr>
            <a:r>
              <a:rPr lang="fr-ca" sz="2870" b="0" i="0" u="none" baseline="0" dirty="0"/>
              <a:t>Une expérience d’inclusion des personnes en situation de handicap dans le milieu de travail qui a façonné votre point de vue de manière positive ou négative.</a:t>
            </a:r>
            <a:endParaRPr sz="2870" b="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8">
          <a:extLst>
            <a:ext uri="{FF2B5EF4-FFF2-40B4-BE49-F238E27FC236}">
              <a16:creationId xmlns:a16="http://schemas.microsoft.com/office/drawing/2014/main" id="{C8E56972-BFC2-C3CE-9A25-FD19207935AD}"/>
            </a:ext>
          </a:extLst>
        </p:cNvPr>
        <p:cNvGrpSpPr/>
        <p:nvPr/>
      </p:nvGrpSpPr>
      <p:grpSpPr>
        <a:xfrm>
          <a:off x="0" y="0"/>
          <a:ext cx="0" cy="0"/>
          <a:chOff x="0" y="0"/>
          <a:chExt cx="0" cy="0"/>
        </a:xfrm>
      </p:grpSpPr>
      <p:sp>
        <p:nvSpPr>
          <p:cNvPr id="549" name="Google Shape;549;p53">
            <a:extLst>
              <a:ext uri="{FF2B5EF4-FFF2-40B4-BE49-F238E27FC236}">
                <a16:creationId xmlns:a16="http://schemas.microsoft.com/office/drawing/2014/main" id="{46EE6A4E-D939-A05B-A004-198CBB605F48}"/>
              </a:ext>
            </a:extLst>
          </p:cNvPr>
          <p:cNvSpPr txBox="1">
            <a:spLocks noGrp="1"/>
          </p:cNvSpPr>
          <p:nvPr>
            <p:ph type="title"/>
          </p:nvPr>
        </p:nvSpPr>
        <p:spPr>
          <a:xfrm>
            <a:off x="475488"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fr-ca" b="0" i="0" u="none" baseline="0" dirty="0"/>
              <a:t>Préjugés inconscients</a:t>
            </a:r>
            <a:endParaRPr b="0" dirty="0"/>
          </a:p>
        </p:txBody>
      </p:sp>
      <p:sp>
        <p:nvSpPr>
          <p:cNvPr id="550" name="Google Shape;550;p53">
            <a:extLst>
              <a:ext uri="{FF2B5EF4-FFF2-40B4-BE49-F238E27FC236}">
                <a16:creationId xmlns:a16="http://schemas.microsoft.com/office/drawing/2014/main" id="{430BD549-ABF7-BCB8-140A-0C298D61B2AC}"/>
              </a:ext>
            </a:extLst>
          </p:cNvPr>
          <p:cNvSpPr txBox="1">
            <a:spLocks noGrp="1"/>
          </p:cNvSpPr>
          <p:nvPr>
            <p:ph type="subTitle" idx="1"/>
          </p:nvPr>
        </p:nvSpPr>
        <p:spPr>
          <a:xfrm>
            <a:off x="475500" y="1345225"/>
            <a:ext cx="7186200" cy="3459000"/>
          </a:xfrm>
          <a:prstGeom prst="rect">
            <a:avLst/>
          </a:prstGeom>
        </p:spPr>
        <p:txBody>
          <a:bodyPr spcFirstLastPara="1" wrap="square" lIns="91425" tIns="45700" rIns="91425" bIns="45700" anchor="t" anchorCtr="0">
            <a:normAutofit/>
          </a:bodyPr>
          <a:lstStyle/>
          <a:p>
            <a:pPr marL="0" lvl="0" indent="0" algn="l" rtl="0">
              <a:lnSpc>
                <a:spcPct val="115000"/>
              </a:lnSpc>
              <a:spcBef>
                <a:spcPts val="750"/>
              </a:spcBef>
              <a:spcAft>
                <a:spcPts val="0"/>
              </a:spcAft>
              <a:buNone/>
            </a:pPr>
            <a:r>
              <a:rPr lang="fr-ca" sz="2200" b="0" i="0" u="none" baseline="0">
                <a:highlight>
                  <a:schemeClr val="lt1"/>
                </a:highlight>
              </a:rPr>
              <a:t>Les préjugés inconscients sont des préjugés dont nous n’avons pas conscience et qui échappent à notre contrôle. C’est un préjugé automatique, déclenché par notre cerveau qui porte des jugements et des évaluations rapides sur les personnes et les situations, sous l’influence de nos antécédents, de notre </a:t>
            </a:r>
            <a:br>
              <a:rPr lang="fr-ca" sz="2200">
                <a:highlight>
                  <a:schemeClr val="lt1"/>
                </a:highlight>
              </a:rPr>
            </a:br>
            <a:r>
              <a:rPr lang="fr-ca" sz="2200" b="0" i="0" u="none" baseline="0">
                <a:highlight>
                  <a:schemeClr val="lt1"/>
                </a:highlight>
              </a:rPr>
              <a:t>environnement culturel et de nos expériences personnelles.</a:t>
            </a:r>
            <a:endParaRPr dirty="0"/>
          </a:p>
          <a:p>
            <a:pPr marL="0" lvl="0" indent="0" algn="l" rtl="0">
              <a:lnSpc>
                <a:spcPct val="100000"/>
              </a:lnSpc>
              <a:spcBef>
                <a:spcPts val="750"/>
              </a:spcBef>
              <a:spcAft>
                <a:spcPts val="0"/>
              </a:spcAft>
              <a:buNone/>
            </a:pPr>
            <a:endParaRPr sz="2200" dirty="0"/>
          </a:p>
        </p:txBody>
      </p:sp>
      <p:pic>
        <p:nvPicPr>
          <p:cNvPr id="551" name="Google Shape;551;p53">
            <a:extLst>
              <a:ext uri="{FF2B5EF4-FFF2-40B4-BE49-F238E27FC236}">
                <a16:creationId xmlns:a16="http://schemas.microsoft.com/office/drawing/2014/main" id="{290C2F72-1F0D-FBD8-6B3B-C155EE1BB9C8}"/>
              </a:ext>
            </a:extLst>
          </p:cNvPr>
          <p:cNvPicPr preferRelativeResize="0"/>
          <p:nvPr/>
        </p:nvPicPr>
        <p:blipFill>
          <a:blip r:embed="rId3">
            <a:alphaModFix amt="35000"/>
          </a:blip>
          <a:stretch>
            <a:fillRect/>
          </a:stretch>
        </p:blipFill>
        <p:spPr>
          <a:xfrm>
            <a:off x="7932475" y="3988749"/>
            <a:ext cx="815475" cy="815475"/>
          </a:xfrm>
          <a:prstGeom prst="rect">
            <a:avLst/>
          </a:prstGeom>
          <a:noFill/>
          <a:ln>
            <a:noFill/>
          </a:ln>
        </p:spPr>
      </p:pic>
    </p:spTree>
    <p:extLst>
      <p:ext uri="{BB962C8B-B14F-4D97-AF65-F5344CB8AC3E}">
        <p14:creationId xmlns:p14="http://schemas.microsoft.com/office/powerpoint/2010/main" val="444101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5"/>
          <p:cNvSpPr txBox="1">
            <a:spLocks noGrp="1"/>
          </p:cNvSpPr>
          <p:nvPr>
            <p:ph type="title"/>
          </p:nvPr>
        </p:nvSpPr>
        <p:spPr>
          <a:xfrm>
            <a:off x="76200" y="1817887"/>
            <a:ext cx="8958943" cy="18837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fr-ca" sz="3800" b="0" i="0" u="none" baseline="0" dirty="0"/>
              <a:t>Comment pouvons-nous mettre en relation ces travailleurs compétents et motivés avec une main-d’œuvre qui a besoin d’eux?</a:t>
            </a:r>
            <a:endParaRPr dirty="0"/>
          </a:p>
        </p:txBody>
      </p:sp>
      <p:pic>
        <p:nvPicPr>
          <p:cNvPr id="566" name="Google Shape;566;p55"/>
          <p:cNvPicPr preferRelativeResize="0"/>
          <p:nvPr/>
        </p:nvPicPr>
        <p:blipFill>
          <a:blip r:embed="rId3">
            <a:alphaModFix amt="54000"/>
          </a:blip>
          <a:stretch>
            <a:fillRect/>
          </a:stretch>
        </p:blipFill>
        <p:spPr>
          <a:xfrm>
            <a:off x="7709375" y="3790950"/>
            <a:ext cx="1053626" cy="10536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idx="4294967295"/>
          </p:nvPr>
        </p:nvSpPr>
        <p:spPr>
          <a:xfrm>
            <a:off x="263235" y="1301623"/>
            <a:ext cx="4783138" cy="477838"/>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fr-ca" sz="2600" b="1" i="0" u="none" strike="noStrike" cap="none" baseline="0" dirty="0">
                <a:solidFill>
                  <a:schemeClr val="accent1"/>
                </a:solidFill>
              </a:rPr>
              <a:t>Financement assuré par :</a:t>
            </a:r>
            <a:endParaRPr sz="2600" b="1" dirty="0">
              <a:solidFill>
                <a:schemeClr val="accent1"/>
              </a:solidFill>
            </a:endParaRPr>
          </a:p>
        </p:txBody>
      </p:sp>
      <p:pic>
        <p:nvPicPr>
          <p:cNvPr id="152" name="Google Shape;152;p24" descr="Symbol of The Government of Ontario"/>
          <p:cNvPicPr preferRelativeResize="0"/>
          <p:nvPr/>
        </p:nvPicPr>
        <p:blipFill rotWithShape="1">
          <a:blip r:embed="rId3">
            <a:alphaModFix/>
          </a:blip>
          <a:srcRect/>
          <a:stretch/>
        </p:blipFill>
        <p:spPr>
          <a:xfrm>
            <a:off x="2889996" y="1676226"/>
            <a:ext cx="5554376" cy="2221224"/>
          </a:xfrm>
          <a:prstGeom prst="rect">
            <a:avLst/>
          </a:prstGeom>
          <a:noFill/>
          <a:ln>
            <a:noFill/>
          </a:ln>
        </p:spPr>
      </p:pic>
      <p:sp>
        <p:nvSpPr>
          <p:cNvPr id="153" name="Google Shape;153;p24"/>
          <p:cNvSpPr txBox="1"/>
          <p:nvPr/>
        </p:nvSpPr>
        <p:spPr>
          <a:xfrm>
            <a:off x="858523" y="3903575"/>
            <a:ext cx="7802100" cy="10310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baseline="0" dirty="0">
                <a:solidFill>
                  <a:srgbClr val="000000"/>
                </a:solidFill>
                <a:latin typeface="Proxima Nova"/>
                <a:ea typeface="Proxima Nova"/>
                <a:cs typeface="Proxima Nova"/>
                <a:sym typeface="Proxima Nova"/>
              </a:rPr>
              <a:t>Les opinions exprimées dans la présente présentation </a:t>
            </a:r>
            <a:r>
              <a:rPr lang="fr-FR" sz="1900" b="0" i="0" u="none" strike="noStrike" cap="none" baseline="0" dirty="0">
                <a:solidFill>
                  <a:srgbClr val="000000"/>
                </a:solidFill>
                <a:latin typeface="Proxima Nova"/>
                <a:ea typeface="Proxima Nova"/>
                <a:cs typeface="Proxima Nova"/>
                <a:sym typeface="Proxima Nova"/>
              </a:rPr>
              <a:t>sont celles</a:t>
            </a:r>
            <a:r>
              <a:rPr lang="fr-FR" sz="1800" b="0" i="0" u="none" strike="noStrike" cap="none" baseline="0" dirty="0">
                <a:solidFill>
                  <a:srgbClr val="000000"/>
                </a:solidFill>
                <a:latin typeface="Proxima Nova"/>
                <a:ea typeface="Proxima Nova"/>
                <a:cs typeface="Proxima Nova"/>
                <a:sym typeface="Proxima Nova"/>
              </a:rPr>
              <a:t> des organisations </a:t>
            </a:r>
            <a:r>
              <a:rPr lang="fr-FR" sz="1800" b="0" i="0" u="none" strike="noStrike" cap="none" baseline="0" dirty="0" err="1">
                <a:solidFill>
                  <a:srgbClr val="000000"/>
                </a:solidFill>
                <a:latin typeface="Proxima Nova"/>
                <a:ea typeface="Proxima Nova"/>
                <a:cs typeface="Proxima Nova"/>
                <a:sym typeface="Proxima Nova"/>
              </a:rPr>
              <a:t>co-conceptrices</a:t>
            </a:r>
            <a:r>
              <a:rPr lang="fr-FR" sz="1800" b="0" i="0" u="none" strike="noStrike" cap="none" baseline="0" dirty="0">
                <a:solidFill>
                  <a:srgbClr val="000000"/>
                </a:solidFill>
                <a:latin typeface="Proxima Nova"/>
                <a:ea typeface="Proxima Nova"/>
                <a:cs typeface="Proxima Nova"/>
                <a:sym typeface="Proxima Nova"/>
              </a:rPr>
              <a:t> et ne reflètent pas nécessairement celles de la province.</a:t>
            </a:r>
            <a:endParaRPr lang="fr-FR" sz="1800" b="0" i="0" u="none" strike="noStrike" cap="none" dirty="0">
              <a:solidFill>
                <a:srgbClr val="000000"/>
              </a:solidFill>
              <a:latin typeface="Proxima Nova"/>
              <a:ea typeface="Proxima Nova"/>
              <a:cs typeface="Proxima Nova"/>
              <a:sym typeface="Proxima Nova"/>
            </a:endParaRPr>
          </a:p>
        </p:txBody>
      </p:sp>
      <p:pic>
        <p:nvPicPr>
          <p:cNvPr id="3" name="Picture 2" descr="A blue and white logo&#10;&#10;Description automatically generated">
            <a:extLst>
              <a:ext uri="{FF2B5EF4-FFF2-40B4-BE49-F238E27FC236}">
                <a16:creationId xmlns:a16="http://schemas.microsoft.com/office/drawing/2014/main" id="{8CC75E9B-1F9D-CDD1-9B65-9181A2748BFD}"/>
              </a:ext>
            </a:extLst>
          </p:cNvPr>
          <p:cNvPicPr>
            <a:picLocks noChangeAspect="1"/>
          </p:cNvPicPr>
          <p:nvPr/>
        </p:nvPicPr>
        <p:blipFill>
          <a:blip r:embed="rId4"/>
          <a:stretch>
            <a:fillRect/>
          </a:stretch>
        </p:blipFill>
        <p:spPr>
          <a:xfrm>
            <a:off x="1080516" y="1856784"/>
            <a:ext cx="1809480" cy="186010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6"/>
          <p:cNvSpPr txBox="1">
            <a:spLocks noGrp="1"/>
          </p:cNvSpPr>
          <p:nvPr>
            <p:ph type="subTitle" idx="1"/>
          </p:nvPr>
        </p:nvSpPr>
        <p:spPr>
          <a:xfrm>
            <a:off x="533400" y="1695450"/>
            <a:ext cx="2752800" cy="14097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b="1" i="0" u="none" baseline="0"/>
              <a:t>Embaucher</a:t>
            </a:r>
            <a:endParaRPr/>
          </a:p>
        </p:txBody>
      </p:sp>
      <p:sp>
        <p:nvSpPr>
          <p:cNvPr id="572" name="Google Shape;572;p56"/>
          <p:cNvSpPr/>
          <p:nvPr/>
        </p:nvSpPr>
        <p:spPr>
          <a:xfrm>
            <a:off x="-2235050" y="-1406400"/>
            <a:ext cx="5934000" cy="593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3" name="Google Shape;573;p56"/>
          <p:cNvSpPr txBox="1">
            <a:spLocks noGrp="1"/>
          </p:cNvSpPr>
          <p:nvPr>
            <p:ph type="title" idx="4294967295"/>
          </p:nvPr>
        </p:nvSpPr>
        <p:spPr>
          <a:xfrm>
            <a:off x="272143" y="1100250"/>
            <a:ext cx="3426807" cy="920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300"/>
              <a:buFont typeface="Arial"/>
              <a:buNone/>
            </a:pPr>
            <a:r>
              <a:rPr lang="fr-ca" sz="2400" b="0" i="0" u="none" baseline="0" dirty="0">
                <a:solidFill>
                  <a:schemeClr val="lt1"/>
                </a:solidFill>
              </a:rPr>
              <a:t>Partie 1 :</a:t>
            </a:r>
            <a:endParaRPr sz="2400" dirty="0">
              <a:solidFill>
                <a:schemeClr val="lt1"/>
              </a:solidFill>
            </a:endParaRPr>
          </a:p>
          <a:p>
            <a:pPr marL="0" marR="0" lvl="0" indent="0" algn="l" rtl="0">
              <a:lnSpc>
                <a:spcPct val="90000"/>
              </a:lnSpc>
              <a:spcBef>
                <a:spcPts val="0"/>
              </a:spcBef>
              <a:spcAft>
                <a:spcPts val="0"/>
              </a:spcAft>
              <a:buClr>
                <a:srgbClr val="000000"/>
              </a:buClr>
              <a:buSzPts val="3300"/>
              <a:buFont typeface="Arial"/>
              <a:buNone/>
            </a:pPr>
            <a:r>
              <a:rPr lang="fr-ca" sz="4400" b="1" i="0" u="none" baseline="0" dirty="0">
                <a:solidFill>
                  <a:schemeClr val="lt1"/>
                </a:solidFill>
              </a:rPr>
              <a:t>Embaucher</a:t>
            </a:r>
            <a:endParaRPr sz="4400" b="1" dirty="0">
              <a:solidFill>
                <a:schemeClr val="lt1"/>
              </a:solidFill>
            </a:endParaRPr>
          </a:p>
        </p:txBody>
      </p:sp>
      <p:sp>
        <p:nvSpPr>
          <p:cNvPr id="574" name="Google Shape;574;p56"/>
          <p:cNvSpPr/>
          <p:nvPr/>
        </p:nvSpPr>
        <p:spPr>
          <a:xfrm>
            <a:off x="420875" y="3487900"/>
            <a:ext cx="3177600" cy="31776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5" name="Google Shape;575;p56"/>
          <p:cNvSpPr txBox="1">
            <a:spLocks noGrp="1"/>
          </p:cNvSpPr>
          <p:nvPr>
            <p:ph type="subTitle" idx="2"/>
          </p:nvPr>
        </p:nvSpPr>
        <p:spPr>
          <a:xfrm>
            <a:off x="4029000" y="670800"/>
            <a:ext cx="4581600" cy="34590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fr-ca" sz="2300" b="0" i="0" u="none" baseline="0" dirty="0"/>
              <a:t>L’embauche est le processus par lequel nous attirons, sélectionnons et employons des individus en fonction des postes ou des besoins de notre organisation.</a:t>
            </a:r>
            <a:endParaRPr sz="2300" dirty="0"/>
          </a:p>
          <a:p>
            <a:pPr marL="0" lvl="0" indent="0" algn="l" rtl="0">
              <a:lnSpc>
                <a:spcPct val="100000"/>
              </a:lnSpc>
              <a:spcBef>
                <a:spcPts val="750"/>
              </a:spcBef>
              <a:spcAft>
                <a:spcPts val="0"/>
              </a:spcAft>
              <a:buNone/>
            </a:pPr>
            <a:endParaRPr sz="2300" dirty="0"/>
          </a:p>
          <a:p>
            <a:pPr marL="0" lvl="0" indent="0" algn="l" rtl="0">
              <a:lnSpc>
                <a:spcPct val="115000"/>
              </a:lnSpc>
              <a:spcBef>
                <a:spcPts val="750"/>
              </a:spcBef>
              <a:spcAft>
                <a:spcPts val="0"/>
              </a:spcAft>
              <a:buNone/>
            </a:pPr>
            <a:r>
              <a:rPr lang="fr-ca" sz="2700" b="1" i="0" u="none" baseline="0" dirty="0">
                <a:solidFill>
                  <a:schemeClr val="accent4"/>
                </a:solidFill>
              </a:rPr>
              <a:t>Publications</a:t>
            </a:r>
            <a:br>
              <a:rPr lang="fr-ca" sz="2700" b="1" dirty="0">
                <a:solidFill>
                  <a:schemeClr val="accent4"/>
                </a:solidFill>
              </a:rPr>
            </a:br>
            <a:r>
              <a:rPr lang="fr-ca" sz="2700" b="1" i="0" u="none" baseline="0" dirty="0">
                <a:solidFill>
                  <a:schemeClr val="accent4"/>
                </a:solidFill>
              </a:rPr>
              <a:t>Entrevues</a:t>
            </a:r>
            <a:br>
              <a:rPr lang="fr-ca" sz="2700" b="1" dirty="0">
                <a:solidFill>
                  <a:schemeClr val="accent4"/>
                </a:solidFill>
              </a:rPr>
            </a:br>
            <a:r>
              <a:rPr lang="fr-ca" sz="2700" b="1" i="0" u="none" baseline="0" dirty="0">
                <a:solidFill>
                  <a:schemeClr val="accent4"/>
                </a:solidFill>
              </a:rPr>
              <a:t>S</a:t>
            </a:r>
            <a:r>
              <a:rPr lang="fr-CA" sz="2700" b="1" i="0" u="none" baseline="0" dirty="0">
                <a:solidFill>
                  <a:schemeClr val="accent4"/>
                </a:solidFill>
              </a:rPr>
              <a:t>élection</a:t>
            </a:r>
            <a:endParaRPr sz="5200" b="1" dirty="0"/>
          </a:p>
          <a:p>
            <a:pPr marL="0" lvl="0" indent="0" algn="l" rtl="0">
              <a:spcBef>
                <a:spcPts val="750"/>
              </a:spcBef>
              <a:spcAft>
                <a:spcPts val="0"/>
              </a:spcAft>
              <a:buNone/>
            </a:pPr>
            <a:endParaRPr sz="2700" b="1" dirty="0">
              <a:solidFill>
                <a:schemeClr val="accent4"/>
              </a:solidFill>
            </a:endParaRPr>
          </a:p>
          <a:p>
            <a:pPr marL="0" lvl="0" indent="0" algn="l" rtl="0">
              <a:spcBef>
                <a:spcPts val="750"/>
              </a:spcBef>
              <a:spcAft>
                <a:spcPts val="0"/>
              </a:spcAft>
              <a:buNone/>
            </a:pPr>
            <a:endParaRPr sz="5200" b="1" dirty="0"/>
          </a:p>
          <a:p>
            <a:pPr marL="0" lvl="0" indent="0" algn="l" rtl="0">
              <a:spcBef>
                <a:spcPts val="750"/>
              </a:spcBef>
              <a:spcAft>
                <a:spcPts val="0"/>
              </a:spcAft>
              <a:buNone/>
            </a:pPr>
            <a:endParaRPr sz="2300" b="1" dirty="0"/>
          </a:p>
        </p:txBody>
      </p:sp>
      <p:sp>
        <p:nvSpPr>
          <p:cNvPr id="2" name="Google Shape;574;p56" descr="Picture of a woman in a chair and a man sitting on a walker at a board room table">
            <a:extLst>
              <a:ext uri="{FF2B5EF4-FFF2-40B4-BE49-F238E27FC236}">
                <a16:creationId xmlns:a16="http://schemas.microsoft.com/office/drawing/2014/main" id="{4189BB33-C465-C754-7A58-3142A64ADCA6}"/>
              </a:ext>
              <a:ext uri="{C183D7F6-B498-43B3-948B-1728B52AA6E4}">
                <adec:decorative xmlns:adec="http://schemas.microsoft.com/office/drawing/2017/decorative" val="0"/>
              </a:ext>
            </a:extLst>
          </p:cNvPr>
          <p:cNvSpPr/>
          <p:nvPr/>
        </p:nvSpPr>
        <p:spPr>
          <a:xfrm>
            <a:off x="450875" y="2400300"/>
            <a:ext cx="2635821" cy="2609718"/>
          </a:xfrm>
          <a:prstGeom prst="ellipse">
            <a:avLst/>
          </a:prstGeom>
          <a:blipFill dpi="0" rotWithShape="1">
            <a:blip r:embed="rId3">
              <a:extLst>
                <a:ext uri="{28A0092B-C50C-407E-A947-70E740481C1C}">
                  <a14:useLocalDpi xmlns:a14="http://schemas.microsoft.com/office/drawing/2010/main" val="0"/>
                </a:ext>
              </a:extLst>
            </a:blip>
            <a:srcRect/>
            <a:stretch>
              <a:fillRect l="-21374" t="-8347" r="-21374" b="7515"/>
            </a:stretch>
          </a:bli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p:nvPr/>
        </p:nvSpPr>
        <p:spPr>
          <a:xfrm>
            <a:off x="872125" y="4286275"/>
            <a:ext cx="34047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a:solidFill>
                  <a:schemeClr val="accent1"/>
                </a:solidFill>
              </a:rPr>
              <a:t>    Sélection des candidats</a:t>
            </a:r>
            <a:endParaRPr sz="2000" b="1">
              <a:solidFill>
                <a:schemeClr val="accent1"/>
              </a:solidFill>
            </a:endParaRPr>
          </a:p>
        </p:txBody>
      </p:sp>
      <p:sp>
        <p:nvSpPr>
          <p:cNvPr id="581" name="Google Shape;581;p57"/>
          <p:cNvSpPr/>
          <p:nvPr/>
        </p:nvSpPr>
        <p:spPr>
          <a:xfrm>
            <a:off x="872125" y="2867050"/>
            <a:ext cx="34047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a:solidFill>
                  <a:schemeClr val="accent1"/>
                </a:solidFill>
              </a:rPr>
              <a:t>    Réalisation d’entrevues</a:t>
            </a:r>
            <a:endParaRPr sz="2000" b="1">
              <a:solidFill>
                <a:schemeClr val="accent1"/>
              </a:solidFill>
            </a:endParaRPr>
          </a:p>
        </p:txBody>
      </p:sp>
      <p:sp>
        <p:nvSpPr>
          <p:cNvPr id="582" name="Google Shape;582;p57"/>
          <p:cNvSpPr/>
          <p:nvPr/>
        </p:nvSpPr>
        <p:spPr>
          <a:xfrm>
            <a:off x="886968" y="1067067"/>
            <a:ext cx="27816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dirty="0">
                <a:solidFill>
                  <a:schemeClr val="accent1"/>
                </a:solidFill>
              </a:rPr>
              <a:t>    Recrutement</a:t>
            </a:r>
            <a:endParaRPr sz="2000" b="1" dirty="0">
              <a:solidFill>
                <a:schemeClr val="accent1"/>
              </a:solidFill>
            </a:endParaRPr>
          </a:p>
        </p:txBody>
      </p:sp>
      <p:sp>
        <p:nvSpPr>
          <p:cNvPr id="583" name="Google Shape;583;p57"/>
          <p:cNvSpPr txBox="1">
            <a:spLocks noGrp="1"/>
          </p:cNvSpPr>
          <p:nvPr>
            <p:ph type="title"/>
          </p:nvPr>
        </p:nvSpPr>
        <p:spPr>
          <a:xfrm>
            <a:off x="475488" y="245850"/>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fr-ca" b="0" i="0" u="none" baseline="0"/>
              <a:t>Que recouvre la notion d’« embauche »?</a:t>
            </a:r>
            <a:endParaRPr b="0" dirty="0"/>
          </a:p>
        </p:txBody>
      </p:sp>
      <p:sp>
        <p:nvSpPr>
          <p:cNvPr id="584" name="Google Shape;584;p57"/>
          <p:cNvSpPr txBox="1"/>
          <p:nvPr/>
        </p:nvSpPr>
        <p:spPr>
          <a:xfrm>
            <a:off x="1348375" y="3456600"/>
            <a:ext cx="4547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2100" b="0" i="0" u="none" baseline="0">
                <a:solidFill>
                  <a:schemeClr val="dk1"/>
                </a:solidFill>
              </a:rPr>
              <a:t>Adaptations pour l’entrevue</a:t>
            </a:r>
            <a:endParaRPr sz="2100">
              <a:solidFill>
                <a:schemeClr val="dk1"/>
              </a:solidFill>
            </a:endParaRPr>
          </a:p>
          <a:p>
            <a:pPr marL="0" lvl="0" indent="0" algn="l" rtl="0">
              <a:spcBef>
                <a:spcPts val="0"/>
              </a:spcBef>
              <a:spcAft>
                <a:spcPts val="0"/>
              </a:spcAft>
              <a:buNone/>
            </a:pPr>
            <a:r>
              <a:rPr lang="fr-ca" sz="2100" b="0" i="0" u="none" baseline="0">
                <a:solidFill>
                  <a:schemeClr val="dk1"/>
                </a:solidFill>
              </a:rPr>
              <a:t>Réalisation de l’entrevue  </a:t>
            </a:r>
            <a:endParaRPr sz="2100">
              <a:solidFill>
                <a:schemeClr val="dk1"/>
              </a:solidFill>
            </a:endParaRPr>
          </a:p>
        </p:txBody>
      </p:sp>
      <p:sp>
        <p:nvSpPr>
          <p:cNvPr id="585" name="Google Shape;585;p57"/>
          <p:cNvSpPr/>
          <p:nvPr/>
        </p:nvSpPr>
        <p:spPr>
          <a:xfrm flipH="1">
            <a:off x="616068" y="1067063"/>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1</a:t>
            </a:r>
            <a:endParaRPr sz="1900" b="1">
              <a:solidFill>
                <a:schemeClr val="lt1"/>
              </a:solidFill>
            </a:endParaRPr>
          </a:p>
        </p:txBody>
      </p:sp>
      <p:sp>
        <p:nvSpPr>
          <p:cNvPr id="586" name="Google Shape;586;p57"/>
          <p:cNvSpPr/>
          <p:nvPr/>
        </p:nvSpPr>
        <p:spPr>
          <a:xfrm flipH="1">
            <a:off x="616086" y="2867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2</a:t>
            </a:r>
            <a:endParaRPr sz="1900" b="1">
              <a:solidFill>
                <a:schemeClr val="lt1"/>
              </a:solidFill>
            </a:endParaRPr>
          </a:p>
        </p:txBody>
      </p:sp>
      <p:sp>
        <p:nvSpPr>
          <p:cNvPr id="587" name="Google Shape;587;p57"/>
          <p:cNvSpPr/>
          <p:nvPr/>
        </p:nvSpPr>
        <p:spPr>
          <a:xfrm flipH="1">
            <a:off x="616075" y="4286279"/>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3</a:t>
            </a:r>
            <a:endParaRPr sz="1900" b="1">
              <a:solidFill>
                <a:schemeClr val="lt1"/>
              </a:solidFill>
            </a:endParaRPr>
          </a:p>
        </p:txBody>
      </p:sp>
      <p:sp>
        <p:nvSpPr>
          <p:cNvPr id="588" name="Google Shape;588;p57"/>
          <p:cNvSpPr txBox="1"/>
          <p:nvPr/>
        </p:nvSpPr>
        <p:spPr>
          <a:xfrm>
            <a:off x="1288128" y="1484067"/>
            <a:ext cx="6943800" cy="1154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Char char="●"/>
            </a:pPr>
            <a:r>
              <a:rPr lang="fr-ca" sz="2100" b="0" i="0" u="none" baseline="0" dirty="0">
                <a:solidFill>
                  <a:schemeClr val="dk1"/>
                </a:solidFill>
              </a:rPr>
              <a:t>Attraction</a:t>
            </a:r>
            <a:endParaRPr sz="2100" dirty="0">
              <a:solidFill>
                <a:schemeClr val="dk1"/>
              </a:solidFill>
            </a:endParaRPr>
          </a:p>
          <a:p>
            <a:pPr marL="457200" lvl="0" indent="-361950" algn="l" rtl="0">
              <a:spcBef>
                <a:spcPts val="0"/>
              </a:spcBef>
              <a:spcAft>
                <a:spcPts val="0"/>
              </a:spcAft>
              <a:buClr>
                <a:schemeClr val="dk1"/>
              </a:buClr>
              <a:buSzPts val="2100"/>
              <a:buChar char="●"/>
            </a:pPr>
            <a:r>
              <a:rPr lang="fr-ca" sz="2100" b="0" i="0" u="none" baseline="0" dirty="0">
                <a:solidFill>
                  <a:schemeClr val="dk1"/>
                </a:solidFill>
              </a:rPr>
              <a:t>Élaboration de descriptions et d’offres d’emploi inclusives</a:t>
            </a:r>
            <a:endParaRPr sz="2100" dirty="0">
              <a:solidFill>
                <a:schemeClr val="dk1"/>
              </a:solidFill>
            </a:endParaRPr>
          </a:p>
          <a:p>
            <a:pPr marL="457200" lvl="0" indent="-361950" algn="l" rtl="0">
              <a:spcBef>
                <a:spcPts val="0"/>
              </a:spcBef>
              <a:spcAft>
                <a:spcPts val="0"/>
              </a:spcAft>
              <a:buClr>
                <a:schemeClr val="dk1"/>
              </a:buClr>
              <a:buSzPts val="2100"/>
              <a:buChar char="●"/>
            </a:pPr>
            <a:r>
              <a:rPr lang="fr-ca" sz="2100" b="0" i="0" u="none" baseline="0" dirty="0">
                <a:solidFill>
                  <a:schemeClr val="dk1"/>
                </a:solidFill>
              </a:rPr>
              <a:t>Présélection des candidats</a:t>
            </a:r>
            <a:endParaRPr sz="2100" dirty="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58"/>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Points de vue fondés sur l’expérience</a:t>
            </a:r>
            <a:endParaRPr b="0" dirty="0"/>
          </a:p>
        </p:txBody>
      </p:sp>
      <p:sp>
        <p:nvSpPr>
          <p:cNvPr id="595" name="Google Shape;595;p58"/>
          <p:cNvSpPr txBox="1">
            <a:spLocks noGrp="1"/>
          </p:cNvSpPr>
          <p:nvPr>
            <p:ph type="subTitle" idx="2"/>
          </p:nvPr>
        </p:nvSpPr>
        <p:spPr>
          <a:xfrm>
            <a:off x="475488" y="1240050"/>
            <a:ext cx="370590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fr-ca" b="1" i="0" u="none" baseline="0" dirty="0"/>
              <a:t>Les demandeurs d’emploi et les employés en situation de handicap disent…</a:t>
            </a:r>
            <a:endParaRPr dirty="0"/>
          </a:p>
        </p:txBody>
      </p:sp>
      <p:sp>
        <p:nvSpPr>
          <p:cNvPr id="596" name="Google Shape;596;p58"/>
          <p:cNvSpPr txBox="1">
            <a:spLocks noGrp="1"/>
          </p:cNvSpPr>
          <p:nvPr>
            <p:ph type="subTitle" idx="3"/>
          </p:nvPr>
        </p:nvSpPr>
        <p:spPr>
          <a:xfrm>
            <a:off x="4397830" y="1218789"/>
            <a:ext cx="3953522"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1000"/>
              </a:spcAft>
              <a:buNone/>
            </a:pPr>
            <a:r>
              <a:rPr lang="fr-ca" b="1" i="0" u="none" baseline="0" dirty="0">
                <a:solidFill>
                  <a:schemeClr val="accent4"/>
                </a:solidFill>
              </a:rPr>
              <a:t>Les employeurs et les leaders humains disent…</a:t>
            </a:r>
            <a:endParaRPr dirty="0"/>
          </a:p>
        </p:txBody>
      </p:sp>
      <p:sp>
        <p:nvSpPr>
          <p:cNvPr id="597" name="Google Shape;597;p58"/>
          <p:cNvSpPr txBox="1">
            <a:spLocks noGrp="1"/>
          </p:cNvSpPr>
          <p:nvPr>
            <p:ph type="subTitle" idx="4"/>
          </p:nvPr>
        </p:nvSpPr>
        <p:spPr>
          <a:xfrm>
            <a:off x="475488" y="2234250"/>
            <a:ext cx="3540300" cy="2889900"/>
          </a:xfrm>
          <a:prstGeom prst="rect">
            <a:avLst/>
          </a:prstGeom>
        </p:spPr>
        <p:txBody>
          <a:bodyPr spcFirstLastPara="1" wrap="square" lIns="91425" tIns="45700" rIns="91425" bIns="45700" anchor="t" anchorCtr="0">
            <a:normAutofit/>
          </a:bodyPr>
          <a:lstStyle/>
          <a:p>
            <a:pPr marL="0" lvl="0" indent="0" algn="l" rtl="0">
              <a:lnSpc>
                <a:spcPct val="100000"/>
              </a:lnSpc>
              <a:spcBef>
                <a:spcPts val="750"/>
              </a:spcBef>
              <a:spcAft>
                <a:spcPts val="0"/>
              </a:spcAft>
              <a:buNone/>
            </a:pPr>
            <a:r>
              <a:rPr lang="fr-ca" b="0" i="0" u="none" baseline="0" dirty="0"/>
              <a:t>Il existe des obstacles dans</a:t>
            </a:r>
            <a:r>
              <a:rPr lang="fr-ca" b="0" i="0" u="none" baseline="0" dirty="0">
                <a:solidFill>
                  <a:schemeClr val="dk1"/>
                </a:solidFill>
              </a:rPr>
              <a:t> </a:t>
            </a:r>
            <a:r>
              <a:rPr lang="fr-ca" b="1" i="0" u="none" baseline="0" dirty="0">
                <a:solidFill>
                  <a:schemeClr val="accent1"/>
                </a:solidFill>
              </a:rPr>
              <a:t>les systèmes de recrutement. </a:t>
            </a:r>
            <a:endParaRPr b="1" dirty="0">
              <a:solidFill>
                <a:schemeClr val="dk1"/>
              </a:solidFill>
            </a:endParaRPr>
          </a:p>
          <a:p>
            <a:pPr marL="0" lvl="0" indent="0" algn="l" rtl="0">
              <a:lnSpc>
                <a:spcPct val="100000"/>
              </a:lnSpc>
              <a:spcBef>
                <a:spcPts val="1200"/>
              </a:spcBef>
              <a:spcAft>
                <a:spcPts val="1200"/>
              </a:spcAft>
              <a:buNone/>
            </a:pPr>
            <a:r>
              <a:rPr lang="fr-ca" b="0" i="0" u="none" baseline="0" dirty="0"/>
              <a:t>En général, on me </a:t>
            </a:r>
            <a:r>
              <a:rPr lang="fr-ca" b="1" i="0" u="none" baseline="0" dirty="0">
                <a:solidFill>
                  <a:schemeClr val="accent1"/>
                </a:solidFill>
              </a:rPr>
              <a:t>déconseille même de poser ma candidature.</a:t>
            </a:r>
            <a:endParaRPr dirty="0"/>
          </a:p>
        </p:txBody>
      </p:sp>
      <p:sp>
        <p:nvSpPr>
          <p:cNvPr id="598" name="Google Shape;598;p58"/>
          <p:cNvSpPr txBox="1">
            <a:spLocks noGrp="1"/>
          </p:cNvSpPr>
          <p:nvPr>
            <p:ph type="subTitle" idx="5"/>
          </p:nvPr>
        </p:nvSpPr>
        <p:spPr>
          <a:xfrm>
            <a:off x="4354286" y="1853316"/>
            <a:ext cx="4848570" cy="2889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fr-ca" sz="2000" b="0" i="0" u="none" baseline="0" dirty="0"/>
              <a:t>Je ne suis pas sûr de </a:t>
            </a:r>
            <a:r>
              <a:rPr lang="fr-ca" sz="2000" b="1" i="0" u="none" baseline="0" dirty="0">
                <a:solidFill>
                  <a:schemeClr val="accent4"/>
                </a:solidFill>
              </a:rPr>
              <a:t>ce que je peux ou ne peux pas demander </a:t>
            </a:r>
            <a:r>
              <a:rPr lang="fr-ca" sz="2000" b="0" i="0" u="none" baseline="0" dirty="0"/>
              <a:t>lors d’une entrevue. </a:t>
            </a:r>
            <a:endParaRPr sz="2000" dirty="0"/>
          </a:p>
          <a:p>
            <a:pPr marL="0" lvl="0" indent="0" algn="l" rtl="0">
              <a:lnSpc>
                <a:spcPct val="100000"/>
              </a:lnSpc>
              <a:spcBef>
                <a:spcPts val="1000"/>
              </a:spcBef>
              <a:spcAft>
                <a:spcPts val="0"/>
              </a:spcAft>
              <a:buNone/>
            </a:pPr>
            <a:r>
              <a:rPr lang="fr-ca" sz="2000" b="0" i="0" u="none" baseline="0" dirty="0"/>
              <a:t>Je ne veux pas</a:t>
            </a:r>
            <a:r>
              <a:rPr lang="fr-ca" sz="2000" b="0" i="0" u="none" baseline="0" dirty="0">
                <a:solidFill>
                  <a:schemeClr val="dk1"/>
                </a:solidFill>
              </a:rPr>
              <a:t> </a:t>
            </a:r>
            <a:r>
              <a:rPr lang="fr-ca" sz="2000" b="1" i="0" u="none" baseline="0" dirty="0">
                <a:solidFill>
                  <a:schemeClr val="accent4"/>
                </a:solidFill>
              </a:rPr>
              <a:t>« dire ce qu’il ne faut pas »</a:t>
            </a:r>
            <a:r>
              <a:rPr lang="fr-ca" sz="2000" b="1" i="0" u="none" baseline="0" dirty="0">
                <a:solidFill>
                  <a:schemeClr val="dk2"/>
                </a:solidFill>
              </a:rPr>
              <a:t> </a:t>
            </a:r>
            <a:r>
              <a:rPr lang="fr-ca" sz="2000" b="0" i="0" u="none" baseline="0" dirty="0"/>
              <a:t>ou « poser la mauvaise question ».</a:t>
            </a:r>
            <a:endParaRPr sz="2000" dirty="0"/>
          </a:p>
          <a:p>
            <a:pPr marL="0" lvl="0" indent="0" algn="l" rtl="0">
              <a:lnSpc>
                <a:spcPct val="100000"/>
              </a:lnSpc>
              <a:spcBef>
                <a:spcPts val="1000"/>
              </a:spcBef>
              <a:spcAft>
                <a:spcPts val="0"/>
              </a:spcAft>
              <a:buNone/>
            </a:pPr>
            <a:r>
              <a:rPr lang="fr-ca" sz="2000" b="0" i="0" u="none" baseline="0" dirty="0"/>
              <a:t>Les décisions d’embauche </a:t>
            </a:r>
            <a:r>
              <a:rPr lang="fr-ca" sz="2000" b="1" i="0" u="none" baseline="0" dirty="0">
                <a:solidFill>
                  <a:schemeClr val="accent4"/>
                </a:solidFill>
              </a:rPr>
              <a:t>sont des enjeux importants.</a:t>
            </a:r>
            <a:endParaRPr sz="2000" b="1" dirty="0">
              <a:solidFill>
                <a:schemeClr val="accent4"/>
              </a:solidFill>
            </a:endParaRPr>
          </a:p>
          <a:p>
            <a:pPr marL="0" lvl="0" indent="0" algn="l" rtl="0">
              <a:lnSpc>
                <a:spcPct val="100000"/>
              </a:lnSpc>
              <a:spcBef>
                <a:spcPts val="1000"/>
              </a:spcBef>
              <a:spcAft>
                <a:spcPts val="0"/>
              </a:spcAft>
              <a:buNone/>
            </a:pPr>
            <a:r>
              <a:rPr lang="fr-ca" sz="2000" b="0" i="0" u="none" baseline="0" dirty="0"/>
              <a:t>Pas </a:t>
            </a:r>
            <a:r>
              <a:rPr lang="fr-ca" sz="2000" b="1" i="0" u="none" baseline="0" dirty="0">
                <a:solidFill>
                  <a:schemeClr val="accent4"/>
                </a:solidFill>
              </a:rPr>
              <a:t>d’orientation organisationnelle.</a:t>
            </a:r>
            <a:endParaRPr sz="2000" b="1" dirty="0">
              <a:solidFill>
                <a:schemeClr val="accent4"/>
              </a:solidFill>
            </a:endParaRPr>
          </a:p>
          <a:p>
            <a:pPr marL="0" lvl="0" indent="0" algn="l" rtl="0">
              <a:spcBef>
                <a:spcPts val="1000"/>
              </a:spcBef>
              <a:spcAft>
                <a:spcPts val="0"/>
              </a:spcAft>
              <a:buNone/>
            </a:pPr>
            <a:endParaRPr sz="2000" b="1" dirty="0">
              <a:solidFill>
                <a:schemeClr val="dk2"/>
              </a:solidFill>
            </a:endParaRPr>
          </a:p>
          <a:p>
            <a:pPr marL="0" lvl="0" indent="0" algn="l" rtl="0">
              <a:spcBef>
                <a:spcPts val="750"/>
              </a:spcBef>
              <a:spcAft>
                <a:spcPts val="0"/>
              </a:spcAft>
              <a:buNone/>
            </a:pPr>
            <a:endParaRPr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9"/>
          <p:cNvSpPr/>
          <p:nvPr/>
        </p:nvSpPr>
        <p:spPr>
          <a:xfrm>
            <a:off x="5814625" y="2872550"/>
            <a:ext cx="4699200" cy="4699200"/>
          </a:xfrm>
          <a:prstGeom prst="ellipse">
            <a:avLst/>
          </a:prstGeom>
          <a:solidFill>
            <a:srgbClr val="FAD9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4" name="Google Shape;604;p59"/>
          <p:cNvPicPr preferRelativeResize="0"/>
          <p:nvPr/>
        </p:nvPicPr>
        <p:blipFill rotWithShape="1">
          <a:blip r:embed="rId4">
            <a:alphaModFix amt="42000"/>
          </a:blip>
          <a:srcRect/>
          <a:stretch/>
        </p:blipFill>
        <p:spPr>
          <a:xfrm>
            <a:off x="8098225" y="4140998"/>
            <a:ext cx="707101" cy="707126"/>
          </a:xfrm>
          <a:prstGeom prst="rect">
            <a:avLst/>
          </a:prstGeom>
          <a:noFill/>
          <a:ln>
            <a:noFill/>
          </a:ln>
        </p:spPr>
      </p:pic>
      <p:sp>
        <p:nvSpPr>
          <p:cNvPr id="605" name="Google Shape;605;p59"/>
          <p:cNvSpPr/>
          <p:nvPr/>
        </p:nvSpPr>
        <p:spPr>
          <a:xfrm>
            <a:off x="5814625" y="287255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7" name="Google Shape;607;p59"/>
          <p:cNvSpPr txBox="1">
            <a:spLocks noGrp="1"/>
          </p:cNvSpPr>
          <p:nvPr>
            <p:ph type="subTitle" idx="2"/>
          </p:nvPr>
        </p:nvSpPr>
        <p:spPr>
          <a:xfrm>
            <a:off x="439298" y="216331"/>
            <a:ext cx="54351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608" name="Google Shape;608;p59"/>
          <p:cNvSpPr txBox="1">
            <a:spLocks noGrp="1"/>
          </p:cNvSpPr>
          <p:nvPr>
            <p:ph type="subTitle" idx="3"/>
          </p:nvPr>
        </p:nvSpPr>
        <p:spPr>
          <a:xfrm>
            <a:off x="1123399" y="4484800"/>
            <a:ext cx="6058525" cy="43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sz="2600" b="1" i="0" u="none" baseline="0" dirty="0"/>
              <a:t>Cas : Le recrutement, ça marche!</a:t>
            </a:r>
            <a:endParaRPr dirty="0"/>
          </a:p>
        </p:txBody>
      </p:sp>
      <p:sp>
        <p:nvSpPr>
          <p:cNvPr id="610" name="Google Shape;610;p59"/>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lnSpcReduction="10000"/>
          </a:bodyPr>
          <a:lstStyle/>
          <a:p>
            <a:pPr marL="0" lvl="0" indent="0" algn="l" rtl="0">
              <a:spcBef>
                <a:spcPts val="750"/>
              </a:spcBef>
              <a:spcAft>
                <a:spcPts val="0"/>
              </a:spcAft>
              <a:buNone/>
            </a:pPr>
            <a:r>
              <a:rPr lang="fr-ca" b="1" i="0" u="none" baseline="0"/>
              <a:t>Recrutement</a:t>
            </a:r>
            <a:endParaRPr/>
          </a:p>
        </p:txBody>
      </p:sp>
      <p:pic>
        <p:nvPicPr>
          <p:cNvPr id="4" name="Online Media 3" title="CAMH’s Employment Works! Program">
            <a:hlinkClick r:id="" action="ppaction://media"/>
            <a:extLst>
              <a:ext uri="{FF2B5EF4-FFF2-40B4-BE49-F238E27FC236}">
                <a16:creationId xmlns:a16="http://schemas.microsoft.com/office/drawing/2014/main" id="{D0ED9A82-04D7-A3DF-6FD5-1E7CBFA32676}"/>
              </a:ext>
            </a:extLst>
          </p:cNvPr>
          <p:cNvPicPr>
            <a:picLocks noRot="1" noChangeAspect="1"/>
          </p:cNvPicPr>
          <p:nvPr>
            <a:videoFile r:link="rId1"/>
          </p:nvPr>
        </p:nvPicPr>
        <p:blipFill>
          <a:blip r:embed="rId5"/>
          <a:stretch>
            <a:fillRect/>
          </a:stretch>
        </p:blipFill>
        <p:spPr>
          <a:xfrm>
            <a:off x="1299482" y="847933"/>
            <a:ext cx="6545036" cy="3697631"/>
          </a:xfrm>
          <a:prstGeom prst="rect">
            <a:avLst/>
          </a:prstGeom>
        </p:spPr>
      </p:pic>
      <p:sp>
        <p:nvSpPr>
          <p:cNvPr id="7" name="Google Shape;622;p61">
            <a:extLst>
              <a:ext uri="{FF2B5EF4-FFF2-40B4-BE49-F238E27FC236}">
                <a16:creationId xmlns:a16="http://schemas.microsoft.com/office/drawing/2014/main" id="{2C649389-0989-992C-1D3C-5EB6D817E918}"/>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RECRUTEMENT</a:t>
            </a:r>
            <a:endParaRPr lang="fr-FR" sz="15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0"/>
          <p:cNvSpPr txBox="1">
            <a:spLocks noGrp="1"/>
          </p:cNvSpPr>
          <p:nvPr>
            <p:ph type="title"/>
          </p:nvPr>
        </p:nvSpPr>
        <p:spPr>
          <a:xfrm>
            <a:off x="628650" y="1120166"/>
            <a:ext cx="7886700" cy="2610000"/>
          </a:xfrm>
          <a:prstGeom prst="rect">
            <a:avLst/>
          </a:prstGeom>
        </p:spPr>
        <p:txBody>
          <a:bodyPr spcFirstLastPara="1" wrap="square" lIns="91425" tIns="45700" rIns="91425" bIns="45700" anchor="t" anchorCtr="0">
            <a:noAutofit/>
          </a:bodyPr>
          <a:lstStyle/>
          <a:p>
            <a:pPr marL="0" lvl="0" indent="0" algn="ctr" rtl="0">
              <a:lnSpc>
                <a:spcPct val="100000"/>
              </a:lnSpc>
              <a:spcBef>
                <a:spcPts val="1200"/>
              </a:spcBef>
              <a:spcAft>
                <a:spcPts val="0"/>
              </a:spcAft>
              <a:buClr>
                <a:schemeClr val="lt1"/>
              </a:buClr>
              <a:buSzPts val="2100"/>
              <a:buFont typeface="Arial"/>
              <a:buNone/>
            </a:pPr>
            <a:r>
              <a:rPr lang="fr-ca" sz="2100" b="1" i="0" u="none" baseline="0" dirty="0"/>
              <a:t>Discutez : </a:t>
            </a:r>
            <a:endParaRPr dirty="0">
              <a:solidFill>
                <a:schemeClr val="dk1"/>
              </a:solidFill>
            </a:endParaRPr>
          </a:p>
          <a:p>
            <a:pPr marL="0" lvl="0" indent="0" algn="ctr" rtl="0">
              <a:lnSpc>
                <a:spcPct val="100000"/>
              </a:lnSpc>
              <a:spcBef>
                <a:spcPts val="1200"/>
              </a:spcBef>
              <a:spcAft>
                <a:spcPts val="0"/>
              </a:spcAft>
              <a:buNone/>
            </a:pPr>
            <a:r>
              <a:rPr lang="fr-ca" sz="2300" b="1" i="0" u="none" baseline="0" dirty="0"/>
              <a:t>1. </a:t>
            </a:r>
            <a:r>
              <a:rPr lang="fr-ca" sz="2300" b="0" i="0" u="none" baseline="0" dirty="0"/>
              <a:t>Notre organisation dispose-t-elle déjà d’une aide à l’embauche?</a:t>
            </a:r>
            <a:endParaRPr sz="3600" b="0" dirty="0">
              <a:solidFill>
                <a:schemeClr val="dk1"/>
              </a:solidFill>
            </a:endParaRPr>
          </a:p>
          <a:p>
            <a:pPr marL="0" lvl="0" indent="0" algn="ctr" rtl="0">
              <a:lnSpc>
                <a:spcPct val="100000"/>
              </a:lnSpc>
              <a:spcBef>
                <a:spcPts val="1200"/>
              </a:spcBef>
              <a:spcAft>
                <a:spcPts val="0"/>
              </a:spcAft>
              <a:buNone/>
            </a:pPr>
            <a:r>
              <a:rPr lang="fr-ca" sz="2300" b="1" i="0" u="none" baseline="0" dirty="0"/>
              <a:t>2. </a:t>
            </a:r>
            <a:r>
              <a:rPr lang="fr-ca" sz="2300" b="0" i="0" u="none" baseline="0" dirty="0"/>
              <a:t>Quels avantages notre organisation pourrait-elle tirer de la mise en place d’une ressource ou d’un processus dédié pour accompagner les demandeurs d’emploi en situation de handicap tout au long des étapes de recrutement</a:t>
            </a:r>
            <a:r>
              <a:rPr lang="fr-ca" sz="2400" b="0" i="0" u="none" baseline="0" dirty="0"/>
              <a:t>?</a:t>
            </a:r>
            <a:endParaRPr sz="2400" b="0" dirty="0"/>
          </a:p>
          <a:p>
            <a:pPr marL="0" lvl="0" indent="0" algn="ctr" rtl="0">
              <a:lnSpc>
                <a:spcPct val="100000"/>
              </a:lnSpc>
              <a:spcBef>
                <a:spcPts val="1200"/>
              </a:spcBef>
              <a:spcAft>
                <a:spcPts val="0"/>
              </a:spcAft>
              <a:buNone/>
            </a:pPr>
            <a:endParaRPr sz="2400" b="0" dirty="0"/>
          </a:p>
        </p:txBody>
      </p:sp>
      <p:sp>
        <p:nvSpPr>
          <p:cNvPr id="616" name="Google Shape;616;p60"/>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b="0" i="0" u="none" baseline="0"/>
              <a:t>5 min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3" name="Google Shape;623;p61"/>
          <p:cNvSpPr txBox="1">
            <a:spLocks noGrp="1"/>
          </p:cNvSpPr>
          <p:nvPr>
            <p:ph type="subTitle" idx="2"/>
          </p:nvPr>
        </p:nvSpPr>
        <p:spPr>
          <a:xfrm>
            <a:off x="542924" y="248312"/>
            <a:ext cx="343958" cy="493975"/>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a:t>1.</a:t>
            </a:r>
            <a:endParaRPr/>
          </a:p>
        </p:txBody>
      </p:sp>
      <p:sp>
        <p:nvSpPr>
          <p:cNvPr id="624" name="Google Shape;624;p61"/>
          <p:cNvSpPr txBox="1">
            <a:spLocks noGrp="1"/>
          </p:cNvSpPr>
          <p:nvPr>
            <p:ph type="subTitle" idx="3"/>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sz="2600" i="0" u="none" baseline="0" dirty="0"/>
              <a:t>Élaboration de descriptions et d’offres d’emploi inclusives</a:t>
            </a:r>
            <a:endParaRPr sz="3800" dirty="0"/>
          </a:p>
          <a:p>
            <a:pPr marL="0" lvl="0" indent="0" algn="l" rtl="0">
              <a:spcBef>
                <a:spcPts val="750"/>
              </a:spcBef>
              <a:spcAft>
                <a:spcPts val="0"/>
              </a:spcAft>
              <a:buNone/>
            </a:pPr>
            <a:endParaRPr dirty="0"/>
          </a:p>
        </p:txBody>
      </p:sp>
      <p:sp>
        <p:nvSpPr>
          <p:cNvPr id="625" name="Google Shape;625;p61"/>
          <p:cNvSpPr txBox="1">
            <a:spLocks noGrp="1"/>
          </p:cNvSpPr>
          <p:nvPr>
            <p:ph type="subTitle" idx="4"/>
          </p:nvPr>
        </p:nvSpPr>
        <p:spPr>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000000"/>
              </a:buClr>
              <a:buSzPts val="1300"/>
              <a:buFont typeface="Arial"/>
              <a:buNone/>
            </a:pPr>
            <a:r>
              <a:rPr lang="fr-ca" sz="1400" b="0" i="0" u="none" baseline="0"/>
              <a:t>Les avis de postes à pourvoir spécialisés </a:t>
            </a:r>
            <a:r>
              <a:rPr lang="fr-ca" sz="1400" b="1" i="0" u="none" baseline="0">
                <a:solidFill>
                  <a:schemeClr val="accent1"/>
                </a:solidFill>
              </a:rPr>
              <a:t>peuvent encourager</a:t>
            </a:r>
            <a:r>
              <a:rPr lang="fr-ca" sz="1400" b="0" i="0" u="none" baseline="0">
                <a:solidFill>
                  <a:schemeClr val="dk2"/>
                </a:solidFill>
              </a:rPr>
              <a:t> </a:t>
            </a:r>
            <a:r>
              <a:rPr lang="fr-ca" sz="1400" b="0" i="0" u="none" baseline="0"/>
              <a:t>les candidats en situation de handicap à présenter leur candidature et devraient toujours inclure une </a:t>
            </a:r>
            <a:r>
              <a:rPr lang="fr-ca" sz="1400" b="1" i="0" u="none" baseline="0">
                <a:solidFill>
                  <a:schemeClr val="accent1"/>
                </a:solidFill>
              </a:rPr>
              <a:t>adresse de courriel et un numéro de téléphone</a:t>
            </a:r>
            <a:r>
              <a:rPr lang="fr-ca" sz="1400" b="0" i="0" u="none" baseline="0"/>
              <a:t>, afin que des adaptations puissent être facilement demandées lors du recrutement ou de l’entrevue. </a:t>
            </a:r>
            <a:endParaRPr dirty="0"/>
          </a:p>
        </p:txBody>
      </p:sp>
      <p:sp>
        <p:nvSpPr>
          <p:cNvPr id="621" name="Google Shape;621;p61"/>
          <p:cNvSpPr txBox="1">
            <a:spLocks noGrp="1"/>
          </p:cNvSpPr>
          <p:nvPr>
            <p:ph type="subTitle" idx="5"/>
          </p:nvPr>
        </p:nvSpPr>
        <p:spPr>
          <a:prstGeom prst="rect">
            <a:avLst/>
          </a:prstGeom>
        </p:spPr>
        <p:txBody>
          <a:bodyPr spcFirstLastPara="1" wrap="square" lIns="91425" tIns="45700" rIns="91425" bIns="45700" anchor="ctr" anchorCtr="0">
            <a:normAutofit lnSpcReduction="10000"/>
          </a:bodyPr>
          <a:lstStyle/>
          <a:p>
            <a:pPr marL="0" lvl="0" indent="0" algn="l" rtl="0">
              <a:spcBef>
                <a:spcPts val="750"/>
              </a:spcBef>
              <a:spcAft>
                <a:spcPts val="0"/>
              </a:spcAft>
              <a:buNone/>
            </a:pPr>
            <a:r>
              <a:rPr lang="fr-ca" b="1" i="0" u="none" baseline="0"/>
              <a:t>Recrutement</a:t>
            </a:r>
            <a:endParaRPr dirty="0"/>
          </a:p>
        </p:txBody>
      </p:sp>
      <p:grpSp>
        <p:nvGrpSpPr>
          <p:cNvPr id="626" name="Google Shape;626;p61"/>
          <p:cNvGrpSpPr/>
          <p:nvPr/>
        </p:nvGrpSpPr>
        <p:grpSpPr>
          <a:xfrm>
            <a:off x="4785986" y="885762"/>
            <a:ext cx="4074351" cy="3684375"/>
            <a:chOff x="4648199" y="931275"/>
            <a:chExt cx="4074351" cy="3684375"/>
          </a:xfrm>
        </p:grpSpPr>
        <p:pic>
          <p:nvPicPr>
            <p:cNvPr id="627" name="Google Shape;627;p61"/>
            <p:cNvPicPr preferRelativeResize="0"/>
            <p:nvPr/>
          </p:nvPicPr>
          <p:blipFill rotWithShape="1">
            <a:blip r:embed="rId3">
              <a:alphaModFix/>
            </a:blip>
            <a:srcRect/>
            <a:stretch/>
          </p:blipFill>
          <p:spPr>
            <a:xfrm>
              <a:off x="4709225" y="2495550"/>
              <a:ext cx="823850" cy="823850"/>
            </a:xfrm>
            <a:prstGeom prst="rect">
              <a:avLst/>
            </a:prstGeom>
            <a:noFill/>
            <a:ln>
              <a:noFill/>
            </a:ln>
          </p:spPr>
        </p:pic>
        <p:pic>
          <p:nvPicPr>
            <p:cNvPr id="628" name="Google Shape;628;p61"/>
            <p:cNvPicPr preferRelativeResize="0"/>
            <p:nvPr/>
          </p:nvPicPr>
          <p:blipFill rotWithShape="1">
            <a:blip r:embed="rId4">
              <a:alphaModFix/>
            </a:blip>
            <a:srcRect/>
            <a:stretch/>
          </p:blipFill>
          <p:spPr>
            <a:xfrm>
              <a:off x="4648199" y="982300"/>
              <a:ext cx="945900" cy="945900"/>
            </a:xfrm>
            <a:prstGeom prst="rect">
              <a:avLst/>
            </a:prstGeom>
            <a:noFill/>
            <a:ln>
              <a:noFill/>
            </a:ln>
          </p:spPr>
        </p:pic>
        <p:pic>
          <p:nvPicPr>
            <p:cNvPr id="629" name="Google Shape;629;p61"/>
            <p:cNvPicPr preferRelativeResize="0"/>
            <p:nvPr/>
          </p:nvPicPr>
          <p:blipFill rotWithShape="1">
            <a:blip r:embed="rId5">
              <a:alphaModFix/>
            </a:blip>
            <a:srcRect/>
            <a:stretch/>
          </p:blipFill>
          <p:spPr>
            <a:xfrm>
              <a:off x="4730600" y="3673200"/>
              <a:ext cx="781099" cy="781099"/>
            </a:xfrm>
            <a:prstGeom prst="rect">
              <a:avLst/>
            </a:prstGeom>
            <a:noFill/>
            <a:ln>
              <a:noFill/>
            </a:ln>
          </p:spPr>
        </p:pic>
        <p:sp>
          <p:nvSpPr>
            <p:cNvPr id="630" name="Google Shape;630;p61"/>
            <p:cNvSpPr txBox="1"/>
            <p:nvPr/>
          </p:nvSpPr>
          <p:spPr>
            <a:xfrm>
              <a:off x="5684775" y="931275"/>
              <a:ext cx="2916300" cy="124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ca" sz="1700" b="1" i="0" u="none" strike="noStrike" cap="none" baseline="0" dirty="0">
                  <a:solidFill>
                    <a:schemeClr val="dk2"/>
                  </a:solidFill>
                  <a:latin typeface="Arial"/>
                  <a:ea typeface="Arial"/>
                  <a:cs typeface="Arial"/>
                  <a:sym typeface="Arial"/>
                </a:rPr>
                <a:t>Fixer les priorités</a:t>
              </a:r>
              <a:endParaRPr sz="1700" b="1" i="0" u="none" strike="noStrike" cap="none" dirty="0">
                <a:solidFill>
                  <a:schemeClr val="dk2"/>
                </a:solidFill>
                <a:latin typeface="Arial"/>
                <a:ea typeface="Arial"/>
                <a:cs typeface="Arial"/>
                <a:sym typeface="Arial"/>
              </a:endParaRPr>
            </a:p>
            <a:p>
              <a:pPr marL="0" lvl="0" indent="0" algn="l" rtl="0">
                <a:spcBef>
                  <a:spcPts val="0"/>
                </a:spcBef>
                <a:spcAft>
                  <a:spcPts val="0"/>
                </a:spcAft>
                <a:buClr>
                  <a:srgbClr val="000000"/>
                </a:buClr>
                <a:buSzPts val="1300"/>
                <a:buFont typeface="Arial"/>
                <a:buNone/>
              </a:pPr>
              <a:r>
                <a:rPr lang="fr-ca" sz="1300" b="0" i="0" u="none" baseline="0" dirty="0">
                  <a:solidFill>
                    <a:schemeClr val="dk1"/>
                  </a:solidFill>
                </a:rPr>
                <a:t>Mettre l’accent sur </a:t>
              </a:r>
              <a:r>
                <a:rPr lang="fr-ca" sz="1300" b="1" i="0" u="none" baseline="0" dirty="0">
                  <a:solidFill>
                    <a:schemeClr val="dk2"/>
                  </a:solidFill>
                </a:rPr>
                <a:t>les exigences essentielles ou véritables</a:t>
              </a:r>
              <a:r>
                <a:rPr lang="fr-ca" sz="1300" b="0" i="0" u="none" baseline="0" dirty="0">
                  <a:solidFill>
                    <a:schemeClr val="dk2"/>
                  </a:solidFill>
                </a:rPr>
                <a:t> </a:t>
              </a:r>
              <a:r>
                <a:rPr lang="fr-ca" sz="1300" b="0" i="0" u="none" baseline="0" dirty="0">
                  <a:solidFill>
                    <a:schemeClr val="dk1"/>
                  </a:solidFill>
                </a:rPr>
                <a:t>et </a:t>
              </a:r>
              <a:r>
                <a:rPr lang="fr-ca" sz="1300" b="1" i="0" u="none" baseline="0" dirty="0">
                  <a:solidFill>
                    <a:schemeClr val="dk2"/>
                  </a:solidFill>
                </a:rPr>
                <a:t>sur ce qui doit être réalisé (résultats)</a:t>
              </a:r>
              <a:r>
                <a:rPr lang="fr-ca" sz="1300" b="0" i="0" u="none" baseline="0" dirty="0">
                  <a:solidFill>
                    <a:schemeClr val="dk1"/>
                  </a:solidFill>
                </a:rPr>
                <a:t>, et non sur la manière dont cela doit être réalisé</a:t>
              </a:r>
              <a:r>
                <a:rPr lang="fr-ca" sz="1300" b="0" i="0" u="none" baseline="0" dirty="0"/>
                <a:t>.</a:t>
              </a:r>
              <a:endParaRPr sz="1700" b="1" dirty="0">
                <a:solidFill>
                  <a:schemeClr val="dk2"/>
                </a:solidFill>
              </a:endParaRPr>
            </a:p>
          </p:txBody>
        </p:sp>
        <p:sp>
          <p:nvSpPr>
            <p:cNvPr id="631" name="Google Shape;631;p61"/>
            <p:cNvSpPr txBox="1"/>
            <p:nvPr/>
          </p:nvSpPr>
          <p:spPr>
            <a:xfrm>
              <a:off x="5636450" y="2311276"/>
              <a:ext cx="3086100" cy="130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ca" sz="1700" b="1" i="0" u="none" strike="noStrike" cap="none" baseline="0" dirty="0">
                  <a:solidFill>
                    <a:schemeClr val="dk2"/>
                  </a:solidFill>
                  <a:latin typeface="Arial"/>
                  <a:ea typeface="Arial"/>
                  <a:cs typeface="Arial"/>
                  <a:sym typeface="Arial"/>
                </a:rPr>
                <a:t>Partager</a:t>
              </a:r>
              <a:endParaRPr sz="1700" b="1" i="0" u="none" strike="noStrike" cap="none" dirty="0">
                <a:solidFill>
                  <a:schemeClr val="dk2"/>
                </a:solidFill>
                <a:latin typeface="Arial"/>
                <a:ea typeface="Arial"/>
                <a:cs typeface="Arial"/>
                <a:sym typeface="Arial"/>
              </a:endParaRPr>
            </a:p>
            <a:p>
              <a:pPr marL="0" lvl="0" indent="0" algn="l" rtl="0">
                <a:spcBef>
                  <a:spcPts val="0"/>
                </a:spcBef>
                <a:spcAft>
                  <a:spcPts val="0"/>
                </a:spcAft>
                <a:buClr>
                  <a:srgbClr val="000000"/>
                </a:buClr>
                <a:buSzPts val="1300"/>
                <a:buFont typeface="Arial"/>
                <a:buNone/>
              </a:pPr>
              <a:r>
                <a:rPr lang="fr-ca" sz="1300" b="0" i="0" u="none" baseline="0" dirty="0">
                  <a:solidFill>
                    <a:schemeClr val="dk1"/>
                  </a:solidFill>
                </a:rPr>
                <a:t>Partager les avis de postes à pourvoir avec les </a:t>
              </a:r>
              <a:r>
                <a:rPr lang="fr-ca" sz="1300" b="1" i="0" u="none" baseline="0" dirty="0">
                  <a:solidFill>
                    <a:schemeClr val="dk2"/>
                  </a:solidFill>
                </a:rPr>
                <a:t>organisations de votre communauté</a:t>
              </a:r>
              <a:r>
                <a:rPr lang="fr-ca" sz="1300" b="0" i="0" u="none" baseline="0" dirty="0">
                  <a:solidFill>
                    <a:schemeClr val="dk1"/>
                  </a:solidFill>
                </a:rPr>
                <a:t> qui mettent en relation les demandeurs d’emploi en situation de handicap et les employeurs.</a:t>
              </a:r>
              <a:endParaRPr sz="1300" dirty="0">
                <a:solidFill>
                  <a:schemeClr val="dk1"/>
                </a:solidFill>
              </a:endParaRPr>
            </a:p>
            <a:p>
              <a:pPr marL="0" marR="0" lvl="0" indent="0" algn="l" rtl="0">
                <a:lnSpc>
                  <a:spcPct val="100000"/>
                </a:lnSpc>
                <a:spcBef>
                  <a:spcPts val="0"/>
                </a:spcBef>
                <a:spcAft>
                  <a:spcPts val="0"/>
                </a:spcAft>
                <a:buClr>
                  <a:srgbClr val="000000"/>
                </a:buClr>
                <a:buSzPts val="1700"/>
                <a:buFont typeface="Arial"/>
                <a:buNone/>
              </a:pPr>
              <a:endParaRPr sz="1700" b="1" dirty="0">
                <a:solidFill>
                  <a:schemeClr val="dk2"/>
                </a:solidFill>
              </a:endParaRPr>
            </a:p>
          </p:txBody>
        </p:sp>
        <p:sp>
          <p:nvSpPr>
            <p:cNvPr id="632" name="Google Shape;632;p61"/>
            <p:cNvSpPr txBox="1"/>
            <p:nvPr/>
          </p:nvSpPr>
          <p:spPr>
            <a:xfrm>
              <a:off x="5684900" y="3727650"/>
              <a:ext cx="2989200" cy="88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ca" sz="1700" b="1" i="0" u="none" strike="noStrike" cap="none" baseline="0">
                  <a:solidFill>
                    <a:schemeClr val="dk2"/>
                  </a:solidFill>
                  <a:latin typeface="Arial"/>
                  <a:ea typeface="Arial"/>
                  <a:cs typeface="Arial"/>
                  <a:sym typeface="Arial"/>
                </a:rPr>
                <a:t>Ressource</a:t>
              </a:r>
              <a:endParaRPr sz="1700" b="1">
                <a:solidFill>
                  <a:schemeClr val="dk2"/>
                </a:solidFill>
              </a:endParaRPr>
            </a:p>
            <a:p>
              <a:pPr marL="0" marR="0" lvl="0" indent="0" algn="l" rtl="0">
                <a:lnSpc>
                  <a:spcPct val="100000"/>
                </a:lnSpc>
                <a:spcBef>
                  <a:spcPts val="0"/>
                </a:spcBef>
                <a:spcAft>
                  <a:spcPts val="0"/>
                </a:spcAft>
                <a:buClr>
                  <a:srgbClr val="000000"/>
                </a:buClr>
                <a:buSzPts val="1700"/>
                <a:buFont typeface="Arial"/>
                <a:buNone/>
              </a:pPr>
              <a:r>
                <a:rPr lang="fr-ca" sz="1300" b="0" i="0" u="none" strike="noStrike" cap="none" baseline="0">
                  <a:solidFill>
                    <a:schemeClr val="dk1"/>
                  </a:solidFill>
                  <a:latin typeface="Arial"/>
                  <a:ea typeface="Arial"/>
                  <a:cs typeface="Arial"/>
                  <a:sym typeface="Arial"/>
                </a:rPr>
                <a:t>Pour les étapes et les exemples, consultez la </a:t>
              </a:r>
              <a:r>
                <a:rPr lang="fr-ca" sz="1300" b="1" i="0" u="sng" strike="noStrike" cap="none" baseline="0">
                  <a:solidFill>
                    <a:schemeClr val="dk2"/>
                  </a:solidFill>
                  <a:latin typeface="Arial"/>
                  <a:ea typeface="Arial"/>
                  <a:cs typeface="Arial"/>
                  <a:sym typeface="Arial"/>
                  <a:hlinkClick r:id="rId6">
                    <a:extLst>
                      <a:ext uri="{A12FA001-AC4F-418D-AE19-62706E023703}">
                        <ahyp:hlinkClr xmlns:ahyp="http://schemas.microsoft.com/office/drawing/2018/hyperlinkcolor" val="tx"/>
                      </a:ext>
                    </a:extLst>
                  </a:hlinkClick>
                </a:rPr>
                <a:t>boîte à outils des RH de l’ACSE</a:t>
              </a:r>
              <a:endParaRPr sz="1300" b="1" i="0" u="sng"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Arial"/>
                <a:ea typeface="Arial"/>
                <a:cs typeface="Arial"/>
                <a:sym typeface="Arial"/>
              </a:endParaRPr>
            </a:p>
          </p:txBody>
        </p:sp>
      </p:grpSp>
      <p:sp>
        <p:nvSpPr>
          <p:cNvPr id="4" name="Google Shape;622;p61">
            <a:extLst>
              <a:ext uri="{FF2B5EF4-FFF2-40B4-BE49-F238E27FC236}">
                <a16:creationId xmlns:a16="http://schemas.microsoft.com/office/drawing/2014/main" id="{391F505D-7808-E0CB-64F0-77BDEAFC8C9C}"/>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RECRUTEMENT</a:t>
            </a:r>
            <a:endParaRPr lang="fr-FR" sz="1500" dirty="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8" name="Google Shape;638;p62" descr="A screen capture of the JDAPT tool"/>
          <p:cNvPicPr preferRelativeResize="0"/>
          <p:nvPr/>
        </p:nvPicPr>
        <p:blipFill rotWithShape="1">
          <a:blip r:embed="rId3">
            <a:alphaModFix/>
          </a:blip>
          <a:srcRect/>
          <a:stretch/>
        </p:blipFill>
        <p:spPr>
          <a:xfrm>
            <a:off x="1244674" y="1423701"/>
            <a:ext cx="7165901" cy="3451299"/>
          </a:xfrm>
          <a:prstGeom prst="rect">
            <a:avLst/>
          </a:prstGeom>
          <a:noFill/>
          <a:ln>
            <a:noFill/>
          </a:ln>
        </p:spPr>
      </p:pic>
      <p:sp>
        <p:nvSpPr>
          <p:cNvPr id="641" name="Google Shape;641;p62"/>
          <p:cNvSpPr txBox="1">
            <a:spLocks noGrp="1"/>
          </p:cNvSpPr>
          <p:nvPr>
            <p:ph type="subTitle" idx="3"/>
          </p:nvPr>
        </p:nvSpPr>
        <p:spPr>
          <a:xfrm>
            <a:off x="584275" y="810801"/>
            <a:ext cx="8486700" cy="70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990"/>
              <a:buFont typeface="Arial"/>
              <a:buNone/>
            </a:pPr>
            <a:r>
              <a:rPr lang="fr-ca" sz="2300" i="0" u="none" baseline="0" dirty="0"/>
              <a:t>Outil de planification d’accommodements pour répondre aux exigences liées au travail (OPA-ET)</a:t>
            </a:r>
            <a:endParaRPr sz="2300" dirty="0"/>
          </a:p>
          <a:p>
            <a:pPr marL="0" lvl="0" indent="0" algn="l" rtl="0">
              <a:spcBef>
                <a:spcPts val="750"/>
              </a:spcBef>
              <a:spcAft>
                <a:spcPts val="0"/>
              </a:spcAft>
              <a:buNone/>
            </a:pPr>
            <a:endParaRPr sz="3100" dirty="0"/>
          </a:p>
        </p:txBody>
      </p:sp>
      <p:sp>
        <p:nvSpPr>
          <p:cNvPr id="642" name="Google Shape;642;p62"/>
          <p:cNvSpPr txBox="1"/>
          <p:nvPr/>
        </p:nvSpPr>
        <p:spPr>
          <a:xfrm>
            <a:off x="1244674" y="4694700"/>
            <a:ext cx="5843400" cy="360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rgbClr val="000000"/>
              </a:buClr>
              <a:buSzPts val="1400"/>
              <a:buFont typeface="Arial"/>
              <a:buNone/>
            </a:pPr>
            <a:r>
              <a:rPr lang="fr-ca" sz="1200" b="0" i="0" u="sng" strike="noStrike" cap="none" baseline="0" dirty="0">
                <a:solidFill>
                  <a:schemeClr val="hlink"/>
                </a:solidFill>
                <a:hlinkClick r:id="rId4"/>
              </a:rPr>
              <a:t>https://aced.iwh.on.ca/jdapt/organization-fr</a:t>
            </a:r>
            <a:endParaRPr sz="1700" i="0" u="none" strike="noStrike" cap="none" dirty="0">
              <a:solidFill>
                <a:schemeClr val="dk2"/>
              </a:solidFill>
            </a:endParaRPr>
          </a:p>
        </p:txBody>
      </p:sp>
      <p:sp>
        <p:nvSpPr>
          <p:cNvPr id="9" name="Google Shape;622;p61">
            <a:extLst>
              <a:ext uri="{FF2B5EF4-FFF2-40B4-BE49-F238E27FC236}">
                <a16:creationId xmlns:a16="http://schemas.microsoft.com/office/drawing/2014/main" id="{ECF9EF84-F611-D765-15A4-87CDAFDB798E}"/>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RECRUTEMENT</a:t>
            </a:r>
            <a:endParaRPr lang="fr-FR" sz="1500" dirty="0">
              <a:solidFill>
                <a:schemeClr val="dk1"/>
              </a:solidFill>
            </a:endParaRPr>
          </a:p>
        </p:txBody>
      </p:sp>
      <p:sp>
        <p:nvSpPr>
          <p:cNvPr id="6" name="Google Shape;607;p59">
            <a:extLst>
              <a:ext uri="{FF2B5EF4-FFF2-40B4-BE49-F238E27FC236}">
                <a16:creationId xmlns:a16="http://schemas.microsoft.com/office/drawing/2014/main" id="{280A416A-A484-8540-0677-67ACB8003DE7}"/>
              </a:ext>
            </a:extLst>
          </p:cNvPr>
          <p:cNvSpPr txBox="1">
            <a:spLocks noGrp="1"/>
          </p:cNvSpPr>
          <p:nvPr>
            <p:ph type="subTitle" idx="2"/>
          </p:nvPr>
        </p:nvSpPr>
        <p:spPr>
          <a:xfrm>
            <a:off x="439298" y="216331"/>
            <a:ext cx="54351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7" name="Google Shape;610;p59">
            <a:extLst>
              <a:ext uri="{FF2B5EF4-FFF2-40B4-BE49-F238E27FC236}">
                <a16:creationId xmlns:a16="http://schemas.microsoft.com/office/drawing/2014/main" id="{7F347283-7477-C3B7-8855-692B10345C58}"/>
              </a:ext>
            </a:extLst>
          </p:cNvPr>
          <p:cNvSpPr txBox="1">
            <a:spLocks/>
          </p:cNvSpPr>
          <p:nvPr/>
        </p:nvSpPr>
        <p:spPr>
          <a:xfrm>
            <a:off x="1074325" y="233400"/>
            <a:ext cx="3512700" cy="542400"/>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L="457200" marR="0" lvl="0" indent="-361950" algn="l" rtl="0">
              <a:lnSpc>
                <a:spcPct val="90000"/>
              </a:lnSpc>
              <a:spcBef>
                <a:spcPts val="0"/>
              </a:spcBef>
              <a:spcAft>
                <a:spcPts val="0"/>
              </a:spcAft>
              <a:buClr>
                <a:schemeClr val="accent1"/>
              </a:buClr>
              <a:buSzPts val="2000"/>
              <a:buFont typeface="Arial"/>
              <a:buNone/>
              <a:defRPr sz="28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spcBef>
                <a:spcPts val="750"/>
              </a:spcBef>
            </a:pPr>
            <a:r>
              <a:rPr lang="fr-CA" b="1"/>
              <a:t>Recrutement</a:t>
            </a:r>
            <a:endParaRPr lang="fr-CA"/>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3"/>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3300"/>
              <a:buFont typeface="Arial"/>
              <a:buNone/>
            </a:pPr>
            <a:r>
              <a:rPr lang="fr-ca" b="1" i="0" u="none" baseline="0">
                <a:solidFill>
                  <a:schemeClr val="lt1"/>
                </a:solidFill>
              </a:rPr>
              <a:t>Scénario : Offres d’emploi inclusives</a:t>
            </a:r>
            <a:endParaRPr sz="2300" b="1">
              <a:solidFill>
                <a:schemeClr val="lt1"/>
              </a:solidFill>
            </a:endParaRPr>
          </a:p>
          <a:p>
            <a:pPr marL="0" lvl="0" indent="0" algn="l" rtl="0">
              <a:lnSpc>
                <a:spcPct val="90000"/>
              </a:lnSpc>
              <a:spcBef>
                <a:spcPts val="0"/>
              </a:spcBef>
              <a:spcAft>
                <a:spcPts val="0"/>
              </a:spcAft>
              <a:buSzPts val="990"/>
              <a:buNone/>
            </a:pPr>
            <a:endParaRPr sz="2400" b="1"/>
          </a:p>
        </p:txBody>
      </p:sp>
      <p:sp>
        <p:nvSpPr>
          <p:cNvPr id="648" name="Google Shape;648;p63"/>
          <p:cNvSpPr/>
          <p:nvPr/>
        </p:nvSpPr>
        <p:spPr>
          <a:xfrm>
            <a:off x="679324" y="219150"/>
            <a:ext cx="4155661"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800" b="1" i="0" u="none" baseline="0" dirty="0">
                <a:solidFill>
                  <a:schemeClr val="accent1"/>
                </a:solidFill>
              </a:rPr>
              <a:t>    Recrutement </a:t>
            </a:r>
            <a:endParaRPr sz="2800" b="1" dirty="0">
              <a:solidFill>
                <a:schemeClr val="accent1"/>
              </a:solidFill>
            </a:endParaRPr>
          </a:p>
        </p:txBody>
      </p:sp>
      <p:sp>
        <p:nvSpPr>
          <p:cNvPr id="649" name="Google Shape;649;p63"/>
          <p:cNvSpPr/>
          <p:nvPr/>
        </p:nvSpPr>
        <p:spPr>
          <a:xfrm flipH="1">
            <a:off x="438142" y="218996"/>
            <a:ext cx="559817"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1</a:t>
            </a:r>
            <a:endParaRPr sz="1900" b="1">
              <a:solidFill>
                <a:schemeClr val="lt1"/>
              </a:solidFill>
            </a:endParaRPr>
          </a:p>
        </p:txBody>
      </p:sp>
      <p:sp>
        <p:nvSpPr>
          <p:cNvPr id="651" name="Google Shape;651;p63"/>
          <p:cNvSpPr txBox="1">
            <a:spLocks noGrp="1"/>
          </p:cNvSpPr>
          <p:nvPr>
            <p:ph type="body" idx="1"/>
          </p:nvPr>
        </p:nvSpPr>
        <p:spPr>
          <a:xfrm>
            <a:off x="476250" y="956308"/>
            <a:ext cx="8084100" cy="344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2100"/>
              <a:buNone/>
            </a:pPr>
            <a:r>
              <a:rPr lang="fr-ca" sz="2800" i="0" u="none" baseline="0" dirty="0">
                <a:solidFill>
                  <a:schemeClr val="accent1"/>
                </a:solidFill>
              </a:rPr>
              <a:t>Scénario : Offres d’emploi inclusives</a:t>
            </a:r>
            <a:endParaRPr sz="2800" dirty="0">
              <a:solidFill>
                <a:schemeClr val="accent1"/>
              </a:solidFill>
            </a:endParaRPr>
          </a:p>
          <a:p>
            <a:pPr marL="0" lvl="0" indent="0" algn="l" rtl="0">
              <a:lnSpc>
                <a:spcPct val="100000"/>
              </a:lnSpc>
              <a:spcBef>
                <a:spcPts val="750"/>
              </a:spcBef>
              <a:spcAft>
                <a:spcPts val="0"/>
              </a:spcAft>
              <a:buSzPts val="2100"/>
              <a:buNone/>
            </a:pPr>
            <a:r>
              <a:rPr lang="fr-ca" sz="2000" b="0" i="0" u="none" baseline="0" dirty="0"/>
              <a:t>Dans le secteur de la santé, il est courant de mentionner le « diplôme de fin d’études secondaires » comme qualification minimale. Pourquoi? </a:t>
            </a:r>
            <a:endParaRPr sz="2000" b="1" dirty="0"/>
          </a:p>
          <a:p>
            <a:pPr marL="0" lvl="0" indent="0" algn="l" rtl="0">
              <a:lnSpc>
                <a:spcPct val="100000"/>
              </a:lnSpc>
              <a:spcBef>
                <a:spcPts val="1000"/>
              </a:spcBef>
              <a:spcAft>
                <a:spcPts val="0"/>
              </a:spcAft>
              <a:buSzPts val="2100"/>
              <a:buNone/>
            </a:pPr>
            <a:r>
              <a:rPr lang="fr-ca" sz="2000" b="1" i="0" u="none" baseline="0" dirty="0">
                <a:solidFill>
                  <a:schemeClr val="accent4"/>
                </a:solidFill>
              </a:rPr>
              <a:t>Scénario : </a:t>
            </a:r>
            <a:r>
              <a:rPr lang="fr-ca" sz="2000" b="0" i="0" u="none" baseline="0" dirty="0"/>
              <a:t>Vous créez une offre d’emploi pour un aide en diététique. Les aides en diététique sont responsables de la préparation et du service des repas aux clients et contribuent à la sécurité et à la propreté des aires de travail. </a:t>
            </a:r>
            <a:endParaRPr sz="2000" dirty="0"/>
          </a:p>
          <a:p>
            <a:pPr marL="0" lvl="0" indent="0" algn="l" rtl="0">
              <a:lnSpc>
                <a:spcPct val="100000"/>
              </a:lnSpc>
              <a:spcBef>
                <a:spcPts val="1000"/>
              </a:spcBef>
              <a:spcAft>
                <a:spcPts val="1000"/>
              </a:spcAft>
              <a:buSzPts val="2100"/>
              <a:buNone/>
            </a:pPr>
            <a:r>
              <a:rPr lang="fr-ca" sz="2000" b="1" i="0" u="none" baseline="0" dirty="0">
                <a:solidFill>
                  <a:schemeClr val="accent4"/>
                </a:solidFill>
              </a:rPr>
              <a:t>Discutez :</a:t>
            </a:r>
            <a:r>
              <a:rPr lang="fr-ca" sz="2000" b="0" i="0" u="none" baseline="0" dirty="0">
                <a:solidFill>
                  <a:schemeClr val="accent4"/>
                </a:solidFill>
              </a:rPr>
              <a:t> </a:t>
            </a:r>
            <a:r>
              <a:rPr lang="fr-ca" sz="2000" b="0" i="0" u="none" baseline="0" dirty="0"/>
              <a:t>Qu’est-ce qui est réellement nécessaire? Pouvez-vous citer des exemples de termes plus spécifiques et plus inclusifs que nous pourrions utiliser?</a:t>
            </a:r>
            <a:endParaRPr sz="2000" dirty="0"/>
          </a:p>
        </p:txBody>
      </p:sp>
      <p:grpSp>
        <p:nvGrpSpPr>
          <p:cNvPr id="653" name="Google Shape;653;p63"/>
          <p:cNvGrpSpPr/>
          <p:nvPr/>
        </p:nvGrpSpPr>
        <p:grpSpPr>
          <a:xfrm>
            <a:off x="7438056" y="4599566"/>
            <a:ext cx="1562100" cy="572699"/>
            <a:chOff x="7361800" y="4486500"/>
            <a:chExt cx="1562100" cy="572699"/>
          </a:xfrm>
        </p:grpSpPr>
        <p:pic>
          <p:nvPicPr>
            <p:cNvPr id="654" name="Google Shape;654;p63"/>
            <p:cNvPicPr preferRelativeResize="0"/>
            <p:nvPr/>
          </p:nvPicPr>
          <p:blipFill rotWithShape="1">
            <a:blip r:embed="rId3">
              <a:alphaModFix/>
            </a:blip>
            <a:srcRect/>
            <a:stretch/>
          </p:blipFill>
          <p:spPr>
            <a:xfrm>
              <a:off x="7361800" y="4486500"/>
              <a:ext cx="572699" cy="572699"/>
            </a:xfrm>
            <a:prstGeom prst="rect">
              <a:avLst/>
            </a:prstGeom>
            <a:noFill/>
            <a:ln>
              <a:noFill/>
            </a:ln>
          </p:spPr>
        </p:pic>
        <p:sp>
          <p:nvSpPr>
            <p:cNvPr id="655" name="Google Shape;655;p63"/>
            <p:cNvSpPr txBox="1"/>
            <p:nvPr/>
          </p:nvSpPr>
          <p:spPr>
            <a:xfrm>
              <a:off x="7934500" y="4581750"/>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ca" sz="2100" b="0" i="0" u="none" strike="noStrike" cap="none" baseline="0">
                  <a:solidFill>
                    <a:schemeClr val="dk1"/>
                  </a:solidFill>
                  <a:latin typeface="Arial"/>
                  <a:ea typeface="Arial"/>
                  <a:cs typeface="Arial"/>
                  <a:sym typeface="Arial"/>
                </a:rPr>
                <a:t>5 min</a:t>
              </a:r>
              <a:endParaRPr sz="2100" b="0" i="0" u="none" strike="noStrike" cap="none">
                <a:solidFill>
                  <a:schemeClr val="dk1"/>
                </a:solidFill>
                <a:latin typeface="Arial"/>
                <a:ea typeface="Arial"/>
                <a:cs typeface="Arial"/>
                <a:sym typeface="Arial"/>
              </a:endParaRPr>
            </a:p>
          </p:txBody>
        </p:sp>
      </p:grpSp>
      <p:sp>
        <p:nvSpPr>
          <p:cNvPr id="4" name="Google Shape;622;p61">
            <a:extLst>
              <a:ext uri="{FF2B5EF4-FFF2-40B4-BE49-F238E27FC236}">
                <a16:creationId xmlns:a16="http://schemas.microsoft.com/office/drawing/2014/main" id="{BFAD641B-3C6D-F81B-188C-4DB58BF4F9B1}"/>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0" indent="0" algn="r">
              <a:spcBef>
                <a:spcPts val="1000"/>
              </a:spcBef>
              <a:buFont typeface="Arial"/>
              <a:buNone/>
            </a:pPr>
            <a:r>
              <a:rPr lang="fr-FR" sz="1400" b="1" dirty="0">
                <a:solidFill>
                  <a:schemeClr val="accent1"/>
                </a:solidFill>
              </a:rPr>
              <a:t>MEILLEURES PRATIQUES EN MATIÈRE DE RECRUTEMENT</a:t>
            </a:r>
            <a:endParaRPr lang="fr-FR" sz="1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3" name="Google Shape;663;p64"/>
          <p:cNvSpPr txBox="1">
            <a:spLocks noGrp="1"/>
          </p:cNvSpPr>
          <p:nvPr>
            <p:ph type="subTitle" idx="3"/>
          </p:nvPr>
        </p:nvSpPr>
        <p:spPr>
          <a:xfrm>
            <a:off x="122925" y="1032182"/>
            <a:ext cx="3086100" cy="70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i="0" u="none" baseline="0" dirty="0"/>
              <a:t>Présélection des candidats</a:t>
            </a:r>
            <a:endParaRPr dirty="0"/>
          </a:p>
          <a:p>
            <a:pPr marL="0" lvl="0" indent="0" algn="l" rtl="0">
              <a:spcBef>
                <a:spcPts val="750"/>
              </a:spcBef>
              <a:spcAft>
                <a:spcPts val="0"/>
              </a:spcAft>
              <a:buNone/>
            </a:pPr>
            <a:endParaRPr dirty="0"/>
          </a:p>
        </p:txBody>
      </p:sp>
      <p:sp>
        <p:nvSpPr>
          <p:cNvPr id="664" name="Google Shape;664;p64"/>
          <p:cNvSpPr txBox="1">
            <a:spLocks noGrp="1"/>
          </p:cNvSpPr>
          <p:nvPr>
            <p:ph type="subTitle" idx="4"/>
          </p:nvPr>
        </p:nvSpPr>
        <p:spPr>
          <a:xfrm>
            <a:off x="542925" y="2019300"/>
            <a:ext cx="2246100" cy="26289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1800"/>
              <a:buFont typeface="Arial"/>
              <a:buNone/>
            </a:pPr>
            <a:r>
              <a:rPr lang="fr-ca" sz="1800" b="0" i="0" u="none" baseline="0"/>
              <a:t>Utilisez une méthode systématique. </a:t>
            </a:r>
            <a:endParaRPr sz="1800" dirty="0"/>
          </a:p>
          <a:p>
            <a:pPr marL="0" lvl="0" indent="0" algn="l" rtl="0">
              <a:lnSpc>
                <a:spcPct val="100000"/>
              </a:lnSpc>
              <a:spcBef>
                <a:spcPts val="0"/>
              </a:spcBef>
              <a:spcAft>
                <a:spcPts val="0"/>
              </a:spcAft>
              <a:buClr>
                <a:srgbClr val="000000"/>
              </a:buClr>
              <a:buSzPts val="1800"/>
              <a:buFont typeface="Arial"/>
              <a:buNone/>
            </a:pPr>
            <a:endParaRPr sz="1800" dirty="0"/>
          </a:p>
          <a:p>
            <a:pPr marL="0" lvl="0" indent="0" algn="l" rtl="0">
              <a:lnSpc>
                <a:spcPct val="100000"/>
              </a:lnSpc>
              <a:spcBef>
                <a:spcPts val="0"/>
              </a:spcBef>
              <a:spcAft>
                <a:spcPts val="0"/>
              </a:spcAft>
              <a:buClr>
                <a:srgbClr val="000000"/>
              </a:buClr>
              <a:buSzPts val="1800"/>
              <a:buFont typeface="Arial"/>
              <a:buNone/>
            </a:pPr>
            <a:r>
              <a:rPr lang="fr-ca" sz="1800" b="0" i="0" u="none" baseline="0"/>
              <a:t>Exemple : recherche d’un nouveau poste de directeur.</a:t>
            </a:r>
            <a:endParaRPr dirty="0"/>
          </a:p>
        </p:txBody>
      </p:sp>
      <p:sp>
        <p:nvSpPr>
          <p:cNvPr id="665" name="Google Shape;665;p64"/>
          <p:cNvSpPr txBox="1"/>
          <p:nvPr/>
        </p:nvSpPr>
        <p:spPr>
          <a:xfrm>
            <a:off x="3130975" y="4461775"/>
            <a:ext cx="5002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ca" sz="1000" b="0" i="0" u="none" strike="noStrike" cap="none" baseline="0">
                <a:solidFill>
                  <a:schemeClr val="accent1"/>
                </a:solidFill>
                <a:latin typeface="Arial"/>
                <a:ea typeface="Arial"/>
                <a:cs typeface="Arial"/>
                <a:sym typeface="Arial"/>
              </a:rPr>
              <a:t>Source : Holland Bloorview's Toolkit for Equitable Recruitment &amp; Selection Process (Boîte à outils de Holland Bloorview pour un processus de recrutement et de sélection équitable)</a:t>
            </a:r>
            <a:endParaRPr sz="1000" b="0" i="0" u="none" strike="noStrike" cap="none">
              <a:solidFill>
                <a:schemeClr val="accent1"/>
              </a:solidFill>
              <a:latin typeface="Arial"/>
              <a:ea typeface="Arial"/>
              <a:cs typeface="Arial"/>
              <a:sym typeface="Arial"/>
            </a:endParaRPr>
          </a:p>
        </p:txBody>
      </p:sp>
      <p:pic>
        <p:nvPicPr>
          <p:cNvPr id="666" name="Google Shape;666;p64" descr="A screenshot of a computer&#10;&#10;Description automatically generated"/>
          <p:cNvPicPr preferRelativeResize="0"/>
          <p:nvPr/>
        </p:nvPicPr>
        <p:blipFill rotWithShape="1">
          <a:blip r:embed="rId3">
            <a:alphaModFix/>
          </a:blip>
          <a:srcRect/>
          <a:stretch/>
        </p:blipFill>
        <p:spPr>
          <a:xfrm>
            <a:off x="3057525" y="1192737"/>
            <a:ext cx="5545774" cy="3219451"/>
          </a:xfrm>
          <a:prstGeom prst="rect">
            <a:avLst/>
          </a:prstGeom>
          <a:noFill/>
          <a:ln>
            <a:noFill/>
          </a:ln>
        </p:spPr>
      </p:pic>
      <p:sp>
        <p:nvSpPr>
          <p:cNvPr id="4" name="Google Shape;622;p61">
            <a:extLst>
              <a:ext uri="{FF2B5EF4-FFF2-40B4-BE49-F238E27FC236}">
                <a16:creationId xmlns:a16="http://schemas.microsoft.com/office/drawing/2014/main" id="{9046B390-35B3-C358-81CF-406109EF5B59}"/>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RECRUTEMENT</a:t>
            </a:r>
            <a:endParaRPr lang="fr-FR" sz="1500" dirty="0">
              <a:solidFill>
                <a:schemeClr val="dk1"/>
              </a:solidFill>
            </a:endParaRPr>
          </a:p>
        </p:txBody>
      </p:sp>
      <p:sp>
        <p:nvSpPr>
          <p:cNvPr id="7" name="Google Shape;607;p59">
            <a:extLst>
              <a:ext uri="{FF2B5EF4-FFF2-40B4-BE49-F238E27FC236}">
                <a16:creationId xmlns:a16="http://schemas.microsoft.com/office/drawing/2014/main" id="{8EC6CD73-687B-3DA7-87CF-1EE05E139BE0}"/>
              </a:ext>
            </a:extLst>
          </p:cNvPr>
          <p:cNvSpPr txBox="1">
            <a:spLocks noGrp="1"/>
          </p:cNvSpPr>
          <p:nvPr>
            <p:ph type="subTitle" idx="2"/>
          </p:nvPr>
        </p:nvSpPr>
        <p:spPr>
          <a:xfrm>
            <a:off x="439298" y="216331"/>
            <a:ext cx="54351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8" name="Google Shape;610;p59">
            <a:extLst>
              <a:ext uri="{FF2B5EF4-FFF2-40B4-BE49-F238E27FC236}">
                <a16:creationId xmlns:a16="http://schemas.microsoft.com/office/drawing/2014/main" id="{1ECCCE18-DAF4-82E7-9913-E44409CC7883}"/>
              </a:ext>
            </a:extLst>
          </p:cNvPr>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lnSpcReduction="10000"/>
          </a:bodyPr>
          <a:lstStyle/>
          <a:p>
            <a:pPr marL="0" lvl="0" indent="0" algn="l" rtl="0">
              <a:spcBef>
                <a:spcPts val="750"/>
              </a:spcBef>
              <a:spcAft>
                <a:spcPts val="0"/>
              </a:spcAft>
              <a:buNone/>
            </a:pPr>
            <a:r>
              <a:rPr lang="fr-ca" b="1" i="0" u="none" baseline="0"/>
              <a:t>Recrutement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6">
          <a:extLst>
            <a:ext uri="{FF2B5EF4-FFF2-40B4-BE49-F238E27FC236}">
              <a16:creationId xmlns:a16="http://schemas.microsoft.com/office/drawing/2014/main" id="{FF6ECC02-52DB-C2EF-B703-6080624D030B}"/>
            </a:ext>
          </a:extLst>
        </p:cNvPr>
        <p:cNvGrpSpPr/>
        <p:nvPr/>
      </p:nvGrpSpPr>
      <p:grpSpPr>
        <a:xfrm>
          <a:off x="0" y="0"/>
          <a:ext cx="0" cy="0"/>
          <a:chOff x="0" y="0"/>
          <a:chExt cx="0" cy="0"/>
        </a:xfrm>
      </p:grpSpPr>
      <p:sp>
        <p:nvSpPr>
          <p:cNvPr id="647" name="Google Shape;647;p63">
            <a:extLst>
              <a:ext uri="{FF2B5EF4-FFF2-40B4-BE49-F238E27FC236}">
                <a16:creationId xmlns:a16="http://schemas.microsoft.com/office/drawing/2014/main" id="{94E9D06B-6F52-88D9-D172-4A1C06727A1C}"/>
              </a:ext>
            </a:extLst>
          </p:cNvPr>
          <p:cNvSpPr txBox="1">
            <a:spLocks noGrp="1"/>
          </p:cNvSpPr>
          <p:nvPr>
            <p:ph type="title"/>
          </p:nvPr>
        </p:nvSpPr>
        <p:spPr>
          <a:xfrm>
            <a:off x="476250" y="245850"/>
            <a:ext cx="7886700" cy="9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3300"/>
              <a:buFont typeface="Arial"/>
              <a:buNone/>
            </a:pPr>
            <a:r>
              <a:rPr lang="fr-ca" b="1" i="0" u="none" baseline="0">
                <a:solidFill>
                  <a:schemeClr val="lt1"/>
                </a:solidFill>
              </a:rPr>
              <a:t>Scénario : Offres d’emploi inclusives</a:t>
            </a:r>
            <a:endParaRPr sz="2300" b="1">
              <a:solidFill>
                <a:schemeClr val="lt1"/>
              </a:solidFill>
            </a:endParaRPr>
          </a:p>
          <a:p>
            <a:pPr marL="0" lvl="0" indent="0" algn="l" rtl="0">
              <a:lnSpc>
                <a:spcPct val="90000"/>
              </a:lnSpc>
              <a:spcBef>
                <a:spcPts val="0"/>
              </a:spcBef>
              <a:spcAft>
                <a:spcPts val="0"/>
              </a:spcAft>
              <a:buSzPts val="990"/>
              <a:buNone/>
            </a:pPr>
            <a:endParaRPr sz="2400" b="1"/>
          </a:p>
        </p:txBody>
      </p:sp>
      <p:sp>
        <p:nvSpPr>
          <p:cNvPr id="648" name="Google Shape;648;p63">
            <a:extLst>
              <a:ext uri="{FF2B5EF4-FFF2-40B4-BE49-F238E27FC236}">
                <a16:creationId xmlns:a16="http://schemas.microsoft.com/office/drawing/2014/main" id="{CE4A0870-9B1A-AE88-AC70-8EE340068A80}"/>
              </a:ext>
            </a:extLst>
          </p:cNvPr>
          <p:cNvSpPr/>
          <p:nvPr/>
        </p:nvSpPr>
        <p:spPr>
          <a:xfrm>
            <a:off x="679325" y="219150"/>
            <a:ext cx="41054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800" b="1" i="0" u="none" baseline="0" dirty="0">
                <a:solidFill>
                  <a:schemeClr val="accent1"/>
                </a:solidFill>
              </a:rPr>
              <a:t>    Recrutement </a:t>
            </a:r>
            <a:endParaRPr sz="2800" b="1" dirty="0">
              <a:solidFill>
                <a:schemeClr val="accent1"/>
              </a:solidFill>
            </a:endParaRPr>
          </a:p>
        </p:txBody>
      </p:sp>
      <p:sp>
        <p:nvSpPr>
          <p:cNvPr id="649" name="Google Shape;649;p63">
            <a:extLst>
              <a:ext uri="{FF2B5EF4-FFF2-40B4-BE49-F238E27FC236}">
                <a16:creationId xmlns:a16="http://schemas.microsoft.com/office/drawing/2014/main" id="{8D346852-0ACA-6F43-F0C6-FDBD3B1296FA}"/>
              </a:ext>
            </a:extLst>
          </p:cNvPr>
          <p:cNvSpPr/>
          <p:nvPr/>
        </p:nvSpPr>
        <p:spPr>
          <a:xfrm flipH="1">
            <a:off x="438143" y="21899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1</a:t>
            </a:r>
            <a:endParaRPr sz="1900" b="1">
              <a:solidFill>
                <a:schemeClr val="lt1"/>
              </a:solidFill>
            </a:endParaRPr>
          </a:p>
        </p:txBody>
      </p:sp>
      <p:sp>
        <p:nvSpPr>
          <p:cNvPr id="651" name="Google Shape;651;p63">
            <a:extLst>
              <a:ext uri="{FF2B5EF4-FFF2-40B4-BE49-F238E27FC236}">
                <a16:creationId xmlns:a16="http://schemas.microsoft.com/office/drawing/2014/main" id="{9B8DD4A0-8B3C-258F-775E-13381B4CF2E4}"/>
              </a:ext>
            </a:extLst>
          </p:cNvPr>
          <p:cNvSpPr txBox="1">
            <a:spLocks noGrp="1"/>
          </p:cNvSpPr>
          <p:nvPr>
            <p:ph type="body" idx="1"/>
          </p:nvPr>
        </p:nvSpPr>
        <p:spPr>
          <a:xfrm>
            <a:off x="476250" y="1176550"/>
            <a:ext cx="8084100" cy="344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2100"/>
              <a:buNone/>
            </a:pPr>
            <a:r>
              <a:rPr lang="fr-ca" sz="3200" i="0" u="none" baseline="0" dirty="0">
                <a:solidFill>
                  <a:schemeClr val="accent1"/>
                </a:solidFill>
              </a:rPr>
              <a:t>Entrevues inclusives</a:t>
            </a:r>
          </a:p>
          <a:p>
            <a:pPr marL="0" indent="0" algn="l" rtl="0">
              <a:lnSpc>
                <a:spcPct val="100000"/>
              </a:lnSpc>
              <a:spcBef>
                <a:spcPts val="1800"/>
              </a:spcBef>
              <a:buClr>
                <a:schemeClr val="dk1"/>
              </a:buClr>
              <a:buNone/>
            </a:pPr>
            <a:r>
              <a:rPr lang="fr-ca" sz="2400" b="0" i="0" u="none" baseline="0" dirty="0">
                <a:solidFill>
                  <a:srgbClr val="4C4C4E"/>
                </a:solidFill>
              </a:rPr>
              <a:t>Demandez aux candidats s’ils ont besoin d’adaptations.</a:t>
            </a:r>
          </a:p>
          <a:p>
            <a:pPr marL="273050" indent="-273050" algn="l" rtl="0">
              <a:lnSpc>
                <a:spcPct val="100000"/>
              </a:lnSpc>
              <a:spcBef>
                <a:spcPts val="1800"/>
              </a:spcBef>
              <a:buClr>
                <a:schemeClr val="dk1"/>
              </a:buClr>
              <a:buNone/>
            </a:pPr>
            <a:r>
              <a:rPr lang="fr-ca" sz="2400" b="0" i="0" u="none" baseline="0" dirty="0">
                <a:solidFill>
                  <a:srgbClr val="4C4C4E"/>
                </a:solidFill>
              </a:rPr>
              <a:t>Montrez-vous ouvert à tout changement de format, de lieu, de matériel et des procédures de l’entrevue.</a:t>
            </a:r>
          </a:p>
          <a:p>
            <a:pPr marL="273050" indent="-273050" algn="l" rtl="0">
              <a:lnSpc>
                <a:spcPct val="100000"/>
              </a:lnSpc>
              <a:spcBef>
                <a:spcPts val="1800"/>
              </a:spcBef>
              <a:buClr>
                <a:schemeClr val="dk1"/>
              </a:buClr>
              <a:buNone/>
            </a:pPr>
            <a:r>
              <a:rPr lang="fr-ca" sz="2400" b="0" i="0" u="none" baseline="0" dirty="0">
                <a:solidFill>
                  <a:srgbClr val="4C4C4E"/>
                </a:solidFill>
              </a:rPr>
              <a:t>Il n’y a pas d’approche unique en matière d’adaptations pour le recrutement.</a:t>
            </a:r>
          </a:p>
        </p:txBody>
      </p:sp>
      <p:pic>
        <p:nvPicPr>
          <p:cNvPr id="2" name="Google Shape;656;p63">
            <a:extLst>
              <a:ext uri="{FF2B5EF4-FFF2-40B4-BE49-F238E27FC236}">
                <a16:creationId xmlns:a16="http://schemas.microsoft.com/office/drawing/2014/main" id="{4007CF1E-C087-66F4-030D-522C455E33AC}"/>
              </a:ext>
            </a:extLst>
          </p:cNvPr>
          <p:cNvPicPr preferRelativeResize="0"/>
          <p:nvPr/>
        </p:nvPicPr>
        <p:blipFill rotWithShape="1">
          <a:blip r:embed="rId3">
            <a:alphaModFix/>
          </a:blip>
          <a:srcRect/>
          <a:stretch/>
        </p:blipFill>
        <p:spPr>
          <a:xfrm>
            <a:off x="7913350" y="904774"/>
            <a:ext cx="849650" cy="849650"/>
          </a:xfrm>
          <a:prstGeom prst="rect">
            <a:avLst/>
          </a:prstGeom>
          <a:noFill/>
          <a:ln>
            <a:noFill/>
          </a:ln>
        </p:spPr>
      </p:pic>
      <p:sp>
        <p:nvSpPr>
          <p:cNvPr id="3" name="Google Shape;622;p61">
            <a:extLst>
              <a:ext uri="{FF2B5EF4-FFF2-40B4-BE49-F238E27FC236}">
                <a16:creationId xmlns:a16="http://schemas.microsoft.com/office/drawing/2014/main" id="{03F123DA-2569-D150-7BB2-1674B3DF4C1A}"/>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0" indent="0" algn="r">
              <a:spcBef>
                <a:spcPts val="1000"/>
              </a:spcBef>
              <a:buFont typeface="Arial"/>
              <a:buNone/>
            </a:pPr>
            <a:r>
              <a:rPr lang="fr-FR" sz="1400" b="1">
                <a:solidFill>
                  <a:schemeClr val="accent1"/>
                </a:solidFill>
              </a:rPr>
              <a:t>MEILLEURES PRATIQUES EN MATIÈRE DE RECRUTEMENT</a:t>
            </a:r>
            <a:endParaRPr lang="fr-FR" sz="1400" dirty="0"/>
          </a:p>
        </p:txBody>
      </p:sp>
    </p:spTree>
    <p:extLst>
      <p:ext uri="{BB962C8B-B14F-4D97-AF65-F5344CB8AC3E}">
        <p14:creationId xmlns:p14="http://schemas.microsoft.com/office/powerpoint/2010/main" val="3299614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9822E9A4-0681-EBA9-E4C9-FFFC7EEC9F23}"/>
            </a:ext>
          </a:extLst>
        </p:cNvPr>
        <p:cNvGrpSpPr/>
        <p:nvPr/>
      </p:nvGrpSpPr>
      <p:grpSpPr>
        <a:xfrm>
          <a:off x="0" y="0"/>
          <a:ext cx="0" cy="0"/>
          <a:chOff x="0" y="0"/>
          <a:chExt cx="0" cy="0"/>
        </a:xfrm>
      </p:grpSpPr>
      <p:sp>
        <p:nvSpPr>
          <p:cNvPr id="215" name="Google Shape;215;p30">
            <a:extLst>
              <a:ext uri="{FF2B5EF4-FFF2-40B4-BE49-F238E27FC236}">
                <a16:creationId xmlns:a16="http://schemas.microsoft.com/office/drawing/2014/main" id="{59B4BB6E-98CE-01E9-B493-980EAD231382}"/>
              </a:ext>
            </a:extLst>
          </p:cNvPr>
          <p:cNvSpPr txBox="1">
            <a:spLocks noGrp="1"/>
          </p:cNvSpPr>
          <p:nvPr>
            <p:ph type="title"/>
          </p:nvPr>
        </p:nvSpPr>
        <p:spPr>
          <a:xfrm>
            <a:off x="322350" y="11169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i="0" u="none" baseline="0" dirty="0"/>
              <a:t>Reconnaissance territoriale</a:t>
            </a:r>
            <a:endParaRPr dirty="0"/>
          </a:p>
        </p:txBody>
      </p:sp>
      <p:sp>
        <p:nvSpPr>
          <p:cNvPr id="216" name="Google Shape;216;p30">
            <a:extLst>
              <a:ext uri="{FF2B5EF4-FFF2-40B4-BE49-F238E27FC236}">
                <a16:creationId xmlns:a16="http://schemas.microsoft.com/office/drawing/2014/main" id="{D2017219-84CE-20E0-3D6C-A656AC1AC8A1}"/>
              </a:ext>
            </a:extLst>
          </p:cNvPr>
          <p:cNvSpPr txBox="1">
            <a:spLocks noGrp="1"/>
          </p:cNvSpPr>
          <p:nvPr>
            <p:ph type="subTitle" idx="1"/>
          </p:nvPr>
        </p:nvSpPr>
        <p:spPr>
          <a:xfrm>
            <a:off x="322350" y="1105890"/>
            <a:ext cx="8193000" cy="4037610"/>
          </a:xfrm>
          <a:prstGeom prst="rect">
            <a:avLst/>
          </a:prstGeom>
        </p:spPr>
        <p:txBody>
          <a:bodyPr spcFirstLastPara="1" wrap="square" lIns="91425" tIns="45700" rIns="91425" bIns="45700" anchor="t" anchorCtr="0">
            <a:normAutofit fontScale="92500" lnSpcReduction="10000"/>
          </a:bodyPr>
          <a:lstStyle/>
          <a:p>
            <a:pPr marL="0" lvl="0" indent="0" algn="l" rtl="0">
              <a:lnSpc>
                <a:spcPct val="115000"/>
              </a:lnSpc>
              <a:spcBef>
                <a:spcPts val="750"/>
              </a:spcBef>
              <a:spcAft>
                <a:spcPts val="0"/>
              </a:spcAft>
              <a:buNone/>
            </a:pPr>
            <a:r>
              <a:rPr lang="fr-ca" sz="1400" b="0" i="0" u="none" baseline="0" dirty="0"/>
              <a:t>En nous rassemblant aujourd’hui de tout l’Ontario et du Canada, nous reconnaissons cette terre sacrée.</a:t>
            </a:r>
          </a:p>
          <a:p>
            <a:pPr marL="0" lvl="0" indent="0" algn="l" rtl="0">
              <a:lnSpc>
                <a:spcPct val="115000"/>
              </a:lnSpc>
              <a:spcBef>
                <a:spcPts val="750"/>
              </a:spcBef>
              <a:spcAft>
                <a:spcPts val="0"/>
              </a:spcAft>
              <a:buNone/>
            </a:pPr>
            <a:br>
              <a:rPr lang="fr-ca" sz="1400" dirty="0"/>
            </a:br>
            <a:r>
              <a:rPr lang="fr-ca" sz="1400" b="0" i="0" u="none" baseline="0" dirty="0"/>
              <a:t>Nous reconnaissons les territoires autochtones tels qu’ils sont définis dans la Proclamation royale de 1763, qui prévoyait l’autodétermination et l’autonomie gouvernementale. Nous comprenons le rapport pour la vérité et la réconciliation et les appels à l’action qui recommandent à tous les niveaux de gouvernement de faire respecter les droits des Autochtones dans l’esprit originel des traités. Les peuples autochtones et leurs alliés pour la réconciliation considèrent les traités comme une obligation sacrée qui engage les deux parties à maintenir une relation respectueuse, en partageant équitablement les terres et les ressources. </a:t>
            </a:r>
          </a:p>
          <a:p>
            <a:pPr marL="0" lvl="0" indent="0" algn="l" rtl="0">
              <a:lnSpc>
                <a:spcPct val="115000"/>
              </a:lnSpc>
              <a:spcBef>
                <a:spcPts val="750"/>
              </a:spcBef>
              <a:spcAft>
                <a:spcPts val="0"/>
              </a:spcAft>
              <a:buNone/>
            </a:pPr>
            <a:br>
              <a:rPr lang="fr-ca" sz="1400" dirty="0"/>
            </a:br>
            <a:r>
              <a:rPr lang="fr-ca" sz="1400" b="0" i="0" u="none" baseline="0" dirty="0"/>
              <a:t>Nous rendons grâce pour cette terre, notre Terre-mère, et cherchons à suivre un chemin de </a:t>
            </a:r>
            <a:br>
              <a:rPr lang="fr-ca" sz="1400" b="0" i="0" u="none" baseline="0" dirty="0"/>
            </a:br>
            <a:r>
              <a:rPr lang="fr-ca" sz="1400" b="0" i="0" u="none" baseline="0" dirty="0"/>
              <a:t>vérité et de réconciliation au Canada, fondé sur le partenariat et le respect des diverses </a:t>
            </a:r>
            <a:br>
              <a:rPr lang="fr-ca" sz="1400" b="0" i="0" u="none" baseline="0" dirty="0"/>
            </a:br>
            <a:r>
              <a:rPr lang="fr-ca" sz="1400" b="0" i="0" u="none" baseline="0" dirty="0"/>
              <a:t>façons d’apprendre, de connaître et d’être. Puissions-nous aujourd’hui nous appuyer </a:t>
            </a:r>
            <a:br>
              <a:rPr lang="fr-ca" sz="1400" b="0" i="0" u="none" baseline="0" dirty="0"/>
            </a:br>
            <a:r>
              <a:rPr lang="fr-ca" sz="1400" b="0" i="0" u="none" baseline="0" dirty="0"/>
              <a:t>sur notre prise de conscience, notre respect et notre curiosité, alors que nous nous </a:t>
            </a:r>
            <a:br>
              <a:rPr lang="fr-ca" sz="1400" b="0" i="0" u="none" baseline="0" dirty="0"/>
            </a:br>
            <a:r>
              <a:rPr lang="fr-ca" sz="1400" b="0" i="0" u="none" baseline="0" dirty="0"/>
              <a:t>réunissons pour faire avancer notre objectif commun : créer des milieux de travail </a:t>
            </a:r>
            <a:br>
              <a:rPr lang="fr-ca" sz="1400" b="0" i="0" u="none" baseline="0" dirty="0"/>
            </a:br>
            <a:r>
              <a:rPr lang="fr-ca" sz="1400" b="0" i="0" u="none" baseline="0" dirty="0"/>
              <a:t>et des communautés véritablement inclusifs. </a:t>
            </a:r>
            <a:br>
              <a:rPr lang="fr-ca" sz="1400" dirty="0"/>
            </a:br>
            <a:r>
              <a:rPr lang="fr-ca" sz="1400" b="0" i="0" u="none" baseline="0" dirty="0"/>
              <a:t>Chi </a:t>
            </a:r>
            <a:r>
              <a:rPr lang="fr-ca" sz="1400" b="0" i="0" u="none" baseline="0" dirty="0" err="1"/>
              <a:t>Miigwetch</a:t>
            </a:r>
            <a:r>
              <a:rPr lang="fr-ca" sz="1400" b="0" i="0" u="none" baseline="0" dirty="0"/>
              <a:t> (</a:t>
            </a:r>
            <a:r>
              <a:rPr lang="fr-ca" sz="1400" b="0" i="0" u="none" baseline="0" dirty="0" err="1"/>
              <a:t>Anishinaabe</a:t>
            </a:r>
            <a:r>
              <a:rPr lang="fr-ca" sz="1400" b="0" i="0" u="none" baseline="0" dirty="0"/>
              <a:t>) – </a:t>
            </a:r>
            <a:r>
              <a:rPr lang="fr-ca" sz="1400" b="0" i="0" u="none" baseline="0" dirty="0" err="1"/>
              <a:t>Nya</a:t>
            </a:r>
            <a:r>
              <a:rPr lang="fr-ca" sz="1400" b="0" i="0" u="none" baseline="0" dirty="0"/>
              <a:t> </a:t>
            </a:r>
            <a:r>
              <a:rPr lang="fr-ca" sz="1400" b="0" i="0" u="none" baseline="0" dirty="0" err="1"/>
              <a:t>whago</a:t>
            </a:r>
            <a:r>
              <a:rPr lang="fr-ca" sz="1400" b="0" i="0" u="none" baseline="0" dirty="0"/>
              <a:t> ah (Sénéca) – Merci – </a:t>
            </a:r>
            <a:br>
              <a:rPr lang="fr-ca" sz="1400" dirty="0"/>
            </a:br>
            <a:r>
              <a:rPr lang="fr-ca" sz="1400" b="0" i="0" u="none" baseline="0" dirty="0" err="1"/>
              <a:t>Thank</a:t>
            </a:r>
            <a:r>
              <a:rPr lang="fr-ca" sz="1400" b="0" i="0" u="none" baseline="0" dirty="0"/>
              <a:t> </a:t>
            </a:r>
            <a:r>
              <a:rPr lang="fr-ca" sz="1400" b="0" i="0" u="none" baseline="0" dirty="0" err="1"/>
              <a:t>you</a:t>
            </a:r>
            <a:r>
              <a:rPr lang="fr-ca" sz="1400" b="0" i="0" u="none" baseline="0" dirty="0"/>
              <a:t>.</a:t>
            </a:r>
          </a:p>
        </p:txBody>
      </p:sp>
    </p:spTree>
    <p:extLst>
      <p:ext uri="{BB962C8B-B14F-4D97-AF65-F5344CB8AC3E}">
        <p14:creationId xmlns:p14="http://schemas.microsoft.com/office/powerpoint/2010/main" val="723610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5" name="Google Shape;640;p62">
            <a:extLst>
              <a:ext uri="{FF2B5EF4-FFF2-40B4-BE49-F238E27FC236}">
                <a16:creationId xmlns:a16="http://schemas.microsoft.com/office/drawing/2014/main" id="{87221531-D1C8-99F3-EB6B-AB2E21B0A298}"/>
              </a:ext>
              <a:ext uri="{C183D7F6-B498-43B3-948B-1728B52AA6E4}">
                <adec:decorative xmlns:adec="http://schemas.microsoft.com/office/drawing/2017/decorative" val="1"/>
              </a:ext>
            </a:extLst>
          </p:cNvPr>
          <p:cNvSpPr txBox="1">
            <a:spLocks/>
          </p:cNvSpPr>
          <p:nvPr/>
        </p:nvSpPr>
        <p:spPr>
          <a:xfrm>
            <a:off x="462528" y="272253"/>
            <a:ext cx="494100" cy="2763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b="1" dirty="0">
                <a:solidFill>
                  <a:schemeClr val="bg1"/>
                </a:solidFill>
              </a:rPr>
              <a:t>1</a:t>
            </a:r>
          </a:p>
        </p:txBody>
      </p:sp>
      <p:sp>
        <p:nvSpPr>
          <p:cNvPr id="9" name="Subtitle 8">
            <a:extLst>
              <a:ext uri="{FF2B5EF4-FFF2-40B4-BE49-F238E27FC236}">
                <a16:creationId xmlns:a16="http://schemas.microsoft.com/office/drawing/2014/main" id="{456C972F-C677-51B7-4007-F411AFDBF2D2}"/>
              </a:ext>
              <a:ext uri="{C183D7F6-B498-43B3-948B-1728B52AA6E4}">
                <adec:decorative xmlns:adec="http://schemas.microsoft.com/office/drawing/2017/decorative" val="1"/>
              </a:ext>
            </a:extLst>
          </p:cNvPr>
          <p:cNvSpPr>
            <a:spLocks noGrp="1"/>
          </p:cNvSpPr>
          <p:nvPr>
            <p:ph type="subTitle" idx="2"/>
          </p:nvPr>
        </p:nvSpPr>
        <p:spPr/>
        <p:txBody>
          <a:bodyPr/>
          <a:lstStyle/>
          <a:p>
            <a:r>
              <a:rPr lang="en-US" dirty="0"/>
              <a:t>1</a:t>
            </a:r>
          </a:p>
        </p:txBody>
      </p:sp>
      <p:sp>
        <p:nvSpPr>
          <p:cNvPr id="12" name="Subtitle 11">
            <a:extLst>
              <a:ext uri="{FF2B5EF4-FFF2-40B4-BE49-F238E27FC236}">
                <a16:creationId xmlns:a16="http://schemas.microsoft.com/office/drawing/2014/main" id="{5C90A95C-6E46-3AC2-CB39-582947370D2C}"/>
              </a:ext>
              <a:ext uri="{C183D7F6-B498-43B3-948B-1728B52AA6E4}">
                <adec:decorative xmlns:adec="http://schemas.microsoft.com/office/drawing/2017/decorative" val="1"/>
              </a:ext>
            </a:extLst>
          </p:cNvPr>
          <p:cNvSpPr>
            <a:spLocks noGrp="1"/>
          </p:cNvSpPr>
          <p:nvPr>
            <p:ph type="subTitle" idx="5"/>
          </p:nvPr>
        </p:nvSpPr>
        <p:spPr>
          <a:xfrm>
            <a:off x="1074325" y="218996"/>
            <a:ext cx="3802475" cy="535541"/>
          </a:xfrm>
        </p:spPr>
        <p:txBody>
          <a:bodyPr/>
          <a:lstStyle/>
          <a:p>
            <a:r>
              <a:rPr lang="en-US" b="1" dirty="0"/>
              <a:t>Recruitment</a:t>
            </a:r>
          </a:p>
        </p:txBody>
      </p:sp>
      <p:sp>
        <p:nvSpPr>
          <p:cNvPr id="672" name="Google Shape;672;p65">
            <a:extLst>
              <a:ext uri="{C183D7F6-B498-43B3-948B-1728B52AA6E4}">
                <adec:decorative xmlns:adec="http://schemas.microsoft.com/office/drawing/2017/decorative" val="1"/>
              </a:ext>
            </a:extLst>
          </p:cNvPr>
          <p:cNvSpPr/>
          <p:nvPr/>
        </p:nvSpPr>
        <p:spPr>
          <a:xfrm>
            <a:off x="5814625" y="2872550"/>
            <a:ext cx="4699200" cy="4699200"/>
          </a:xfrm>
          <a:prstGeom prst="ellipse">
            <a:avLst/>
          </a:prstGeom>
          <a:solidFill>
            <a:srgbClr val="FAD9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608;p59">
            <a:extLst>
              <a:ext uri="{FF2B5EF4-FFF2-40B4-BE49-F238E27FC236}">
                <a16:creationId xmlns:a16="http://schemas.microsoft.com/office/drawing/2014/main" id="{82ED5A91-2A13-DA98-2A19-45E85CDF59BF}"/>
              </a:ext>
            </a:extLst>
          </p:cNvPr>
          <p:cNvSpPr txBox="1">
            <a:spLocks noGrp="1"/>
          </p:cNvSpPr>
          <p:nvPr>
            <p:ph type="title" idx="4294967295"/>
          </p:nvPr>
        </p:nvSpPr>
        <p:spPr>
          <a:xfrm>
            <a:off x="1413269" y="4555475"/>
            <a:ext cx="5192713" cy="4381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1" i="0" u="none" strike="noStrike" kern="0" cap="none" spc="0" normalizeH="0" baseline="0" noProof="0" dirty="0">
                <a:ln>
                  <a:noFill/>
                </a:ln>
                <a:solidFill>
                  <a:srgbClr val="0070C0"/>
                </a:solidFill>
                <a:effectLst/>
                <a:uLnTx/>
                <a:uFillTx/>
                <a:latin typeface="Arial"/>
                <a:ea typeface="Arial"/>
                <a:cs typeface="Arial"/>
                <a:sym typeface="Arial"/>
              </a:rPr>
              <a:t>Cas : Adaptations pour </a:t>
            </a:r>
            <a:r>
              <a:rPr kumimoji="0" lang="en-CA" sz="2400" b="1" i="0" u="none" strike="noStrike" kern="0" cap="none" spc="0" normalizeH="0" baseline="0" noProof="0" dirty="0" err="1">
                <a:ln>
                  <a:noFill/>
                </a:ln>
                <a:solidFill>
                  <a:srgbClr val="0070C0"/>
                </a:solidFill>
                <a:effectLst/>
                <a:uLnTx/>
                <a:uFillTx/>
                <a:latin typeface="Arial"/>
                <a:ea typeface="Arial"/>
                <a:cs typeface="Arial"/>
                <a:sym typeface="Arial"/>
              </a:rPr>
              <a:t>l’entrevue</a:t>
            </a:r>
            <a:endParaRPr kumimoji="0" lang="en-CA" sz="2400" b="1" i="0" u="none" strike="noStrike" kern="0" cap="none" spc="0" normalizeH="0" baseline="0" noProof="0" dirty="0">
              <a:ln>
                <a:noFill/>
              </a:ln>
              <a:solidFill>
                <a:srgbClr val="0070C0"/>
              </a:solidFill>
              <a:effectLst/>
              <a:uLnTx/>
              <a:uFillTx/>
              <a:latin typeface="Arial"/>
              <a:ea typeface="Arial"/>
              <a:cs typeface="Arial"/>
              <a:sym typeface="Arial"/>
            </a:endParaRPr>
          </a:p>
        </p:txBody>
      </p:sp>
      <p:pic>
        <p:nvPicPr>
          <p:cNvPr id="678" name="Google Shape;678;p65">
            <a:extLst>
              <a:ext uri="{C183D7F6-B498-43B3-948B-1728B52AA6E4}">
                <adec:decorative xmlns:adec="http://schemas.microsoft.com/office/drawing/2017/decorative" val="1"/>
              </a:ext>
            </a:extLst>
          </p:cNvPr>
          <p:cNvPicPr preferRelativeResize="0"/>
          <p:nvPr/>
        </p:nvPicPr>
        <p:blipFill rotWithShape="1">
          <a:blip r:embed="rId4">
            <a:alphaModFix amt="42000"/>
          </a:blip>
          <a:srcRect/>
          <a:stretch/>
        </p:blipFill>
        <p:spPr>
          <a:xfrm>
            <a:off x="8098225" y="4140998"/>
            <a:ext cx="707101" cy="707126"/>
          </a:xfrm>
          <a:prstGeom prst="rect">
            <a:avLst/>
          </a:prstGeom>
          <a:noFill/>
          <a:ln>
            <a:noFill/>
          </a:ln>
        </p:spPr>
      </p:pic>
      <p:pic>
        <p:nvPicPr>
          <p:cNvPr id="3" name="Online Media 2" title="Holland Bloorview Employment Pathways’ interview process">
            <a:hlinkClick r:id="" action="ppaction://media"/>
            <a:extLst>
              <a:ext uri="{FF2B5EF4-FFF2-40B4-BE49-F238E27FC236}">
                <a16:creationId xmlns:a16="http://schemas.microsoft.com/office/drawing/2014/main" id="{1036F9F8-9F7C-3309-0D64-168114877E34}"/>
              </a:ext>
            </a:extLst>
          </p:cNvPr>
          <p:cNvPicPr>
            <a:picLocks noRot="1" noChangeAspect="1"/>
          </p:cNvPicPr>
          <p:nvPr>
            <a:videoFile r:link="rId1"/>
          </p:nvPr>
        </p:nvPicPr>
        <p:blipFill>
          <a:blip r:embed="rId5"/>
          <a:stretch>
            <a:fillRect/>
          </a:stretch>
        </p:blipFill>
        <p:spPr>
          <a:xfrm>
            <a:off x="2163728" y="793109"/>
            <a:ext cx="4949455" cy="3712092"/>
          </a:xfrm>
          <a:prstGeom prst="rect">
            <a:avLst/>
          </a:prstGeom>
        </p:spPr>
      </p:pic>
      <p:sp>
        <p:nvSpPr>
          <p:cNvPr id="7" name="Google Shape;622;p61">
            <a:extLst>
              <a:ext uri="{FF2B5EF4-FFF2-40B4-BE49-F238E27FC236}">
                <a16:creationId xmlns:a16="http://schemas.microsoft.com/office/drawing/2014/main" id="{3A5CEA82-F71B-3138-FA08-AF65C0587BD5}"/>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RECRUTEMENT</a:t>
            </a:r>
            <a:endParaRPr lang="fr-FR" sz="15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6"/>
          <p:cNvSpPr txBox="1">
            <a:spLocks noGrp="1"/>
          </p:cNvSpPr>
          <p:nvPr>
            <p:ph type="title"/>
          </p:nvPr>
        </p:nvSpPr>
        <p:spPr>
          <a:xfrm>
            <a:off x="-688932" y="1533525"/>
            <a:ext cx="10434181" cy="2610000"/>
          </a:xfrm>
          <a:prstGeom prst="rect">
            <a:avLst/>
          </a:prstGeom>
        </p:spPr>
        <p:txBody>
          <a:bodyPr spcFirstLastPara="1" wrap="square" lIns="91425" tIns="45700" rIns="91425" bIns="45700" anchor="t" anchorCtr="0">
            <a:noAutofit/>
          </a:bodyPr>
          <a:lstStyle/>
          <a:p>
            <a:pPr marL="0" lvl="0" indent="0" algn="ctr" rtl="0">
              <a:lnSpc>
                <a:spcPct val="100000"/>
              </a:lnSpc>
              <a:spcBef>
                <a:spcPts val="1200"/>
              </a:spcBef>
              <a:spcAft>
                <a:spcPts val="0"/>
              </a:spcAft>
              <a:buNone/>
            </a:pPr>
            <a:r>
              <a:rPr lang="fr-ca" sz="2100" b="1" i="0" u="none" baseline="0" dirty="0"/>
              <a:t>Discutez : </a:t>
            </a:r>
            <a:endParaRPr dirty="0">
              <a:solidFill>
                <a:schemeClr val="dk1"/>
              </a:solidFill>
            </a:endParaRPr>
          </a:p>
          <a:p>
            <a:pPr marL="0" lvl="0" indent="0" algn="ctr" rtl="0">
              <a:lnSpc>
                <a:spcPct val="100000"/>
              </a:lnSpc>
              <a:spcBef>
                <a:spcPts val="1200"/>
              </a:spcBef>
              <a:spcAft>
                <a:spcPts val="0"/>
              </a:spcAft>
              <a:buNone/>
            </a:pPr>
            <a:r>
              <a:rPr lang="fr-ca" sz="2600" b="1" i="0" u="none" baseline="0" dirty="0"/>
              <a:t>1. </a:t>
            </a:r>
            <a:r>
              <a:rPr lang="fr-ca" sz="2600" b="0" i="0" u="none" baseline="0" dirty="0"/>
              <a:t>Quelles pratiques inclusives </a:t>
            </a:r>
            <a:br>
              <a:rPr lang="fr-ca" sz="2600" b="0" dirty="0"/>
            </a:br>
            <a:r>
              <a:rPr lang="fr-ca" sz="2600" b="0" i="0" u="none" baseline="0" dirty="0"/>
              <a:t>avons-nous déjà intégrées?</a:t>
            </a:r>
            <a:endParaRPr sz="2600" b="0" dirty="0"/>
          </a:p>
          <a:p>
            <a:pPr marL="0" lvl="0" indent="0" algn="ctr" rtl="0">
              <a:lnSpc>
                <a:spcPct val="100000"/>
              </a:lnSpc>
              <a:spcBef>
                <a:spcPts val="1200"/>
              </a:spcBef>
              <a:spcAft>
                <a:spcPts val="0"/>
              </a:spcAft>
              <a:buNone/>
            </a:pPr>
            <a:r>
              <a:rPr lang="fr-ca" sz="2600" b="0" i="0" u="none" baseline="0" dirty="0"/>
              <a:t>2. Comment pouvez-vous vous adapter à...?</a:t>
            </a:r>
            <a:endParaRPr sz="2600" b="0" dirty="0"/>
          </a:p>
          <a:p>
            <a:pPr marL="0" lvl="0" indent="0" algn="ctr" rtl="0">
              <a:lnSpc>
                <a:spcPct val="100000"/>
              </a:lnSpc>
              <a:spcBef>
                <a:spcPts val="1200"/>
              </a:spcBef>
              <a:spcAft>
                <a:spcPts val="0"/>
              </a:spcAft>
              <a:buNone/>
            </a:pPr>
            <a:endParaRPr sz="2300" b="0" dirty="0"/>
          </a:p>
          <a:p>
            <a:pPr marL="0" lvl="0" indent="0" algn="ctr" rtl="0">
              <a:lnSpc>
                <a:spcPct val="100000"/>
              </a:lnSpc>
              <a:spcBef>
                <a:spcPts val="1200"/>
              </a:spcBef>
              <a:spcAft>
                <a:spcPts val="0"/>
              </a:spcAft>
              <a:buNone/>
            </a:pPr>
            <a:endParaRPr sz="2300" b="0" dirty="0"/>
          </a:p>
          <a:p>
            <a:pPr marL="0" lvl="0" indent="0" algn="ctr" rtl="0">
              <a:lnSpc>
                <a:spcPct val="100000"/>
              </a:lnSpc>
              <a:spcBef>
                <a:spcPts val="1200"/>
              </a:spcBef>
              <a:spcAft>
                <a:spcPts val="0"/>
              </a:spcAft>
              <a:buNone/>
            </a:pPr>
            <a:endParaRPr sz="2400" b="0" dirty="0"/>
          </a:p>
        </p:txBody>
      </p:sp>
      <p:sp>
        <p:nvSpPr>
          <p:cNvPr id="685" name="Google Shape;685;p66"/>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b="0" i="0" u="none" baseline="0"/>
              <a:t>3 min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67"/>
          <p:cNvSpPr txBox="1">
            <a:spLocks noGrp="1"/>
          </p:cNvSpPr>
          <p:nvPr>
            <p:ph type="subTitle" idx="2"/>
          </p:nvPr>
        </p:nvSpPr>
        <p:spPr>
          <a:xfrm>
            <a:off x="464003" y="230184"/>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692" name="Google Shape;692;p67"/>
          <p:cNvSpPr txBox="1">
            <a:spLocks noGrp="1"/>
          </p:cNvSpPr>
          <p:nvPr>
            <p:ph type="subTitle" idx="3"/>
          </p:nvPr>
        </p:nvSpPr>
        <p:spPr>
          <a:xfrm>
            <a:off x="552599" y="831750"/>
            <a:ext cx="3631093"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Clr>
                <a:schemeClr val="dk1"/>
              </a:buClr>
              <a:buSzPts val="2100"/>
              <a:buFont typeface="Arial"/>
              <a:buNone/>
            </a:pPr>
            <a:r>
              <a:rPr lang="fr-ca" i="0" u="none" baseline="0" dirty="0"/>
              <a:t>Mener l’entrevue</a:t>
            </a:r>
            <a:endParaRPr dirty="0"/>
          </a:p>
          <a:p>
            <a:pPr marL="0" lvl="0" indent="0" algn="l" rtl="0">
              <a:spcBef>
                <a:spcPts val="750"/>
              </a:spcBef>
              <a:spcAft>
                <a:spcPts val="0"/>
              </a:spcAft>
              <a:buClr>
                <a:schemeClr val="dk1"/>
              </a:buClr>
              <a:buSzPts val="2100"/>
              <a:buFont typeface="Arial"/>
              <a:buNone/>
            </a:pPr>
            <a:endParaRPr dirty="0"/>
          </a:p>
          <a:p>
            <a:pPr marL="0" lvl="0" indent="0" algn="l" rtl="0">
              <a:spcBef>
                <a:spcPts val="750"/>
              </a:spcBef>
              <a:spcAft>
                <a:spcPts val="0"/>
              </a:spcAft>
              <a:buNone/>
            </a:pPr>
            <a:endParaRPr dirty="0"/>
          </a:p>
        </p:txBody>
      </p:sp>
      <p:pic>
        <p:nvPicPr>
          <p:cNvPr id="693" name="Google Shape;693;p67"/>
          <p:cNvPicPr preferRelativeResize="0"/>
          <p:nvPr/>
        </p:nvPicPr>
        <p:blipFill rotWithShape="1">
          <a:blip r:embed="rId3">
            <a:alphaModFix/>
          </a:blip>
          <a:srcRect/>
          <a:stretch/>
        </p:blipFill>
        <p:spPr>
          <a:xfrm>
            <a:off x="691076" y="1662526"/>
            <a:ext cx="495288" cy="495300"/>
          </a:xfrm>
          <a:prstGeom prst="rect">
            <a:avLst/>
          </a:prstGeom>
          <a:noFill/>
          <a:ln>
            <a:noFill/>
          </a:ln>
        </p:spPr>
      </p:pic>
      <p:pic>
        <p:nvPicPr>
          <p:cNvPr id="694" name="Google Shape;694;p67"/>
          <p:cNvPicPr preferRelativeResize="0"/>
          <p:nvPr/>
        </p:nvPicPr>
        <p:blipFill rotWithShape="1">
          <a:blip r:embed="rId3">
            <a:alphaModFix/>
          </a:blip>
          <a:srcRect/>
          <a:stretch/>
        </p:blipFill>
        <p:spPr>
          <a:xfrm>
            <a:off x="691076" y="4133845"/>
            <a:ext cx="495288" cy="495300"/>
          </a:xfrm>
          <a:prstGeom prst="rect">
            <a:avLst/>
          </a:prstGeom>
          <a:noFill/>
          <a:ln>
            <a:noFill/>
          </a:ln>
        </p:spPr>
      </p:pic>
      <p:pic>
        <p:nvPicPr>
          <p:cNvPr id="695" name="Google Shape;695;p67"/>
          <p:cNvPicPr preferRelativeResize="0"/>
          <p:nvPr/>
        </p:nvPicPr>
        <p:blipFill rotWithShape="1">
          <a:blip r:embed="rId3">
            <a:alphaModFix/>
          </a:blip>
          <a:srcRect/>
          <a:stretch/>
        </p:blipFill>
        <p:spPr>
          <a:xfrm>
            <a:off x="700730" y="3110250"/>
            <a:ext cx="495288" cy="495300"/>
          </a:xfrm>
          <a:prstGeom prst="rect">
            <a:avLst/>
          </a:prstGeom>
          <a:noFill/>
          <a:ln>
            <a:noFill/>
          </a:ln>
        </p:spPr>
      </p:pic>
      <p:sp>
        <p:nvSpPr>
          <p:cNvPr id="696" name="Google Shape;696;p67"/>
          <p:cNvSpPr txBox="1"/>
          <p:nvPr/>
        </p:nvSpPr>
        <p:spPr>
          <a:xfrm>
            <a:off x="3762450" y="4381500"/>
            <a:ext cx="5002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ca" sz="1000" b="0" i="0" u="none" strike="noStrike" cap="none" baseline="0">
                <a:solidFill>
                  <a:schemeClr val="dk2"/>
                </a:solidFill>
                <a:latin typeface="Arial"/>
                <a:ea typeface="Arial"/>
                <a:cs typeface="Arial"/>
                <a:sym typeface="Arial"/>
              </a:rPr>
              <a:t>Source : </a:t>
            </a:r>
            <a:r>
              <a:rPr lang="fr-ca" sz="1000" b="0" i="0" u="none" strike="noStrike" cap="none" baseline="0">
                <a:solidFill>
                  <a:srgbClr val="000000"/>
                </a:solidFill>
                <a:latin typeface="Arial"/>
                <a:ea typeface="Arial"/>
                <a:cs typeface="Arial"/>
                <a:sym typeface="Arial"/>
              </a:rPr>
              <a:t>Holland Bloorview's Toolkit for Equitable Recruitment &amp; Selection Process (Boîte à outils de Holland Bloorview pour un processus de recrutement et de sélection équitable)</a:t>
            </a:r>
            <a:endParaRPr sz="1000" b="0" i="0" u="none" strike="noStrike" cap="none">
              <a:solidFill>
                <a:srgbClr val="000000"/>
              </a:solidFill>
              <a:latin typeface="Arial"/>
              <a:ea typeface="Arial"/>
              <a:cs typeface="Arial"/>
              <a:sym typeface="Arial"/>
            </a:endParaRPr>
          </a:p>
        </p:txBody>
      </p:sp>
      <p:pic>
        <p:nvPicPr>
          <p:cNvPr id="697" name="Google Shape;697;p67" descr="An image of a scoring rubric for equitable recruitment and selection processes"/>
          <p:cNvPicPr preferRelativeResize="0"/>
          <p:nvPr/>
        </p:nvPicPr>
        <p:blipFill rotWithShape="1">
          <a:blip r:embed="rId4">
            <a:alphaModFix/>
          </a:blip>
          <a:srcRect/>
          <a:stretch/>
        </p:blipFill>
        <p:spPr>
          <a:xfrm>
            <a:off x="3638700" y="1559225"/>
            <a:ext cx="5348050" cy="2822270"/>
          </a:xfrm>
          <a:prstGeom prst="rect">
            <a:avLst/>
          </a:prstGeom>
          <a:noFill/>
          <a:ln>
            <a:noFill/>
          </a:ln>
        </p:spPr>
      </p:pic>
      <p:sp>
        <p:nvSpPr>
          <p:cNvPr id="698" name="Google Shape;698;p67"/>
          <p:cNvSpPr txBox="1">
            <a:spLocks noGrp="1"/>
          </p:cNvSpPr>
          <p:nvPr>
            <p:ph type="subTitle" idx="4"/>
          </p:nvPr>
        </p:nvSpPr>
        <p:spPr>
          <a:xfrm>
            <a:off x="1294445" y="1592700"/>
            <a:ext cx="2147400" cy="26289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18"/>
              <a:buNone/>
            </a:pPr>
            <a:r>
              <a:rPr lang="fr-ca" sz="1580" b="0" i="0" u="none" baseline="0" dirty="0"/>
              <a:t>Faites appel à un comité d’entrevue composé de plusieurs membres pour diversifier les points de vue.</a:t>
            </a:r>
            <a:r>
              <a:rPr lang="fr-ca" sz="1395" b="0" i="0" u="none" baseline="0" dirty="0"/>
              <a:t> </a:t>
            </a:r>
            <a:endParaRPr sz="1395" dirty="0"/>
          </a:p>
          <a:p>
            <a:pPr marL="0" lvl="0" indent="0" algn="l" rtl="0">
              <a:lnSpc>
                <a:spcPct val="90000"/>
              </a:lnSpc>
              <a:spcBef>
                <a:spcPts val="1200"/>
              </a:spcBef>
              <a:spcAft>
                <a:spcPts val="0"/>
              </a:spcAft>
              <a:buSzPts val="1018"/>
              <a:buNone/>
            </a:pPr>
            <a:r>
              <a:rPr lang="fr-ca" sz="1580" b="0" i="0" u="none" baseline="0" dirty="0"/>
              <a:t>Utilisez une grille d’évaluation pour assurer la </a:t>
            </a:r>
            <a:br>
              <a:rPr lang="fr-ca" sz="1580" dirty="0"/>
            </a:br>
            <a:r>
              <a:rPr lang="fr-ca" sz="1580" b="0" i="0" u="none" baseline="0" dirty="0"/>
              <a:t>cohérence. </a:t>
            </a:r>
            <a:endParaRPr sz="1580" dirty="0"/>
          </a:p>
          <a:p>
            <a:pPr marL="0" lvl="0" indent="0" algn="l" rtl="0">
              <a:lnSpc>
                <a:spcPct val="90000"/>
              </a:lnSpc>
              <a:spcBef>
                <a:spcPts val="1200"/>
              </a:spcBef>
              <a:spcAft>
                <a:spcPts val="0"/>
              </a:spcAft>
              <a:buClr>
                <a:srgbClr val="000000"/>
              </a:buClr>
              <a:buSzPts val="1018"/>
              <a:buFont typeface="Arial"/>
              <a:buNone/>
            </a:pPr>
            <a:r>
              <a:rPr lang="fr-ca" sz="1580" b="0" i="0" u="none" baseline="0" dirty="0"/>
              <a:t>Vérifiez les présupposés et les préjugés personnels et culturels.</a:t>
            </a:r>
            <a:endParaRPr sz="1395" dirty="0"/>
          </a:p>
          <a:p>
            <a:pPr marL="0" lvl="0" indent="0" algn="l" rtl="0">
              <a:lnSpc>
                <a:spcPct val="90000"/>
              </a:lnSpc>
              <a:spcBef>
                <a:spcPts val="1200"/>
              </a:spcBef>
              <a:spcAft>
                <a:spcPts val="1200"/>
              </a:spcAft>
              <a:buSzPts val="1018"/>
              <a:buNone/>
            </a:pPr>
            <a:endParaRPr sz="2042" dirty="0"/>
          </a:p>
        </p:txBody>
      </p:sp>
      <p:sp>
        <p:nvSpPr>
          <p:cNvPr id="699" name="Google Shape;699;p67"/>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92500" lnSpcReduction="10000"/>
          </a:bodyPr>
          <a:lstStyle/>
          <a:p>
            <a:pPr marL="0" lvl="0" indent="0" algn="l" rtl="0">
              <a:spcBef>
                <a:spcPts val="750"/>
              </a:spcBef>
              <a:spcAft>
                <a:spcPts val="0"/>
              </a:spcAft>
              <a:buNone/>
            </a:pPr>
            <a:r>
              <a:rPr lang="fr-ca" b="1" i="0" u="none" baseline="0"/>
              <a:t>Entrevues inclusives</a:t>
            </a:r>
            <a:endParaRPr dirty="0"/>
          </a:p>
        </p:txBody>
      </p:sp>
      <p:sp>
        <p:nvSpPr>
          <p:cNvPr id="4" name="Google Shape;622;p61">
            <a:extLst>
              <a:ext uri="{FF2B5EF4-FFF2-40B4-BE49-F238E27FC236}">
                <a16:creationId xmlns:a16="http://schemas.microsoft.com/office/drawing/2014/main" id="{E8A7D7C4-CE59-F4DC-D1C0-7CA429515C48}"/>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D’ENTREVUES</a:t>
            </a:r>
            <a:endParaRPr lang="fr-FR" sz="1500" dirty="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Google Shape;705;p68"/>
          <p:cNvSpPr txBox="1">
            <a:spLocks noGrp="1"/>
          </p:cNvSpPr>
          <p:nvPr>
            <p:ph type="subTitle" idx="2"/>
          </p:nvPr>
        </p:nvSpPr>
        <p:spPr>
          <a:xfrm>
            <a:off x="464003" y="241070"/>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706" name="Google Shape;706;p68"/>
          <p:cNvSpPr txBox="1">
            <a:spLocks noGrp="1"/>
          </p:cNvSpPr>
          <p:nvPr>
            <p:ph type="subTitle" idx="3"/>
          </p:nvPr>
        </p:nvSpPr>
        <p:spPr>
          <a:xfrm>
            <a:off x="531129" y="1669866"/>
            <a:ext cx="5230844"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Clr>
                <a:schemeClr val="dk1"/>
              </a:buClr>
              <a:buSzPts val="2100"/>
              <a:buFont typeface="Arial"/>
              <a:buNone/>
            </a:pPr>
            <a:r>
              <a:rPr lang="fr-ca" i="0" u="none" baseline="0" dirty="0"/>
              <a:t>Que </a:t>
            </a:r>
            <a:r>
              <a:rPr lang="fr-ca" i="0" u="sng" baseline="0" dirty="0"/>
              <a:t>peut</a:t>
            </a:r>
            <a:r>
              <a:rPr lang="fr-ca" i="0" u="none" baseline="0" dirty="0"/>
              <a:t>-on demander?</a:t>
            </a:r>
            <a:endParaRPr dirty="0"/>
          </a:p>
          <a:p>
            <a:pPr marL="342900" indent="12700" algn="l" rtl="0"/>
            <a:endParaRPr lang="fr-ca" sz="2400" dirty="0"/>
          </a:p>
          <a:p>
            <a:pPr marL="342900" indent="12700" algn="l" rtl="0"/>
            <a:r>
              <a:rPr lang="fr-ca" sz="2400" i="0" u="none" baseline="0" dirty="0"/>
              <a:t>Renseignements concernant les exigences véritables de l’emploi.</a:t>
            </a:r>
          </a:p>
        </p:txBody>
      </p:sp>
      <p:sp>
        <p:nvSpPr>
          <p:cNvPr id="708" name="Google Shape;708;p68"/>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92500" lnSpcReduction="10000"/>
          </a:bodyPr>
          <a:lstStyle/>
          <a:p>
            <a:pPr marL="0" lvl="0" indent="0" algn="l" rtl="0">
              <a:spcBef>
                <a:spcPts val="750"/>
              </a:spcBef>
              <a:spcAft>
                <a:spcPts val="0"/>
              </a:spcAft>
              <a:buNone/>
            </a:pPr>
            <a:r>
              <a:rPr lang="fr-ca" b="1" i="0" u="none" baseline="0"/>
              <a:t>Entrevues inclusives</a:t>
            </a:r>
            <a:endParaRPr/>
          </a:p>
        </p:txBody>
      </p:sp>
      <p:pic>
        <p:nvPicPr>
          <p:cNvPr id="710" name="Google Shape;710;p68"/>
          <p:cNvPicPr preferRelativeResize="0"/>
          <p:nvPr/>
        </p:nvPicPr>
        <p:blipFill>
          <a:blip r:embed="rId3">
            <a:alphaModFix/>
          </a:blip>
          <a:stretch>
            <a:fillRect/>
          </a:stretch>
        </p:blipFill>
        <p:spPr>
          <a:xfrm>
            <a:off x="5552775" y="1331776"/>
            <a:ext cx="2776301" cy="2776301"/>
          </a:xfrm>
          <a:prstGeom prst="rect">
            <a:avLst/>
          </a:prstGeom>
          <a:noFill/>
          <a:ln>
            <a:noFill/>
          </a:ln>
        </p:spPr>
      </p:pic>
      <p:grpSp>
        <p:nvGrpSpPr>
          <p:cNvPr id="711" name="Google Shape;711;p68"/>
          <p:cNvGrpSpPr/>
          <p:nvPr/>
        </p:nvGrpSpPr>
        <p:grpSpPr>
          <a:xfrm>
            <a:off x="6769548" y="3315747"/>
            <a:ext cx="4193589" cy="4321067"/>
            <a:chOff x="6995262" y="2995113"/>
            <a:chExt cx="4193589" cy="4321067"/>
          </a:xfrm>
        </p:grpSpPr>
        <p:sp>
          <p:nvSpPr>
            <p:cNvPr id="712" name="Google Shape;712;p68"/>
            <p:cNvSpPr/>
            <p:nvPr/>
          </p:nvSpPr>
          <p:spPr>
            <a:xfrm>
              <a:off x="6995262" y="3680779"/>
              <a:ext cx="3794100" cy="3635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3" name="Google Shape;713;p68"/>
            <p:cNvSpPr/>
            <p:nvPr/>
          </p:nvSpPr>
          <p:spPr>
            <a:xfrm>
              <a:off x="8353252" y="2995113"/>
              <a:ext cx="2835600" cy="2835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 name="Google Shape;622;p61">
            <a:extLst>
              <a:ext uri="{FF2B5EF4-FFF2-40B4-BE49-F238E27FC236}">
                <a16:creationId xmlns:a16="http://schemas.microsoft.com/office/drawing/2014/main" id="{4F9E8B37-0399-D667-2D3E-5668D4C46B7F}"/>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D’ENTREVUES</a:t>
            </a:r>
            <a:endParaRPr lang="fr-FR" sz="1500" dirty="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6"/>
          <p:cNvSpPr txBox="1">
            <a:spLocks noGrp="1"/>
          </p:cNvSpPr>
          <p:nvPr>
            <p:ph type="title"/>
          </p:nvPr>
        </p:nvSpPr>
        <p:spPr>
          <a:xfrm>
            <a:off x="-688932" y="1533525"/>
            <a:ext cx="10434181" cy="2610000"/>
          </a:xfrm>
          <a:prstGeom prst="rect">
            <a:avLst/>
          </a:prstGeom>
        </p:spPr>
        <p:txBody>
          <a:bodyPr spcFirstLastPara="1" wrap="square" lIns="91425" tIns="45700" rIns="91425" bIns="45700" anchor="t" anchorCtr="0">
            <a:noAutofit/>
          </a:bodyPr>
          <a:lstStyle/>
          <a:p>
            <a:pPr marL="0" lvl="0" indent="0" algn="ctr" rtl="0">
              <a:lnSpc>
                <a:spcPct val="100000"/>
              </a:lnSpc>
              <a:spcBef>
                <a:spcPts val="1200"/>
              </a:spcBef>
              <a:spcAft>
                <a:spcPts val="0"/>
              </a:spcAft>
              <a:buNone/>
            </a:pPr>
            <a:r>
              <a:rPr lang="fr-ca" sz="2100" b="1" i="0" u="none" baseline="0" dirty="0"/>
              <a:t>Discutez : </a:t>
            </a:r>
            <a:endParaRPr dirty="0">
              <a:solidFill>
                <a:schemeClr val="dk1"/>
              </a:solidFill>
            </a:endParaRPr>
          </a:p>
          <a:p>
            <a:pPr marL="0" lvl="0" indent="0" algn="ctr" rtl="0">
              <a:lnSpc>
                <a:spcPct val="100000"/>
              </a:lnSpc>
              <a:spcBef>
                <a:spcPts val="1200"/>
              </a:spcBef>
              <a:spcAft>
                <a:spcPts val="0"/>
              </a:spcAft>
              <a:buNone/>
            </a:pPr>
            <a:r>
              <a:rPr lang="fr-ca" sz="2600" b="1" i="0" u="none" baseline="0" dirty="0"/>
              <a:t>1. </a:t>
            </a:r>
            <a:r>
              <a:rPr lang="fr-ca" sz="2600" b="0" i="0" u="none" baseline="0" dirty="0"/>
              <a:t>Quelles pratiques inclusives </a:t>
            </a:r>
            <a:br>
              <a:rPr lang="fr-ca" sz="2600" b="0" dirty="0"/>
            </a:br>
            <a:r>
              <a:rPr lang="fr-ca" sz="2600" b="0" i="0" u="none" baseline="0" dirty="0"/>
              <a:t>avons-nous déjà intégrées?</a:t>
            </a:r>
            <a:endParaRPr sz="2600" b="0" dirty="0"/>
          </a:p>
          <a:p>
            <a:pPr marL="0" lvl="0" indent="0" algn="ctr" rtl="0">
              <a:lnSpc>
                <a:spcPct val="100000"/>
              </a:lnSpc>
              <a:spcBef>
                <a:spcPts val="1200"/>
              </a:spcBef>
              <a:spcAft>
                <a:spcPts val="0"/>
              </a:spcAft>
              <a:buNone/>
            </a:pPr>
            <a:r>
              <a:rPr lang="fr-ca" sz="2600" b="0" i="0" u="none" baseline="0" dirty="0"/>
              <a:t>2. Comment pouvez-vous vous adapter à...?</a:t>
            </a:r>
            <a:endParaRPr sz="2600" b="0" dirty="0"/>
          </a:p>
          <a:p>
            <a:pPr marL="0" lvl="0" indent="0" algn="ctr" rtl="0">
              <a:lnSpc>
                <a:spcPct val="100000"/>
              </a:lnSpc>
              <a:spcBef>
                <a:spcPts val="1200"/>
              </a:spcBef>
              <a:spcAft>
                <a:spcPts val="0"/>
              </a:spcAft>
              <a:buNone/>
            </a:pPr>
            <a:endParaRPr sz="2300" b="0" dirty="0"/>
          </a:p>
          <a:p>
            <a:pPr marL="0" lvl="0" indent="0" algn="ctr" rtl="0">
              <a:lnSpc>
                <a:spcPct val="100000"/>
              </a:lnSpc>
              <a:spcBef>
                <a:spcPts val="1200"/>
              </a:spcBef>
              <a:spcAft>
                <a:spcPts val="0"/>
              </a:spcAft>
              <a:buNone/>
            </a:pPr>
            <a:endParaRPr sz="2300" b="0" dirty="0"/>
          </a:p>
          <a:p>
            <a:pPr marL="0" lvl="0" indent="0" algn="ctr" rtl="0">
              <a:lnSpc>
                <a:spcPct val="100000"/>
              </a:lnSpc>
              <a:spcBef>
                <a:spcPts val="1200"/>
              </a:spcBef>
              <a:spcAft>
                <a:spcPts val="0"/>
              </a:spcAft>
              <a:buNone/>
            </a:pPr>
            <a:endParaRPr sz="2400" b="0" dirty="0"/>
          </a:p>
        </p:txBody>
      </p:sp>
      <p:sp>
        <p:nvSpPr>
          <p:cNvPr id="685" name="Google Shape;685;p66"/>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b="0" i="0" u="none" baseline="0"/>
              <a:t>3 min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67"/>
          <p:cNvSpPr txBox="1">
            <a:spLocks noGrp="1"/>
          </p:cNvSpPr>
          <p:nvPr>
            <p:ph type="subTitle" idx="2"/>
          </p:nvPr>
        </p:nvSpPr>
        <p:spPr>
          <a:xfrm>
            <a:off x="453117" y="251956"/>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692" name="Google Shape;692;p67"/>
          <p:cNvSpPr txBox="1">
            <a:spLocks noGrp="1"/>
          </p:cNvSpPr>
          <p:nvPr>
            <p:ph type="subTitle" idx="3"/>
          </p:nvPr>
        </p:nvSpPr>
        <p:spPr>
          <a:xfrm>
            <a:off x="552599" y="831750"/>
            <a:ext cx="3631093"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Clr>
                <a:schemeClr val="dk1"/>
              </a:buClr>
              <a:buSzPts val="2100"/>
              <a:buFont typeface="Arial"/>
              <a:buNone/>
            </a:pPr>
            <a:r>
              <a:rPr lang="fr-ca" b="1" i="0" u="none" baseline="0" dirty="0"/>
              <a:t>Mener l’entrevue</a:t>
            </a:r>
            <a:endParaRPr dirty="0"/>
          </a:p>
          <a:p>
            <a:pPr marL="0" lvl="0" indent="0" algn="l" rtl="0">
              <a:spcBef>
                <a:spcPts val="750"/>
              </a:spcBef>
              <a:spcAft>
                <a:spcPts val="0"/>
              </a:spcAft>
              <a:buClr>
                <a:schemeClr val="dk1"/>
              </a:buClr>
              <a:buSzPts val="2100"/>
              <a:buFont typeface="Arial"/>
              <a:buNone/>
            </a:pPr>
            <a:endParaRPr dirty="0"/>
          </a:p>
          <a:p>
            <a:pPr marL="0" lvl="0" indent="0" algn="l" rtl="0">
              <a:spcBef>
                <a:spcPts val="750"/>
              </a:spcBef>
              <a:spcAft>
                <a:spcPts val="0"/>
              </a:spcAft>
              <a:buNone/>
            </a:pPr>
            <a:endParaRPr dirty="0"/>
          </a:p>
        </p:txBody>
      </p:sp>
      <p:pic>
        <p:nvPicPr>
          <p:cNvPr id="693" name="Google Shape;693;p67"/>
          <p:cNvPicPr preferRelativeResize="0"/>
          <p:nvPr/>
        </p:nvPicPr>
        <p:blipFill rotWithShape="1">
          <a:blip r:embed="rId3">
            <a:alphaModFix/>
          </a:blip>
          <a:srcRect/>
          <a:stretch/>
        </p:blipFill>
        <p:spPr>
          <a:xfrm>
            <a:off x="691076" y="1662526"/>
            <a:ext cx="495288" cy="495300"/>
          </a:xfrm>
          <a:prstGeom prst="rect">
            <a:avLst/>
          </a:prstGeom>
          <a:noFill/>
          <a:ln>
            <a:noFill/>
          </a:ln>
        </p:spPr>
      </p:pic>
      <p:pic>
        <p:nvPicPr>
          <p:cNvPr id="694" name="Google Shape;694;p67"/>
          <p:cNvPicPr preferRelativeResize="0"/>
          <p:nvPr/>
        </p:nvPicPr>
        <p:blipFill rotWithShape="1">
          <a:blip r:embed="rId3">
            <a:alphaModFix/>
          </a:blip>
          <a:srcRect/>
          <a:stretch/>
        </p:blipFill>
        <p:spPr>
          <a:xfrm>
            <a:off x="691076" y="4133845"/>
            <a:ext cx="495288" cy="495300"/>
          </a:xfrm>
          <a:prstGeom prst="rect">
            <a:avLst/>
          </a:prstGeom>
          <a:noFill/>
          <a:ln>
            <a:noFill/>
          </a:ln>
        </p:spPr>
      </p:pic>
      <p:pic>
        <p:nvPicPr>
          <p:cNvPr id="695" name="Google Shape;695;p67"/>
          <p:cNvPicPr preferRelativeResize="0"/>
          <p:nvPr/>
        </p:nvPicPr>
        <p:blipFill rotWithShape="1">
          <a:blip r:embed="rId3">
            <a:alphaModFix/>
          </a:blip>
          <a:srcRect/>
          <a:stretch/>
        </p:blipFill>
        <p:spPr>
          <a:xfrm>
            <a:off x="700730" y="3110250"/>
            <a:ext cx="495288" cy="495300"/>
          </a:xfrm>
          <a:prstGeom prst="rect">
            <a:avLst/>
          </a:prstGeom>
          <a:noFill/>
          <a:ln>
            <a:noFill/>
          </a:ln>
        </p:spPr>
      </p:pic>
      <p:sp>
        <p:nvSpPr>
          <p:cNvPr id="696" name="Google Shape;696;p67"/>
          <p:cNvSpPr txBox="1"/>
          <p:nvPr/>
        </p:nvSpPr>
        <p:spPr>
          <a:xfrm>
            <a:off x="3762450" y="4381500"/>
            <a:ext cx="5002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ca" sz="1000" b="0" i="0" u="none" strike="noStrike" cap="none" baseline="0">
                <a:solidFill>
                  <a:schemeClr val="dk2"/>
                </a:solidFill>
                <a:latin typeface="Arial"/>
                <a:ea typeface="Arial"/>
                <a:cs typeface="Arial"/>
                <a:sym typeface="Arial"/>
              </a:rPr>
              <a:t>Source : </a:t>
            </a:r>
            <a:r>
              <a:rPr lang="fr-ca" sz="1000" b="0" i="0" u="none" strike="noStrike" cap="none" baseline="0">
                <a:solidFill>
                  <a:srgbClr val="000000"/>
                </a:solidFill>
                <a:latin typeface="Arial"/>
                <a:ea typeface="Arial"/>
                <a:cs typeface="Arial"/>
                <a:sym typeface="Arial"/>
              </a:rPr>
              <a:t>Holland Bloorview's Toolkit for Equitable Recruitment &amp; Selection Process (Boîte à outils de Holland Bloorview pour un processus de recrutement et de sélection équitable)</a:t>
            </a:r>
            <a:endParaRPr sz="1000" b="0" i="0" u="none" strike="noStrike" cap="none">
              <a:solidFill>
                <a:srgbClr val="000000"/>
              </a:solidFill>
              <a:latin typeface="Arial"/>
              <a:ea typeface="Arial"/>
              <a:cs typeface="Arial"/>
              <a:sym typeface="Arial"/>
            </a:endParaRPr>
          </a:p>
        </p:txBody>
      </p:sp>
      <p:pic>
        <p:nvPicPr>
          <p:cNvPr id="697" name="Google Shape;697;p67" descr="An image of a scoring rubric for equitable recruitment and selection processes"/>
          <p:cNvPicPr preferRelativeResize="0"/>
          <p:nvPr/>
        </p:nvPicPr>
        <p:blipFill rotWithShape="1">
          <a:blip r:embed="rId4">
            <a:alphaModFix/>
          </a:blip>
          <a:srcRect/>
          <a:stretch/>
        </p:blipFill>
        <p:spPr>
          <a:xfrm>
            <a:off x="3638700" y="1559225"/>
            <a:ext cx="5348050" cy="2822270"/>
          </a:xfrm>
          <a:prstGeom prst="rect">
            <a:avLst/>
          </a:prstGeom>
          <a:noFill/>
          <a:ln>
            <a:noFill/>
          </a:ln>
        </p:spPr>
      </p:pic>
      <p:sp>
        <p:nvSpPr>
          <p:cNvPr id="698" name="Google Shape;698;p67"/>
          <p:cNvSpPr txBox="1">
            <a:spLocks noGrp="1"/>
          </p:cNvSpPr>
          <p:nvPr>
            <p:ph type="subTitle" idx="4"/>
          </p:nvPr>
        </p:nvSpPr>
        <p:spPr>
          <a:xfrm>
            <a:off x="1294445" y="1592700"/>
            <a:ext cx="2147400" cy="26289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18"/>
              <a:buNone/>
            </a:pPr>
            <a:r>
              <a:rPr lang="fr-ca" sz="1580" b="0" i="0" u="none" baseline="0" dirty="0"/>
              <a:t>Faites appel à un comité d’entrevue composé de plusieurs membres pour diversifier les points de vue.</a:t>
            </a:r>
            <a:r>
              <a:rPr lang="fr-ca" sz="1395" b="0" i="0" u="none" baseline="0" dirty="0"/>
              <a:t> </a:t>
            </a:r>
            <a:endParaRPr sz="1395" dirty="0"/>
          </a:p>
          <a:p>
            <a:pPr marL="0" lvl="0" indent="0" algn="l" rtl="0">
              <a:lnSpc>
                <a:spcPct val="90000"/>
              </a:lnSpc>
              <a:spcBef>
                <a:spcPts val="1200"/>
              </a:spcBef>
              <a:spcAft>
                <a:spcPts val="0"/>
              </a:spcAft>
              <a:buSzPts val="1018"/>
              <a:buNone/>
            </a:pPr>
            <a:r>
              <a:rPr lang="fr-ca" sz="1580" b="0" i="0" u="none" baseline="0" dirty="0"/>
              <a:t>Utilisez une grille d’évaluation pour assurer la </a:t>
            </a:r>
            <a:br>
              <a:rPr lang="fr-ca" sz="1580" dirty="0"/>
            </a:br>
            <a:r>
              <a:rPr lang="fr-ca" sz="1580" b="0" i="0" u="none" baseline="0" dirty="0"/>
              <a:t>cohérence. </a:t>
            </a:r>
            <a:endParaRPr sz="1580" dirty="0"/>
          </a:p>
          <a:p>
            <a:pPr marL="0" lvl="0" indent="0" algn="l" rtl="0">
              <a:lnSpc>
                <a:spcPct val="90000"/>
              </a:lnSpc>
              <a:spcBef>
                <a:spcPts val="1200"/>
              </a:spcBef>
              <a:spcAft>
                <a:spcPts val="0"/>
              </a:spcAft>
              <a:buClr>
                <a:srgbClr val="000000"/>
              </a:buClr>
              <a:buSzPts val="1018"/>
              <a:buFont typeface="Arial"/>
              <a:buNone/>
            </a:pPr>
            <a:r>
              <a:rPr lang="fr-ca" sz="1580" b="0" i="0" u="none" baseline="0" dirty="0"/>
              <a:t>Vérifiez les présupposés et les préjugés personnels et culturels.</a:t>
            </a:r>
            <a:endParaRPr sz="1395" dirty="0"/>
          </a:p>
          <a:p>
            <a:pPr marL="0" lvl="0" indent="0" algn="l" rtl="0">
              <a:lnSpc>
                <a:spcPct val="90000"/>
              </a:lnSpc>
              <a:spcBef>
                <a:spcPts val="1200"/>
              </a:spcBef>
              <a:spcAft>
                <a:spcPts val="1200"/>
              </a:spcAft>
              <a:buSzPts val="1018"/>
              <a:buNone/>
            </a:pPr>
            <a:endParaRPr sz="2042" dirty="0"/>
          </a:p>
        </p:txBody>
      </p:sp>
      <p:sp>
        <p:nvSpPr>
          <p:cNvPr id="699" name="Google Shape;699;p67"/>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92500" lnSpcReduction="10000"/>
          </a:bodyPr>
          <a:lstStyle/>
          <a:p>
            <a:pPr marL="0" lvl="0" indent="0" algn="l" rtl="0">
              <a:spcBef>
                <a:spcPts val="750"/>
              </a:spcBef>
              <a:spcAft>
                <a:spcPts val="0"/>
              </a:spcAft>
              <a:buNone/>
            </a:pPr>
            <a:r>
              <a:rPr lang="fr-ca" b="1" i="0" u="none" baseline="0"/>
              <a:t>Entrevues inclusives</a:t>
            </a:r>
            <a:endParaRPr dirty="0"/>
          </a:p>
        </p:txBody>
      </p:sp>
      <p:sp>
        <p:nvSpPr>
          <p:cNvPr id="4" name="Google Shape;622;p61">
            <a:extLst>
              <a:ext uri="{FF2B5EF4-FFF2-40B4-BE49-F238E27FC236}">
                <a16:creationId xmlns:a16="http://schemas.microsoft.com/office/drawing/2014/main" id="{88D07431-E32D-E455-358A-F04083DA64A0}"/>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D’ENTREVUES</a:t>
            </a:r>
            <a:endParaRPr lang="fr-FR" sz="1500" dirty="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Google Shape;705;p68"/>
          <p:cNvSpPr txBox="1">
            <a:spLocks noGrp="1"/>
          </p:cNvSpPr>
          <p:nvPr>
            <p:ph type="subTitle" idx="2"/>
          </p:nvPr>
        </p:nvSpPr>
        <p:spPr>
          <a:xfrm>
            <a:off x="474889" y="241070"/>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706" name="Google Shape;706;p68"/>
          <p:cNvSpPr txBox="1">
            <a:spLocks noGrp="1"/>
          </p:cNvSpPr>
          <p:nvPr>
            <p:ph type="subTitle" idx="3"/>
          </p:nvPr>
        </p:nvSpPr>
        <p:spPr>
          <a:xfrm>
            <a:off x="531129" y="1669866"/>
            <a:ext cx="5230844"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Clr>
                <a:schemeClr val="dk1"/>
              </a:buClr>
              <a:buSzPts val="2100"/>
              <a:buFont typeface="Arial"/>
              <a:buNone/>
            </a:pPr>
            <a:r>
              <a:rPr lang="fr-ca" i="0" u="none" baseline="0" dirty="0"/>
              <a:t>Que </a:t>
            </a:r>
            <a:r>
              <a:rPr lang="fr-ca" i="0" u="sng" baseline="0" dirty="0"/>
              <a:t>peut</a:t>
            </a:r>
            <a:r>
              <a:rPr lang="fr-ca" i="0" u="none" baseline="0" dirty="0"/>
              <a:t>-on demander?</a:t>
            </a:r>
            <a:endParaRPr dirty="0"/>
          </a:p>
          <a:p>
            <a:pPr marL="342900" indent="12700" algn="l" rtl="0"/>
            <a:endParaRPr lang="fr-ca" sz="2400" dirty="0"/>
          </a:p>
          <a:p>
            <a:pPr marL="342900" indent="12700" algn="l" rtl="0"/>
            <a:r>
              <a:rPr lang="fr-ca" sz="2400" i="0" u="none" baseline="0" dirty="0"/>
              <a:t>Renseignements concernant les exigences véritables de l’emploi.</a:t>
            </a:r>
          </a:p>
        </p:txBody>
      </p:sp>
      <p:sp>
        <p:nvSpPr>
          <p:cNvPr id="708" name="Google Shape;708;p68"/>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92500" lnSpcReduction="10000"/>
          </a:bodyPr>
          <a:lstStyle/>
          <a:p>
            <a:pPr marL="0" lvl="0" indent="0" algn="l" rtl="0">
              <a:spcBef>
                <a:spcPts val="750"/>
              </a:spcBef>
              <a:spcAft>
                <a:spcPts val="0"/>
              </a:spcAft>
              <a:buNone/>
            </a:pPr>
            <a:r>
              <a:rPr lang="fr-ca" b="1" i="0" u="none" baseline="0"/>
              <a:t>Entrevues inclusives</a:t>
            </a:r>
            <a:endParaRPr/>
          </a:p>
        </p:txBody>
      </p:sp>
      <p:pic>
        <p:nvPicPr>
          <p:cNvPr id="710" name="Google Shape;710;p68"/>
          <p:cNvPicPr preferRelativeResize="0"/>
          <p:nvPr/>
        </p:nvPicPr>
        <p:blipFill>
          <a:blip r:embed="rId3">
            <a:alphaModFix/>
          </a:blip>
          <a:stretch>
            <a:fillRect/>
          </a:stretch>
        </p:blipFill>
        <p:spPr>
          <a:xfrm>
            <a:off x="5552775" y="1331776"/>
            <a:ext cx="2776301" cy="2776301"/>
          </a:xfrm>
          <a:prstGeom prst="rect">
            <a:avLst/>
          </a:prstGeom>
          <a:noFill/>
          <a:ln>
            <a:noFill/>
          </a:ln>
        </p:spPr>
      </p:pic>
      <p:grpSp>
        <p:nvGrpSpPr>
          <p:cNvPr id="711" name="Google Shape;711;p68"/>
          <p:cNvGrpSpPr/>
          <p:nvPr/>
        </p:nvGrpSpPr>
        <p:grpSpPr>
          <a:xfrm>
            <a:off x="6769548" y="3315747"/>
            <a:ext cx="4193589" cy="4321067"/>
            <a:chOff x="6995262" y="2995113"/>
            <a:chExt cx="4193589" cy="4321067"/>
          </a:xfrm>
        </p:grpSpPr>
        <p:sp>
          <p:nvSpPr>
            <p:cNvPr id="712" name="Google Shape;712;p68"/>
            <p:cNvSpPr/>
            <p:nvPr/>
          </p:nvSpPr>
          <p:spPr>
            <a:xfrm>
              <a:off x="6995262" y="3680779"/>
              <a:ext cx="3794100" cy="3635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3" name="Google Shape;713;p68"/>
            <p:cNvSpPr/>
            <p:nvPr/>
          </p:nvSpPr>
          <p:spPr>
            <a:xfrm>
              <a:off x="8353252" y="2995113"/>
              <a:ext cx="2835600" cy="2835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 name="Google Shape;622;p61">
            <a:extLst>
              <a:ext uri="{FF2B5EF4-FFF2-40B4-BE49-F238E27FC236}">
                <a16:creationId xmlns:a16="http://schemas.microsoft.com/office/drawing/2014/main" id="{5BCA142E-DA23-58F2-F015-4904B6C21959}"/>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D’ENTREVUES</a:t>
            </a:r>
            <a:endParaRPr lang="fr-FR" sz="1500" dirty="0">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9" name="Google Shape;719;p69"/>
          <p:cNvSpPr txBox="1">
            <a:spLocks noGrp="1"/>
          </p:cNvSpPr>
          <p:nvPr>
            <p:ph type="subTitle" idx="2"/>
          </p:nvPr>
        </p:nvSpPr>
        <p:spPr>
          <a:xfrm>
            <a:off x="453117" y="241070"/>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3</a:t>
            </a:r>
            <a:endParaRPr dirty="0"/>
          </a:p>
        </p:txBody>
      </p:sp>
      <p:sp>
        <p:nvSpPr>
          <p:cNvPr id="720" name="Google Shape;720;p69"/>
          <p:cNvSpPr txBox="1">
            <a:spLocks noGrp="1"/>
          </p:cNvSpPr>
          <p:nvPr>
            <p:ph type="subTitle" idx="4"/>
          </p:nvPr>
        </p:nvSpPr>
        <p:spPr>
          <a:xfrm>
            <a:off x="1663050" y="1348725"/>
            <a:ext cx="6757200" cy="2628900"/>
          </a:xfrm>
          <a:prstGeom prst="rect">
            <a:avLst/>
          </a:prstGeom>
        </p:spPr>
        <p:txBody>
          <a:bodyPr spcFirstLastPara="1" wrap="square" lIns="91425" tIns="45700" rIns="91425" bIns="45700" anchor="t" anchorCtr="0">
            <a:normAutofit fontScale="92500" lnSpcReduction="10000"/>
          </a:bodyPr>
          <a:lstStyle/>
          <a:p>
            <a:pPr marL="0" lvl="0" indent="0" algn="l" rtl="0">
              <a:lnSpc>
                <a:spcPct val="115000"/>
              </a:lnSpc>
              <a:spcBef>
                <a:spcPts val="0"/>
              </a:spcBef>
              <a:spcAft>
                <a:spcPts val="0"/>
              </a:spcAft>
              <a:buClr>
                <a:srgbClr val="000000"/>
              </a:buClr>
              <a:buSzPts val="2100"/>
              <a:buFont typeface="Arial"/>
              <a:buNone/>
            </a:pPr>
            <a:r>
              <a:rPr lang="fr-ca" sz="2300" b="0" i="0" u="none" baseline="0"/>
              <a:t>« Les employeurs devraient tâcher de trouver la meilleure personne pour l’emploi, en se fondant sur les attitudes, les habiletés, les compétences et la personnalité plutôt que de se fonder sur les limitations perçues (qui peuvent être facilement traitées par de simples mesures d’adaptation en milieu de travail)</a:t>
            </a:r>
            <a:r>
              <a:rPr lang="fr-ca" sz="2000" b="0" i="0" u="none" baseline="0"/>
              <a:t>. »</a:t>
            </a:r>
            <a:r>
              <a:rPr lang="fr-ca" sz="1800" b="0" i="0" u="none" baseline="0"/>
              <a:t> </a:t>
            </a:r>
            <a:endParaRPr sz="1800" dirty="0"/>
          </a:p>
          <a:p>
            <a:pPr marL="914400" lvl="0" indent="457200" algn="l" rtl="0">
              <a:lnSpc>
                <a:spcPct val="100000"/>
              </a:lnSpc>
              <a:spcBef>
                <a:spcPts val="0"/>
              </a:spcBef>
              <a:spcAft>
                <a:spcPts val="0"/>
              </a:spcAft>
              <a:buClr>
                <a:srgbClr val="000000"/>
              </a:buClr>
              <a:buSzPts val="1500"/>
              <a:buFont typeface="Arial"/>
              <a:buNone/>
            </a:pPr>
            <a:endParaRPr sz="1500" dirty="0"/>
          </a:p>
          <a:p>
            <a:pPr marL="0" lvl="0" indent="0" algn="l" rtl="0">
              <a:lnSpc>
                <a:spcPct val="100000"/>
              </a:lnSpc>
              <a:spcBef>
                <a:spcPts val="0"/>
              </a:spcBef>
              <a:spcAft>
                <a:spcPts val="0"/>
              </a:spcAft>
              <a:buNone/>
            </a:pPr>
            <a:r>
              <a:rPr lang="fr-ca" sz="1100" b="0" i="0" u="sng" baseline="0">
                <a:solidFill>
                  <a:schemeClr val="accent1"/>
                </a:solidFill>
                <a:hlinkClick r:id="rId3">
                  <a:extLst>
                    <a:ext uri="{A12FA001-AC4F-418D-AE19-62706E023703}">
                      <ahyp:hlinkClr xmlns:ahyp="http://schemas.microsoft.com/office/drawing/2018/hyperlinkcolor" val="tx"/>
                    </a:ext>
                  </a:extLst>
                </a:hlinkClick>
              </a:rPr>
              <a:t>Trousse d’outils de l’employeur d’Optez pour le talent</a:t>
            </a:r>
            <a:endParaRPr dirty="0"/>
          </a:p>
        </p:txBody>
      </p:sp>
      <p:pic>
        <p:nvPicPr>
          <p:cNvPr id="721" name="Google Shape;721;p69"/>
          <p:cNvPicPr preferRelativeResize="0"/>
          <p:nvPr/>
        </p:nvPicPr>
        <p:blipFill>
          <a:blip r:embed="rId4">
            <a:alphaModFix/>
          </a:blip>
          <a:stretch>
            <a:fillRect/>
          </a:stretch>
        </p:blipFill>
        <p:spPr>
          <a:xfrm rot="10800000">
            <a:off x="601876" y="1202279"/>
            <a:ext cx="895349" cy="895349"/>
          </a:xfrm>
          <a:prstGeom prst="rect">
            <a:avLst/>
          </a:prstGeom>
          <a:noFill/>
          <a:ln>
            <a:noFill/>
          </a:ln>
        </p:spPr>
      </p:pic>
      <p:sp>
        <p:nvSpPr>
          <p:cNvPr id="722" name="Google Shape;722;p69"/>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77500" lnSpcReduction="20000"/>
          </a:bodyPr>
          <a:lstStyle/>
          <a:p>
            <a:pPr marL="0" lvl="0" indent="0" algn="l" rtl="0">
              <a:spcBef>
                <a:spcPts val="750"/>
              </a:spcBef>
              <a:spcAft>
                <a:spcPts val="0"/>
              </a:spcAft>
              <a:buNone/>
            </a:pPr>
            <a:r>
              <a:rPr lang="fr-ca" b="1" i="0" u="none" baseline="0"/>
              <a:t>Sélection des candidats</a:t>
            </a:r>
            <a:endParaRPr dirty="0"/>
          </a:p>
        </p:txBody>
      </p:sp>
      <p:sp>
        <p:nvSpPr>
          <p:cNvPr id="4" name="Google Shape;622;p61">
            <a:extLst>
              <a:ext uri="{FF2B5EF4-FFF2-40B4-BE49-F238E27FC236}">
                <a16:creationId xmlns:a16="http://schemas.microsoft.com/office/drawing/2014/main" id="{B436BD25-448E-0BEE-662B-44DEEBC79973}"/>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SÉLECTION</a:t>
            </a:r>
            <a:endParaRPr lang="fr-FR" sz="1500" dirty="0">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0"/>
          <p:cNvSpPr/>
          <p:nvPr/>
        </p:nvSpPr>
        <p:spPr>
          <a:xfrm>
            <a:off x="6912850" y="1240050"/>
            <a:ext cx="2191200" cy="6267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r>
              <a:rPr lang="fr-ca" sz="2000" b="1" i="0" u="none" baseline="0">
                <a:solidFill>
                  <a:schemeClr val="accent1"/>
                </a:solidFill>
              </a:rPr>
              <a:t>   Sélection</a:t>
            </a:r>
            <a:endParaRPr sz="2000" b="1">
              <a:solidFill>
                <a:schemeClr val="accent1"/>
              </a:solidFill>
            </a:endParaRPr>
          </a:p>
          <a:p>
            <a:pPr marL="0" lvl="0" indent="0" algn="l" rtl="0">
              <a:spcBef>
                <a:spcPts val="0"/>
              </a:spcBef>
              <a:spcAft>
                <a:spcPts val="0"/>
              </a:spcAft>
              <a:buNone/>
            </a:pPr>
            <a:r>
              <a:rPr lang="fr-ca" sz="2000" b="1" i="0" u="none" baseline="0">
                <a:solidFill>
                  <a:schemeClr val="accent1"/>
                </a:solidFill>
              </a:rPr>
              <a:t>   des candidats</a:t>
            </a:r>
            <a:endParaRPr sz="2000" b="1">
              <a:solidFill>
                <a:schemeClr val="accent1"/>
              </a:solidFill>
            </a:endParaRPr>
          </a:p>
        </p:txBody>
      </p:sp>
      <p:sp>
        <p:nvSpPr>
          <p:cNvPr id="728" name="Google Shape;728;p70"/>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Principaux enseignements en matière d’embauche</a:t>
            </a:r>
            <a:endParaRPr b="0" dirty="0"/>
          </a:p>
        </p:txBody>
      </p:sp>
      <p:sp>
        <p:nvSpPr>
          <p:cNvPr id="729" name="Google Shape;729;p70"/>
          <p:cNvSpPr/>
          <p:nvPr/>
        </p:nvSpPr>
        <p:spPr>
          <a:xfrm>
            <a:off x="872125" y="1228725"/>
            <a:ext cx="27816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a:solidFill>
                  <a:schemeClr val="accent1"/>
                </a:solidFill>
              </a:rPr>
              <a:t>    Recrutement</a:t>
            </a:r>
            <a:endParaRPr sz="2000" b="1">
              <a:solidFill>
                <a:schemeClr val="accent1"/>
              </a:solidFill>
            </a:endParaRPr>
          </a:p>
        </p:txBody>
      </p:sp>
      <p:sp>
        <p:nvSpPr>
          <p:cNvPr id="730" name="Google Shape;730;p70"/>
          <p:cNvSpPr/>
          <p:nvPr/>
        </p:nvSpPr>
        <p:spPr>
          <a:xfrm flipH="1">
            <a:off x="616068" y="1228721"/>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1</a:t>
            </a:r>
            <a:endParaRPr sz="1900" b="1">
              <a:solidFill>
                <a:schemeClr val="lt1"/>
              </a:solidFill>
            </a:endParaRPr>
          </a:p>
        </p:txBody>
      </p:sp>
      <p:sp>
        <p:nvSpPr>
          <p:cNvPr id="731" name="Google Shape;731;p70"/>
          <p:cNvSpPr txBox="1"/>
          <p:nvPr/>
        </p:nvSpPr>
        <p:spPr>
          <a:xfrm>
            <a:off x="872125" y="1698850"/>
            <a:ext cx="2923594" cy="3234701"/>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Concentrez-vous sur les exigences </a:t>
            </a:r>
            <a:r>
              <a:rPr lang="fr-ca" sz="1800" b="1" i="0" u="none" baseline="0" dirty="0">
                <a:solidFill>
                  <a:schemeClr val="dk1"/>
                </a:solidFill>
              </a:rPr>
              <a:t>véritables</a:t>
            </a:r>
            <a:r>
              <a:rPr lang="fr-ca" sz="1800" b="0" i="0" u="none" baseline="0" dirty="0">
                <a:solidFill>
                  <a:schemeClr val="dk1"/>
                </a:solidFill>
              </a:rPr>
              <a:t>.</a:t>
            </a:r>
            <a:endParaRPr sz="18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Publiez vos annonces dans des espaces où les demandeurs d’emploi les trouveront.</a:t>
            </a:r>
            <a:endParaRPr sz="18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Utilisez une grille d’évaluation des candidatures</a:t>
            </a:r>
            <a:endParaRPr sz="1800" dirty="0">
              <a:solidFill>
                <a:schemeClr val="dk1"/>
              </a:solidFill>
            </a:endParaRPr>
          </a:p>
        </p:txBody>
      </p:sp>
      <p:sp>
        <p:nvSpPr>
          <p:cNvPr id="732" name="Google Shape;732;p70"/>
          <p:cNvSpPr txBox="1">
            <a:spLocks noGrp="1"/>
          </p:cNvSpPr>
          <p:nvPr>
            <p:ph type="body" idx="1"/>
          </p:nvPr>
        </p:nvSpPr>
        <p:spPr>
          <a:xfrm>
            <a:off x="6774175" y="1901292"/>
            <a:ext cx="2095500" cy="2593200"/>
          </a:xfrm>
          <a:prstGeom prst="rect">
            <a:avLst/>
          </a:prstGeom>
          <a:noFill/>
          <a:ln>
            <a:noFill/>
          </a:ln>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fr-ca" sz="1800" b="0" i="0" u="none" baseline="0" dirty="0"/>
              <a:t>Mettez l’accent sur les capacités et les compétences, et non sur la « compatibilité » ou le « ressenti ».</a:t>
            </a:r>
            <a:endParaRPr sz="1800" dirty="0">
              <a:solidFill>
                <a:schemeClr val="lt1"/>
              </a:solidFill>
            </a:endParaRPr>
          </a:p>
        </p:txBody>
      </p:sp>
      <p:sp>
        <p:nvSpPr>
          <p:cNvPr id="733" name="Google Shape;733;p70"/>
          <p:cNvSpPr/>
          <p:nvPr/>
        </p:nvSpPr>
        <p:spPr>
          <a:xfrm>
            <a:off x="4148725" y="1240050"/>
            <a:ext cx="2191200" cy="6267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r>
              <a:rPr lang="fr-ca" sz="2000" b="1" i="0" u="none" baseline="0">
                <a:solidFill>
                  <a:schemeClr val="accent1"/>
                </a:solidFill>
              </a:rPr>
              <a:t>   Conduite</a:t>
            </a:r>
            <a:endParaRPr sz="2000" b="1">
              <a:solidFill>
                <a:schemeClr val="accent1"/>
              </a:solidFill>
            </a:endParaRPr>
          </a:p>
          <a:p>
            <a:pPr marL="0" lvl="0" indent="0" algn="l" rtl="0">
              <a:spcBef>
                <a:spcPts val="0"/>
              </a:spcBef>
              <a:spcAft>
                <a:spcPts val="0"/>
              </a:spcAft>
              <a:buNone/>
            </a:pPr>
            <a:r>
              <a:rPr lang="fr-ca" sz="2000" b="1" i="0" u="none" baseline="0">
                <a:solidFill>
                  <a:schemeClr val="accent1"/>
                </a:solidFill>
              </a:rPr>
              <a:t>   d’entrevues</a:t>
            </a:r>
            <a:endParaRPr sz="2000" b="1">
              <a:solidFill>
                <a:schemeClr val="accent1"/>
              </a:solidFill>
            </a:endParaRPr>
          </a:p>
        </p:txBody>
      </p:sp>
      <p:sp>
        <p:nvSpPr>
          <p:cNvPr id="734" name="Google Shape;734;p70"/>
          <p:cNvSpPr txBox="1"/>
          <p:nvPr/>
        </p:nvSpPr>
        <p:spPr>
          <a:xfrm>
            <a:off x="3963032" y="1698850"/>
            <a:ext cx="2682367" cy="3414238"/>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Utilisez une grille d’évaluation et un panel de plusieurs personnes</a:t>
            </a:r>
            <a:endParaRPr sz="1800" dirty="0">
              <a:solidFill>
                <a:schemeClr val="dk1"/>
              </a:solidFill>
            </a:endParaRPr>
          </a:p>
          <a:p>
            <a:pPr marL="457200" lvl="0" indent="-342900" algn="l" rtl="0">
              <a:lnSpc>
                <a:spcPct val="90000"/>
              </a:lnSpc>
              <a:spcBef>
                <a:spcPts val="1000"/>
              </a:spcBef>
              <a:spcAft>
                <a:spcPts val="0"/>
              </a:spcAft>
              <a:buClr>
                <a:schemeClr val="dk1"/>
              </a:buClr>
              <a:buSzPts val="1800"/>
              <a:buChar char="●"/>
            </a:pPr>
            <a:r>
              <a:rPr lang="fr-ca" sz="1800" b="0" i="0" u="none" baseline="0" dirty="0">
                <a:solidFill>
                  <a:schemeClr val="dk1"/>
                </a:solidFill>
              </a:rPr>
              <a:t>Limitez la conversation à la capacité d’effectuer le travail</a:t>
            </a:r>
            <a:endParaRPr sz="1800" dirty="0">
              <a:solidFill>
                <a:schemeClr val="dk1"/>
              </a:solidFill>
            </a:endParaRPr>
          </a:p>
          <a:p>
            <a:pPr marL="457200" lvl="0" indent="-342900" algn="l" rtl="0">
              <a:lnSpc>
                <a:spcPct val="90000"/>
              </a:lnSpc>
              <a:spcBef>
                <a:spcPts val="1000"/>
              </a:spcBef>
              <a:spcAft>
                <a:spcPts val="1000"/>
              </a:spcAft>
              <a:buClr>
                <a:schemeClr val="dk1"/>
              </a:buClr>
              <a:buSzPts val="1800"/>
              <a:buChar char="●"/>
            </a:pPr>
            <a:r>
              <a:rPr lang="fr-ca" sz="1800" b="0" i="0" u="none" baseline="0" dirty="0">
                <a:solidFill>
                  <a:schemeClr val="dk1"/>
                </a:solidFill>
              </a:rPr>
              <a:t>Tenez compte de vos préjugés inconscients</a:t>
            </a:r>
            <a:endParaRPr sz="1800" dirty="0">
              <a:solidFill>
                <a:schemeClr val="dk1"/>
              </a:solidFill>
            </a:endParaRPr>
          </a:p>
        </p:txBody>
      </p:sp>
      <p:sp>
        <p:nvSpPr>
          <p:cNvPr id="735" name="Google Shape;735;p70"/>
          <p:cNvSpPr/>
          <p:nvPr/>
        </p:nvSpPr>
        <p:spPr>
          <a:xfrm flipH="1">
            <a:off x="3892686" y="1240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2</a:t>
            </a:r>
            <a:endParaRPr sz="1900" b="1">
              <a:solidFill>
                <a:schemeClr val="lt1"/>
              </a:solidFill>
            </a:endParaRPr>
          </a:p>
        </p:txBody>
      </p:sp>
      <p:sp>
        <p:nvSpPr>
          <p:cNvPr id="736" name="Google Shape;736;p70"/>
          <p:cNvSpPr/>
          <p:nvPr/>
        </p:nvSpPr>
        <p:spPr>
          <a:xfrm flipH="1">
            <a:off x="6645400" y="1282192"/>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3</a:t>
            </a:r>
            <a:endParaRPr sz="1900" b="1">
              <a:solidFill>
                <a:schemeClr val="lt1"/>
              </a:solidFill>
            </a:endParaRPr>
          </a:p>
        </p:txBody>
      </p:sp>
      <p:sp>
        <p:nvSpPr>
          <p:cNvPr id="737" name="Google Shape;737;p70"/>
          <p:cNvSpPr/>
          <p:nvPr/>
        </p:nvSpPr>
        <p:spPr>
          <a:xfrm>
            <a:off x="6278175" y="-358250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8" name="Google Shape;738;p70"/>
          <p:cNvSpPr/>
          <p:nvPr/>
        </p:nvSpPr>
        <p:spPr>
          <a:xfrm>
            <a:off x="-3346591" y="2222921"/>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1"/>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Section Embauche : Outils</a:t>
            </a:r>
            <a:endParaRPr b="0" dirty="0"/>
          </a:p>
        </p:txBody>
      </p:sp>
      <p:sp>
        <p:nvSpPr>
          <p:cNvPr id="744" name="Google Shape;744;p71"/>
          <p:cNvSpPr txBox="1">
            <a:spLocks noGrp="1"/>
          </p:cNvSpPr>
          <p:nvPr>
            <p:ph type="body" idx="1"/>
          </p:nvPr>
        </p:nvSpPr>
        <p:spPr>
          <a:xfrm>
            <a:off x="476250" y="1003186"/>
            <a:ext cx="8084100" cy="34485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1800"/>
              <a:buFont typeface="Arial"/>
              <a:buNone/>
            </a:pPr>
            <a:r>
              <a:rPr lang="fr-ca" sz="1800" b="0" i="0" u="none" baseline="0" dirty="0"/>
              <a:t>Dans le segment « Embaucher » de notre formation, nous nous sommes concentrés sur les ressources développées par :</a:t>
            </a:r>
            <a:endParaRPr sz="1800" dirty="0"/>
          </a:p>
          <a:p>
            <a:pPr marL="0" lvl="0" indent="0" algn="l" rtl="0">
              <a:spcBef>
                <a:spcPts val="750"/>
              </a:spcBef>
              <a:spcAft>
                <a:spcPts val="0"/>
              </a:spcAft>
              <a:buNone/>
            </a:pPr>
            <a:endParaRPr dirty="0"/>
          </a:p>
        </p:txBody>
      </p:sp>
      <p:pic>
        <p:nvPicPr>
          <p:cNvPr id="745" name="Google Shape;745;p71" descr="Hire for Talent Employer Toolkit"/>
          <p:cNvPicPr preferRelativeResize="0"/>
          <p:nvPr/>
        </p:nvPicPr>
        <p:blipFill rotWithShape="1">
          <a:blip r:embed="rId3">
            <a:alphaModFix/>
          </a:blip>
          <a:srcRect/>
          <a:stretch/>
        </p:blipFill>
        <p:spPr>
          <a:xfrm>
            <a:off x="1322000" y="1558900"/>
            <a:ext cx="2008950" cy="1400175"/>
          </a:xfrm>
          <a:prstGeom prst="rect">
            <a:avLst/>
          </a:prstGeom>
          <a:noFill/>
          <a:ln>
            <a:noFill/>
          </a:ln>
        </p:spPr>
      </p:pic>
      <p:pic>
        <p:nvPicPr>
          <p:cNvPr id="746" name="Google Shape;746;p71" descr="Canadian Association for Supported Employment HR Toolkit"/>
          <p:cNvPicPr preferRelativeResize="0"/>
          <p:nvPr/>
        </p:nvPicPr>
        <p:blipFill rotWithShape="1">
          <a:blip r:embed="rId4">
            <a:alphaModFix/>
          </a:blip>
          <a:srcRect b="19152"/>
          <a:stretch/>
        </p:blipFill>
        <p:spPr>
          <a:xfrm>
            <a:off x="4741931" y="1719575"/>
            <a:ext cx="3689673" cy="1118469"/>
          </a:xfrm>
          <a:prstGeom prst="rect">
            <a:avLst/>
          </a:prstGeom>
          <a:noFill/>
          <a:ln>
            <a:noFill/>
          </a:ln>
        </p:spPr>
      </p:pic>
      <p:pic>
        <p:nvPicPr>
          <p:cNvPr id="747" name="Google Shape;747;p71" descr="Accommodating and Communicating abour Episodic Disabilities: Job Demands and Planning Tool for organizations"/>
          <p:cNvPicPr preferRelativeResize="0"/>
          <p:nvPr/>
        </p:nvPicPr>
        <p:blipFill rotWithShape="1">
          <a:blip r:embed="rId5">
            <a:alphaModFix/>
          </a:blip>
          <a:srcRect/>
          <a:stretch/>
        </p:blipFill>
        <p:spPr>
          <a:xfrm>
            <a:off x="814338" y="3170877"/>
            <a:ext cx="3048000" cy="895350"/>
          </a:xfrm>
          <a:prstGeom prst="rect">
            <a:avLst/>
          </a:prstGeom>
          <a:noFill/>
          <a:ln>
            <a:noFill/>
          </a:ln>
        </p:spPr>
      </p:pic>
      <p:sp>
        <p:nvSpPr>
          <p:cNvPr id="748" name="Google Shape;748;p71"/>
          <p:cNvSpPr txBox="1"/>
          <p:nvPr/>
        </p:nvSpPr>
        <p:spPr>
          <a:xfrm>
            <a:off x="521787" y="3997796"/>
            <a:ext cx="3633102" cy="51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baseline="0" dirty="0">
                <a:solidFill>
                  <a:schemeClr val="dk1"/>
                </a:solidFill>
              </a:rPr>
              <a:t>Outil de planification d’accommodements pour répondre aux exigences liées au travail destiné aux organisations (OPA-ET) </a:t>
            </a:r>
            <a:endParaRPr sz="1400" b="1" i="0" u="none" strike="noStrike" cap="none" dirty="0">
              <a:solidFill>
                <a:schemeClr val="dk1"/>
              </a:solidFill>
            </a:endParaRPr>
          </a:p>
        </p:txBody>
      </p:sp>
      <p:sp>
        <p:nvSpPr>
          <p:cNvPr id="749" name="Google Shape;749;p71"/>
          <p:cNvSpPr txBox="1"/>
          <p:nvPr/>
        </p:nvSpPr>
        <p:spPr>
          <a:xfrm>
            <a:off x="4942636" y="4288729"/>
            <a:ext cx="3552444"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baseline="0" dirty="0">
                <a:solidFill>
                  <a:srgbClr val="000000"/>
                </a:solidFill>
              </a:rPr>
              <a:t>Boîte à outils d’Accessible </a:t>
            </a:r>
            <a:r>
              <a:rPr lang="fr-ca" sz="1400" b="1" i="0" u="none" strike="noStrike" cap="none" baseline="0" dirty="0" err="1">
                <a:solidFill>
                  <a:srgbClr val="000000"/>
                </a:solidFill>
              </a:rPr>
              <a:t>Employers</a:t>
            </a:r>
            <a:endParaRPr sz="1400" b="1" i="0" u="none" strike="noStrike" cap="none" dirty="0">
              <a:solidFill>
                <a:srgbClr val="000000"/>
              </a:solidFill>
            </a:endParaRPr>
          </a:p>
        </p:txBody>
      </p:sp>
      <p:sp>
        <p:nvSpPr>
          <p:cNvPr id="750" name="Google Shape;750;p71"/>
          <p:cNvSpPr txBox="1"/>
          <p:nvPr/>
        </p:nvSpPr>
        <p:spPr>
          <a:xfrm>
            <a:off x="5753072" y="2570020"/>
            <a:ext cx="2609878" cy="775029"/>
          </a:xfrm>
          <a:prstGeom prst="rect">
            <a:avLst/>
          </a:prstGeom>
          <a:solidFill>
            <a:srgbClr val="CC00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ca" sz="2400" b="1" i="0" u="none" strike="noStrike" cap="none" baseline="0" dirty="0">
                <a:solidFill>
                  <a:schemeClr val="lt1"/>
                </a:solidFill>
                <a:latin typeface="Proxima Nova"/>
                <a:ea typeface="Proxima Nova"/>
                <a:cs typeface="Proxima Nova"/>
                <a:sym typeface="Proxima Nova"/>
              </a:rPr>
              <a:t>Boîte à outils des RH</a:t>
            </a:r>
            <a:endParaRPr sz="2400" b="1" i="0" u="none" strike="noStrike" cap="none" dirty="0">
              <a:solidFill>
                <a:schemeClr val="lt1"/>
              </a:solidFill>
              <a:latin typeface="Proxima Nova"/>
              <a:ea typeface="Proxima Nova"/>
              <a:cs typeface="Proxima Nova"/>
              <a:sym typeface="Proxima Nova"/>
            </a:endParaRPr>
          </a:p>
        </p:txBody>
      </p:sp>
      <p:pic>
        <p:nvPicPr>
          <p:cNvPr id="751" name="Google Shape;751;p71"/>
          <p:cNvPicPr preferRelativeResize="0"/>
          <p:nvPr/>
        </p:nvPicPr>
        <p:blipFill rotWithShape="1">
          <a:blip r:embed="rId6">
            <a:alphaModFix/>
          </a:blip>
          <a:srcRect/>
          <a:stretch/>
        </p:blipFill>
        <p:spPr>
          <a:xfrm>
            <a:off x="5199125" y="3552526"/>
            <a:ext cx="3000000" cy="731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p:nvPr/>
        </p:nvSpPr>
        <p:spPr>
          <a:xfrm>
            <a:off x="-2616050" y="-1012750"/>
            <a:ext cx="5934000" cy="593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aphicFrame>
        <p:nvGraphicFramePr>
          <p:cNvPr id="159" name="Google Shape;159;p25"/>
          <p:cNvGraphicFramePr/>
          <p:nvPr/>
        </p:nvGraphicFramePr>
        <p:xfrm>
          <a:off x="3763438" y="1219775"/>
          <a:ext cx="5010150" cy="3366400"/>
        </p:xfrm>
        <a:graphic>
          <a:graphicData uri="http://schemas.openxmlformats.org/drawingml/2006/table">
            <a:tbl>
              <a:tblPr>
                <a:noFill/>
                <a:tableStyleId>{DAF0AE8B-9DB6-45C3-AF5E-E849C001F5B0}</a:tableStyleId>
              </a:tblPr>
              <a:tblGrid>
                <a:gridCol w="1100150">
                  <a:extLst>
                    <a:ext uri="{9D8B030D-6E8A-4147-A177-3AD203B41FA5}">
                      <a16:colId xmlns:a16="http://schemas.microsoft.com/office/drawing/2014/main" val="20000"/>
                    </a:ext>
                  </a:extLst>
                </a:gridCol>
                <a:gridCol w="3910000">
                  <a:extLst>
                    <a:ext uri="{9D8B030D-6E8A-4147-A177-3AD203B41FA5}">
                      <a16:colId xmlns:a16="http://schemas.microsoft.com/office/drawing/2014/main" val="20001"/>
                    </a:ext>
                  </a:extLst>
                </a:gridCol>
              </a:tblGrid>
              <a:tr h="476400">
                <a:tc>
                  <a:txBody>
                    <a:bodyPr/>
                    <a:lstStyle/>
                    <a:p>
                      <a:pPr marL="0" marR="0" lvl="0" indent="0" algn="l" rtl="0">
                        <a:lnSpc>
                          <a:spcPct val="100000"/>
                        </a:lnSpc>
                        <a:spcBef>
                          <a:spcPts val="0"/>
                        </a:spcBef>
                        <a:spcAft>
                          <a:spcPts val="0"/>
                        </a:spcAft>
                        <a:buNone/>
                      </a:pPr>
                      <a:r>
                        <a:rPr lang="fr-ca" sz="1700" b="1" i="0" u="none" strike="noStrike" cap="none" baseline="0">
                          <a:solidFill>
                            <a:schemeClr val="accent4"/>
                          </a:solidFill>
                          <a:latin typeface="Arial"/>
                          <a:ea typeface="Arial"/>
                          <a:cs typeface="Arial"/>
                          <a:sym typeface="Arial"/>
                        </a:rPr>
                        <a:t>Durée *</a:t>
                      </a:r>
                      <a:endParaRPr sz="2100" b="1" u="none" strike="noStrike" cap="none">
                        <a:solidFill>
                          <a:schemeClr val="accent4"/>
                        </a:solidFill>
                      </a:endParaRPr>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fr-ca" sz="1700" b="1" i="0" u="none" strike="noStrike" cap="none" baseline="0">
                          <a:solidFill>
                            <a:schemeClr val="accent4"/>
                          </a:solidFill>
                          <a:latin typeface="Arial"/>
                          <a:ea typeface="Arial"/>
                          <a:cs typeface="Arial"/>
                          <a:sym typeface="Arial"/>
                        </a:rPr>
                        <a:t>Section</a:t>
                      </a:r>
                      <a:endParaRPr sz="2100" b="1" u="none" strike="noStrike" cap="none">
                        <a:solidFill>
                          <a:schemeClr val="accent4"/>
                        </a:solidFill>
                      </a:endParaRPr>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69650">
                <a:tc>
                  <a:txBody>
                    <a:bodyPr/>
                    <a:lstStyle/>
                    <a:p>
                      <a:pPr marL="0" marR="0" lvl="0" indent="0" algn="l" rtl="0">
                        <a:lnSpc>
                          <a:spcPct val="100000"/>
                        </a:lnSpc>
                        <a:spcBef>
                          <a:spcPts val="0"/>
                        </a:spcBef>
                        <a:spcAft>
                          <a:spcPts val="0"/>
                        </a:spcAft>
                        <a:buNone/>
                      </a:pPr>
                      <a:r>
                        <a:rPr lang="fr-ca" sz="1800" b="0" i="0" u="none" strike="noStrike" cap="none" baseline="0">
                          <a:solidFill>
                            <a:srgbClr val="000000"/>
                          </a:solidFill>
                          <a:latin typeface="Arial"/>
                          <a:ea typeface="Arial"/>
                          <a:cs typeface="Arial"/>
                          <a:sym typeface="Arial"/>
                        </a:rPr>
                        <a:t>40 min</a:t>
                      </a:r>
                      <a:endParaRPr sz="2100"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fr-ca" sz="1800" b="1" i="0" u="none" strike="noStrike" cap="none" baseline="0">
                          <a:solidFill>
                            <a:srgbClr val="000000"/>
                          </a:solidFill>
                        </a:rPr>
                        <a:t>Inspirer la connaissance : </a:t>
                      </a:r>
                      <a:br>
                        <a:rPr lang="fr-ca" sz="1800" b="1" i="0" u="none" strike="noStrike" cap="none">
                          <a:solidFill>
                            <a:srgbClr val="000000"/>
                          </a:solidFill>
                        </a:rPr>
                      </a:br>
                      <a:r>
                        <a:rPr lang="fr-ca" sz="1800" b="1" i="0" u="none" strike="noStrike" cap="none" baseline="0">
                          <a:solidFill>
                            <a:srgbClr val="000000"/>
                          </a:solidFill>
                        </a:rPr>
                        <a:t>Introduction et mise en contexte</a:t>
                      </a:r>
                      <a:endParaRPr sz="2100" b="1"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7675">
                <a:tc>
                  <a:txBody>
                    <a:bodyPr/>
                    <a:lstStyle/>
                    <a:p>
                      <a:pPr marL="0" marR="0" lvl="0" indent="0" algn="l" rtl="0">
                        <a:lnSpc>
                          <a:spcPct val="100000"/>
                        </a:lnSpc>
                        <a:spcBef>
                          <a:spcPts val="0"/>
                        </a:spcBef>
                        <a:spcAft>
                          <a:spcPts val="0"/>
                        </a:spcAft>
                        <a:buNone/>
                      </a:pPr>
                      <a:r>
                        <a:rPr lang="fr-ca" sz="1800" b="0" i="0" u="none" strike="noStrike" cap="none" baseline="0">
                          <a:solidFill>
                            <a:srgbClr val="000000"/>
                          </a:solidFill>
                          <a:latin typeface="Arial"/>
                          <a:ea typeface="Arial"/>
                          <a:cs typeface="Arial"/>
                          <a:sym typeface="Arial"/>
                        </a:rPr>
                        <a:t>40 min</a:t>
                      </a:r>
                      <a:endParaRPr sz="2100"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3F3F3">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fr-ca" sz="1800" b="1" i="0" u="none" strike="noStrike" cap="none" baseline="0">
                          <a:solidFill>
                            <a:srgbClr val="000000"/>
                          </a:solidFill>
                        </a:rPr>
                        <a:t>Embaucher</a:t>
                      </a:r>
                      <a:endParaRPr sz="2100" b="1"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3F3F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7675">
                <a:tc>
                  <a:txBody>
                    <a:bodyPr/>
                    <a:lstStyle/>
                    <a:p>
                      <a:pPr marL="0" marR="0" lvl="0" indent="0" algn="l" rtl="0">
                        <a:lnSpc>
                          <a:spcPct val="100000"/>
                        </a:lnSpc>
                        <a:spcBef>
                          <a:spcPts val="0"/>
                        </a:spcBef>
                        <a:spcAft>
                          <a:spcPts val="0"/>
                        </a:spcAft>
                        <a:buNone/>
                      </a:pPr>
                      <a:r>
                        <a:rPr lang="fr-ca" sz="1800" b="0" i="0" u="none" strike="noStrike" cap="none" baseline="0">
                          <a:solidFill>
                            <a:srgbClr val="000000"/>
                          </a:solidFill>
                          <a:latin typeface="Arial"/>
                          <a:ea typeface="Arial"/>
                          <a:cs typeface="Arial"/>
                          <a:sym typeface="Arial"/>
                        </a:rPr>
                        <a:t>10 min</a:t>
                      </a:r>
                      <a:endParaRPr sz="2100" u="none" strike="noStrike" cap="none"/>
                    </a:p>
                  </a:txBody>
                  <a:tcPr marL="63500" marR="63500" marT="45725" marB="45725">
                    <a:lnL w="9525" cap="flat" cmpd="sng">
                      <a:solidFill>
                        <a:srgbClr val="F3F3F3">
                          <a:alpha val="0"/>
                        </a:srgbClr>
                      </a:solidFill>
                      <a:prstDash val="solid"/>
                      <a:round/>
                      <a:headEnd type="none" w="sm" len="sm"/>
                      <a:tailEnd type="none" w="sm" len="sm"/>
                    </a:lnL>
                    <a:lnR w="9525" cap="flat" cmpd="sng">
                      <a:solidFill>
                        <a:srgbClr val="F3F3F3">
                          <a:alpha val="0"/>
                        </a:srgbClr>
                      </a:solidFill>
                      <a:prstDash val="solid"/>
                      <a:round/>
                      <a:headEnd type="none" w="sm" len="sm"/>
                      <a:tailEnd type="none" w="sm" len="sm"/>
                    </a:lnR>
                    <a:lnT w="9525" cap="flat" cmpd="sng">
                      <a:solidFill>
                        <a:srgbClr val="F3F3F3">
                          <a:alpha val="0"/>
                        </a:srgbClr>
                      </a:solidFill>
                      <a:prstDash val="solid"/>
                      <a:round/>
                      <a:headEnd type="none" w="sm" len="sm"/>
                      <a:tailEnd type="none" w="sm" len="sm"/>
                    </a:lnT>
                    <a:lnB w="9525" cap="flat" cmpd="sng">
                      <a:solidFill>
                        <a:srgbClr val="F3F3F3">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fr-ca" sz="1800" b="1" i="0" u="none" strike="noStrike" cap="none" baseline="0">
                          <a:solidFill>
                            <a:srgbClr val="000000"/>
                          </a:solidFill>
                        </a:rPr>
                        <a:t>Pause</a:t>
                      </a:r>
                      <a:endParaRPr sz="2100" b="1" u="none" strike="noStrike" cap="none"/>
                    </a:p>
                  </a:txBody>
                  <a:tcPr marL="63500" marR="63500" marT="45725" marB="45725">
                    <a:lnL w="9525" cap="flat" cmpd="sng">
                      <a:solidFill>
                        <a:srgbClr val="F3F3F3">
                          <a:alpha val="0"/>
                        </a:srgbClr>
                      </a:solidFill>
                      <a:prstDash val="solid"/>
                      <a:round/>
                      <a:headEnd type="none" w="sm" len="sm"/>
                      <a:tailEnd type="none" w="sm" len="sm"/>
                    </a:lnL>
                    <a:lnR w="9525" cap="flat" cmpd="sng">
                      <a:solidFill>
                        <a:srgbClr val="F3F3F3">
                          <a:alpha val="0"/>
                        </a:srgbClr>
                      </a:solidFill>
                      <a:prstDash val="solid"/>
                      <a:round/>
                      <a:headEnd type="none" w="sm" len="sm"/>
                      <a:tailEnd type="none" w="sm" len="sm"/>
                    </a:lnR>
                    <a:lnT w="9525" cap="flat" cmpd="sng">
                      <a:solidFill>
                        <a:srgbClr val="F3F3F3">
                          <a:alpha val="0"/>
                        </a:srgbClr>
                      </a:solidFill>
                      <a:prstDash val="solid"/>
                      <a:round/>
                      <a:headEnd type="none" w="sm" len="sm"/>
                      <a:tailEnd type="none" w="sm" len="sm"/>
                    </a:lnT>
                    <a:lnB w="9525" cap="flat" cmpd="sng">
                      <a:solidFill>
                        <a:srgbClr val="F3F3F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87675">
                <a:tc>
                  <a:txBody>
                    <a:bodyPr/>
                    <a:lstStyle/>
                    <a:p>
                      <a:pPr marL="0" marR="0" lvl="0" indent="0" algn="l" rtl="0">
                        <a:lnSpc>
                          <a:spcPct val="100000"/>
                        </a:lnSpc>
                        <a:spcBef>
                          <a:spcPts val="0"/>
                        </a:spcBef>
                        <a:spcAft>
                          <a:spcPts val="0"/>
                        </a:spcAft>
                        <a:buNone/>
                      </a:pPr>
                      <a:r>
                        <a:rPr lang="fr-ca" sz="1800" b="0" i="0" u="none" strike="noStrike" cap="none" baseline="0">
                          <a:solidFill>
                            <a:srgbClr val="000000"/>
                          </a:solidFill>
                          <a:latin typeface="Arial"/>
                          <a:ea typeface="Arial"/>
                          <a:cs typeface="Arial"/>
                          <a:sym typeface="Arial"/>
                        </a:rPr>
                        <a:t>40 min</a:t>
                      </a:r>
                      <a:endParaRPr sz="2100"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3F3F3">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fr-ca" sz="1800" b="1" i="0" u="none" strike="noStrike" cap="none" baseline="0">
                          <a:solidFill>
                            <a:srgbClr val="000000"/>
                          </a:solidFill>
                        </a:rPr>
                        <a:t>Former</a:t>
                      </a:r>
                      <a:endParaRPr sz="2100" b="1"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3F3F3">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87675">
                <a:tc>
                  <a:txBody>
                    <a:bodyPr/>
                    <a:lstStyle/>
                    <a:p>
                      <a:pPr marL="0" marR="0" lvl="0" indent="0" algn="l" rtl="0">
                        <a:lnSpc>
                          <a:spcPct val="100000"/>
                        </a:lnSpc>
                        <a:spcBef>
                          <a:spcPts val="0"/>
                        </a:spcBef>
                        <a:spcAft>
                          <a:spcPts val="0"/>
                        </a:spcAft>
                        <a:buNone/>
                      </a:pPr>
                      <a:r>
                        <a:rPr lang="fr-ca" sz="1800" b="0" i="0" u="none" strike="noStrike" cap="none" baseline="0">
                          <a:solidFill>
                            <a:srgbClr val="000000"/>
                          </a:solidFill>
                          <a:latin typeface="Arial"/>
                          <a:ea typeface="Arial"/>
                          <a:cs typeface="Arial"/>
                          <a:sym typeface="Arial"/>
                        </a:rPr>
                        <a:t>40 min</a:t>
                      </a:r>
                      <a:endParaRPr sz="2100"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fr-ca" sz="1800" b="1" i="0" u="none" strike="noStrike" cap="none" baseline="0">
                          <a:solidFill>
                            <a:srgbClr val="000000"/>
                          </a:solidFill>
                        </a:rPr>
                        <a:t>Fidéliser</a:t>
                      </a:r>
                      <a:endParaRPr sz="2100" b="1"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69650">
                <a:tc>
                  <a:txBody>
                    <a:bodyPr/>
                    <a:lstStyle/>
                    <a:p>
                      <a:pPr marL="0" marR="0" lvl="0" indent="0" algn="l" rtl="0">
                        <a:lnSpc>
                          <a:spcPct val="100000"/>
                        </a:lnSpc>
                        <a:spcBef>
                          <a:spcPts val="0"/>
                        </a:spcBef>
                        <a:spcAft>
                          <a:spcPts val="0"/>
                        </a:spcAft>
                        <a:buNone/>
                      </a:pPr>
                      <a:r>
                        <a:rPr lang="fr-ca" sz="1800" b="0" i="0" u="none" strike="noStrike" cap="none" baseline="0">
                          <a:solidFill>
                            <a:srgbClr val="000000"/>
                          </a:solidFill>
                          <a:latin typeface="Arial"/>
                          <a:ea typeface="Arial"/>
                          <a:cs typeface="Arial"/>
                          <a:sym typeface="Arial"/>
                        </a:rPr>
                        <a:t>10 min</a:t>
                      </a:r>
                      <a:endParaRPr sz="2100"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fr-ca" sz="1800" b="1" i="0" u="none" strike="noStrike" cap="none" baseline="0">
                          <a:solidFill>
                            <a:srgbClr val="000000"/>
                          </a:solidFill>
                        </a:rPr>
                        <a:t>Inspirer l’action : </a:t>
                      </a:r>
                      <a:br>
                        <a:rPr lang="fr-ca" sz="1800" b="1" i="0" u="none" strike="noStrike" cap="none">
                          <a:solidFill>
                            <a:srgbClr val="000000"/>
                          </a:solidFill>
                        </a:rPr>
                      </a:br>
                      <a:r>
                        <a:rPr lang="fr-ca" sz="1800" b="1" i="0" u="none" strike="noStrike" cap="none" baseline="0">
                          <a:solidFill>
                            <a:srgbClr val="000000"/>
                          </a:solidFill>
                        </a:rPr>
                        <a:t>Action personnelle et ressources</a:t>
                      </a:r>
                      <a:endParaRPr sz="2100" b="1" u="none" strike="noStrike" cap="none"/>
                    </a:p>
                  </a:txBody>
                  <a:tcPr marL="63500" marR="635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
        <p:nvSpPr>
          <p:cNvPr id="160" name="Google Shape;160;p25"/>
          <p:cNvSpPr txBox="1">
            <a:spLocks noGrp="1"/>
          </p:cNvSpPr>
          <p:nvPr>
            <p:ph type="title" idx="4294967295"/>
          </p:nvPr>
        </p:nvSpPr>
        <p:spPr>
          <a:xfrm>
            <a:off x="370412" y="1385800"/>
            <a:ext cx="2797331" cy="920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fr-ca" sz="4400" b="1" i="0" u="none" baseline="0" dirty="0">
                <a:solidFill>
                  <a:schemeClr val="lt1"/>
                </a:solidFill>
              </a:rPr>
              <a:t>Ordre </a:t>
            </a:r>
            <a:br>
              <a:rPr lang="fr-ca" sz="4400" b="1" i="0" u="none" baseline="0" dirty="0">
                <a:solidFill>
                  <a:schemeClr val="lt1"/>
                </a:solidFill>
              </a:rPr>
            </a:br>
            <a:r>
              <a:rPr lang="fr-ca" sz="4400" b="1" i="0" u="none" baseline="0" dirty="0">
                <a:solidFill>
                  <a:schemeClr val="lt1"/>
                </a:solidFill>
              </a:rPr>
              <a:t>du jour</a:t>
            </a:r>
            <a:endParaRPr sz="4400" b="1" dirty="0">
              <a:solidFill>
                <a:schemeClr val="lt1"/>
              </a:solidFill>
            </a:endParaRPr>
          </a:p>
        </p:txBody>
      </p:sp>
      <p:sp>
        <p:nvSpPr>
          <p:cNvPr id="161" name="Google Shape;161;p25"/>
          <p:cNvSpPr/>
          <p:nvPr/>
        </p:nvSpPr>
        <p:spPr>
          <a:xfrm>
            <a:off x="668525" y="3840325"/>
            <a:ext cx="3177600" cy="31776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62" name="Google Shape;162;p25"/>
          <p:cNvCxnSpPr/>
          <p:nvPr/>
        </p:nvCxnSpPr>
        <p:spPr>
          <a:xfrm>
            <a:off x="469900" y="2647350"/>
            <a:ext cx="1375800" cy="0"/>
          </a:xfrm>
          <a:prstGeom prst="straightConnector1">
            <a:avLst/>
          </a:prstGeom>
          <a:noFill/>
          <a:ln w="28575" cap="flat" cmpd="sng">
            <a:solidFill>
              <a:srgbClr val="FAD920"/>
            </a:solidFill>
            <a:prstDash val="solid"/>
            <a:round/>
            <a:headEnd type="none" w="med" len="med"/>
            <a:tailEnd type="none" w="med" len="med"/>
          </a:ln>
        </p:spPr>
      </p:cxnSp>
      <p:pic>
        <p:nvPicPr>
          <p:cNvPr id="163" name="Google Shape;163;p25"/>
          <p:cNvPicPr preferRelativeResize="0"/>
          <p:nvPr/>
        </p:nvPicPr>
        <p:blipFill rotWithShape="1">
          <a:blip r:embed="rId3">
            <a:alphaModFix/>
          </a:blip>
          <a:srcRect/>
          <a:stretch/>
        </p:blipFill>
        <p:spPr>
          <a:xfrm>
            <a:off x="3846125" y="764700"/>
            <a:ext cx="404851" cy="404851"/>
          </a:xfrm>
          <a:prstGeom prst="rect">
            <a:avLst/>
          </a:prstGeom>
          <a:noFill/>
          <a:ln>
            <a:noFill/>
          </a:ln>
        </p:spPr>
      </p:pic>
      <p:sp>
        <p:nvSpPr>
          <p:cNvPr id="2" name="Google Shape;109;p22" descr="Star - Insert organizational info">
            <a:extLst>
              <a:ext uri="{FF2B5EF4-FFF2-40B4-BE49-F238E27FC236}">
                <a16:creationId xmlns:a16="http://schemas.microsoft.com/office/drawing/2014/main" id="{AD266200-0FA5-BDE4-63DA-AAF97D23E6E3}"/>
              </a:ext>
            </a:extLst>
          </p:cNvPr>
          <p:cNvSpPr/>
          <p:nvPr/>
        </p:nvSpPr>
        <p:spPr>
          <a:xfrm>
            <a:off x="8292421" y="306825"/>
            <a:ext cx="675600" cy="660300"/>
          </a:xfrm>
          <a:prstGeom prst="star4">
            <a:avLst>
              <a:gd name="adj" fmla="val 125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755"/>
        <p:cNvGrpSpPr/>
        <p:nvPr/>
      </p:nvGrpSpPr>
      <p:grpSpPr>
        <a:xfrm>
          <a:off x="0" y="0"/>
          <a:ext cx="0" cy="0"/>
          <a:chOff x="0" y="0"/>
          <a:chExt cx="0" cy="0"/>
        </a:xfrm>
      </p:grpSpPr>
      <p:sp>
        <p:nvSpPr>
          <p:cNvPr id="756" name="Google Shape;756;p72"/>
          <p:cNvSpPr txBox="1">
            <a:spLocks noGrp="1"/>
          </p:cNvSpPr>
          <p:nvPr>
            <p:ph type="title" idx="4294967295"/>
          </p:nvPr>
        </p:nvSpPr>
        <p:spPr>
          <a:xfrm>
            <a:off x="57150" y="842000"/>
            <a:ext cx="9086700" cy="63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fr-ca" sz="3600" b="1" i="0" u="none" strike="noStrike" cap="none" baseline="0">
                <a:solidFill>
                  <a:schemeClr val="lt1"/>
                </a:solidFill>
                <a:latin typeface="Arial"/>
                <a:ea typeface="Arial"/>
                <a:cs typeface="Arial"/>
                <a:sym typeface="Arial"/>
              </a:rPr>
              <a:t>Temps de pause</a:t>
            </a:r>
            <a:endParaRPr b="1" dirty="0">
              <a:solidFill>
                <a:schemeClr val="lt1"/>
              </a:solidFill>
            </a:endParaRPr>
          </a:p>
        </p:txBody>
      </p:sp>
      <p:sp>
        <p:nvSpPr>
          <p:cNvPr id="757" name="Google Shape;757;p72"/>
          <p:cNvSpPr txBox="1"/>
          <p:nvPr/>
        </p:nvSpPr>
        <p:spPr>
          <a:xfrm>
            <a:off x="57150" y="3808500"/>
            <a:ext cx="9086700" cy="63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400"/>
              <a:buFont typeface="Arial"/>
              <a:buNone/>
            </a:pPr>
            <a:r>
              <a:rPr lang="fr-ca" sz="3400" b="1" i="0" u="none" strike="noStrike" cap="none" baseline="0">
                <a:solidFill>
                  <a:schemeClr val="lt1"/>
                </a:solidFill>
              </a:rPr>
              <a:t>Veuillez revenir dans 5 minutes </a:t>
            </a:r>
            <a:endParaRPr sz="3600" b="1" i="0" u="none" strike="noStrike" cap="none" dirty="0">
              <a:solidFill>
                <a:schemeClr val="lt1"/>
              </a:solidFill>
            </a:endParaRPr>
          </a:p>
        </p:txBody>
      </p:sp>
      <p:pic>
        <p:nvPicPr>
          <p:cNvPr id="758" name="Google Shape;758;p72"/>
          <p:cNvPicPr preferRelativeResize="0"/>
          <p:nvPr/>
        </p:nvPicPr>
        <p:blipFill>
          <a:blip r:embed="rId3">
            <a:alphaModFix/>
          </a:blip>
          <a:stretch>
            <a:fillRect/>
          </a:stretch>
        </p:blipFill>
        <p:spPr>
          <a:xfrm>
            <a:off x="3667125" y="1559950"/>
            <a:ext cx="2023599" cy="20235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3"/>
          <p:cNvSpPr txBox="1">
            <a:spLocks noGrp="1"/>
          </p:cNvSpPr>
          <p:nvPr>
            <p:ph type="title"/>
          </p:nvPr>
        </p:nvSpPr>
        <p:spPr>
          <a:xfrm>
            <a:off x="533400" y="1162050"/>
            <a:ext cx="3065100" cy="4668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fr-ca" b="0" i="0" u="none" baseline="0"/>
              <a:t>Partie 2 :</a:t>
            </a:r>
            <a:endParaRPr/>
          </a:p>
        </p:txBody>
      </p:sp>
      <p:sp>
        <p:nvSpPr>
          <p:cNvPr id="764" name="Google Shape;764;p73"/>
          <p:cNvSpPr txBox="1">
            <a:spLocks noGrp="1"/>
          </p:cNvSpPr>
          <p:nvPr>
            <p:ph type="subTitle" idx="1"/>
          </p:nvPr>
        </p:nvSpPr>
        <p:spPr>
          <a:xfrm>
            <a:off x="533400" y="1695450"/>
            <a:ext cx="2752800" cy="14097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fr-ca" b="1" i="0" u="none" baseline="0"/>
              <a:t>Former</a:t>
            </a:r>
            <a:endParaRPr dirty="0"/>
          </a:p>
        </p:txBody>
      </p:sp>
      <p:sp>
        <p:nvSpPr>
          <p:cNvPr id="765" name="Google Shape;765;p73"/>
          <p:cNvSpPr txBox="1">
            <a:spLocks noGrp="1"/>
          </p:cNvSpPr>
          <p:nvPr>
            <p:ph type="subTitle" idx="2"/>
          </p:nvPr>
        </p:nvSpPr>
        <p:spPr>
          <a:xfrm>
            <a:off x="4114799" y="1162050"/>
            <a:ext cx="4703523" cy="34590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rgbClr val="000000"/>
              </a:buClr>
              <a:buSzPts val="2100"/>
              <a:buFont typeface="Arial"/>
              <a:buNone/>
            </a:pPr>
            <a:r>
              <a:rPr lang="fr-ca" b="0" i="0" u="none" baseline="0" dirty="0"/>
              <a:t>La formation est un processus continu qui aide les employés à participer pleinement à leur travail, à leur équipe et à l’organisation.</a:t>
            </a:r>
            <a:endParaRPr dirty="0"/>
          </a:p>
          <a:p>
            <a:pPr marL="0" lvl="0" indent="0" algn="l" rtl="0">
              <a:lnSpc>
                <a:spcPct val="100000"/>
              </a:lnSpc>
              <a:spcBef>
                <a:spcPts val="750"/>
              </a:spcBef>
              <a:spcAft>
                <a:spcPts val="0"/>
              </a:spcAft>
              <a:buClr>
                <a:srgbClr val="000000"/>
              </a:buClr>
              <a:buSzPts val="2100"/>
              <a:buFont typeface="Arial"/>
              <a:buNone/>
            </a:pPr>
            <a:r>
              <a:rPr lang="fr-ca" sz="2500" b="1" i="0" u="none" baseline="0" dirty="0">
                <a:solidFill>
                  <a:schemeClr val="accent4"/>
                </a:solidFill>
              </a:rPr>
              <a:t>Accueil et intégration</a:t>
            </a:r>
            <a:endParaRPr sz="2500" b="1" dirty="0">
              <a:solidFill>
                <a:schemeClr val="accent4"/>
              </a:solidFill>
            </a:endParaRPr>
          </a:p>
          <a:p>
            <a:pPr marL="0" lvl="0" indent="0" algn="l" rtl="0">
              <a:lnSpc>
                <a:spcPct val="100000"/>
              </a:lnSpc>
              <a:spcBef>
                <a:spcPts val="750"/>
              </a:spcBef>
              <a:spcAft>
                <a:spcPts val="0"/>
              </a:spcAft>
              <a:buClr>
                <a:srgbClr val="000000"/>
              </a:buClr>
              <a:buSzPts val="2100"/>
              <a:buFont typeface="Arial"/>
              <a:buNone/>
            </a:pPr>
            <a:r>
              <a:rPr lang="fr-ca" sz="2500" b="1" i="0" u="none" baseline="0" dirty="0">
                <a:solidFill>
                  <a:schemeClr val="accent4"/>
                </a:solidFill>
              </a:rPr>
              <a:t>Adaptation</a:t>
            </a:r>
            <a:endParaRPr sz="2500" b="1" dirty="0">
              <a:solidFill>
                <a:schemeClr val="accent4"/>
              </a:solidFill>
            </a:endParaRPr>
          </a:p>
          <a:p>
            <a:pPr marL="0" lvl="0" indent="0" algn="l" rtl="0">
              <a:lnSpc>
                <a:spcPct val="100000"/>
              </a:lnSpc>
              <a:spcBef>
                <a:spcPts val="750"/>
              </a:spcBef>
              <a:spcAft>
                <a:spcPts val="0"/>
              </a:spcAft>
              <a:buClr>
                <a:srgbClr val="000000"/>
              </a:buClr>
              <a:buSzPts val="2100"/>
              <a:buFont typeface="Arial"/>
              <a:buNone/>
            </a:pPr>
            <a:r>
              <a:rPr lang="fr-ca" sz="2500" b="1" i="0" u="none" baseline="0" dirty="0">
                <a:solidFill>
                  <a:schemeClr val="accent4"/>
                </a:solidFill>
              </a:rPr>
              <a:t>A</a:t>
            </a:r>
            <a:r>
              <a:rPr lang="fr-CA" sz="2500" b="1" i="0" u="none" baseline="0" dirty="0">
                <a:solidFill>
                  <a:schemeClr val="accent4"/>
                </a:solidFill>
              </a:rPr>
              <a:t>ccompagnement et perfectionnement</a:t>
            </a:r>
            <a:endParaRPr lang="fr-CA" sz="2500" b="1" dirty="0">
              <a:solidFill>
                <a:schemeClr val="accent4"/>
              </a:solidFill>
            </a:endParaRPr>
          </a:p>
          <a:p>
            <a:pPr marL="0" lvl="0" indent="0" algn="l" rtl="0">
              <a:lnSpc>
                <a:spcPct val="100000"/>
              </a:lnSpc>
              <a:spcBef>
                <a:spcPts val="750"/>
              </a:spcBef>
              <a:spcAft>
                <a:spcPts val="0"/>
              </a:spcAft>
              <a:buNone/>
            </a:pPr>
            <a:endParaRPr dirty="0"/>
          </a:p>
        </p:txBody>
      </p:sp>
      <p:sp>
        <p:nvSpPr>
          <p:cNvPr id="2" name="Oval 1" descr="Picture of two men in a kitchen, one training the other.">
            <a:extLst>
              <a:ext uri="{FF2B5EF4-FFF2-40B4-BE49-F238E27FC236}">
                <a16:creationId xmlns:a16="http://schemas.microsoft.com/office/drawing/2014/main" id="{6783B917-C091-8316-4D5B-268FAC3FED94}"/>
              </a:ext>
            </a:extLst>
          </p:cNvPr>
          <p:cNvSpPr/>
          <p:nvPr/>
        </p:nvSpPr>
        <p:spPr>
          <a:xfrm>
            <a:off x="428095" y="2571750"/>
            <a:ext cx="2752800" cy="2689679"/>
          </a:xfrm>
          <a:prstGeom prst="ellipse">
            <a:avLst/>
          </a:prstGeom>
          <a:blipFill dpi="0" rotWithShape="1">
            <a:blip r:embed="rId3">
              <a:extLst>
                <a:ext uri="{28A0092B-C50C-407E-A947-70E740481C1C}">
                  <a14:useLocalDpi xmlns:a14="http://schemas.microsoft.com/office/drawing/2010/main" val="0"/>
                </a:ext>
              </a:extLst>
            </a:blip>
            <a:srcRect/>
            <a:stretch>
              <a:fillRect l="-17349" r="-173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74"/>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a:t>Que comprend la « formation »?</a:t>
            </a:r>
            <a:endParaRPr b="0" dirty="0"/>
          </a:p>
        </p:txBody>
      </p:sp>
      <p:sp>
        <p:nvSpPr>
          <p:cNvPr id="771" name="Google Shape;771;p74"/>
          <p:cNvSpPr/>
          <p:nvPr/>
        </p:nvSpPr>
        <p:spPr>
          <a:xfrm>
            <a:off x="731550" y="2878375"/>
            <a:ext cx="54789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a:solidFill>
                  <a:schemeClr val="accent1"/>
                </a:solidFill>
              </a:rPr>
              <a:t>    Adaptation et changement</a:t>
            </a:r>
            <a:endParaRPr sz="2000" b="1" dirty="0">
              <a:solidFill>
                <a:schemeClr val="accent1"/>
              </a:solidFill>
            </a:endParaRPr>
          </a:p>
        </p:txBody>
      </p:sp>
      <p:sp>
        <p:nvSpPr>
          <p:cNvPr id="772" name="Google Shape;772;p74"/>
          <p:cNvSpPr/>
          <p:nvPr/>
        </p:nvSpPr>
        <p:spPr>
          <a:xfrm>
            <a:off x="731549" y="1240050"/>
            <a:ext cx="3339409"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dirty="0">
                <a:solidFill>
                  <a:schemeClr val="accent1"/>
                </a:solidFill>
              </a:rPr>
              <a:t>    Accueil et intégration</a:t>
            </a:r>
            <a:endParaRPr sz="2000" b="1" dirty="0">
              <a:solidFill>
                <a:schemeClr val="accent1"/>
              </a:solidFill>
            </a:endParaRPr>
          </a:p>
        </p:txBody>
      </p:sp>
      <p:sp>
        <p:nvSpPr>
          <p:cNvPr id="773" name="Google Shape;773;p74"/>
          <p:cNvSpPr/>
          <p:nvPr/>
        </p:nvSpPr>
        <p:spPr>
          <a:xfrm flipH="1">
            <a:off x="475493" y="12400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1</a:t>
            </a:r>
            <a:endParaRPr sz="1900" b="1">
              <a:solidFill>
                <a:schemeClr val="lt1"/>
              </a:solidFill>
            </a:endParaRPr>
          </a:p>
        </p:txBody>
      </p:sp>
      <p:sp>
        <p:nvSpPr>
          <p:cNvPr id="774" name="Google Shape;774;p74"/>
          <p:cNvSpPr/>
          <p:nvPr/>
        </p:nvSpPr>
        <p:spPr>
          <a:xfrm flipH="1">
            <a:off x="475511" y="2878371"/>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2</a:t>
            </a:r>
            <a:endParaRPr sz="1900" b="1">
              <a:solidFill>
                <a:schemeClr val="lt1"/>
              </a:solidFill>
            </a:endParaRPr>
          </a:p>
        </p:txBody>
      </p:sp>
      <p:sp>
        <p:nvSpPr>
          <p:cNvPr id="775" name="Google Shape;775;p74"/>
          <p:cNvSpPr txBox="1"/>
          <p:nvPr/>
        </p:nvSpPr>
        <p:spPr>
          <a:xfrm>
            <a:off x="1097600" y="1782450"/>
            <a:ext cx="6943800" cy="1154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Char char="●"/>
            </a:pPr>
            <a:r>
              <a:rPr lang="fr-ca" sz="2100" b="0" i="0" u="none" baseline="0">
                <a:solidFill>
                  <a:schemeClr val="dk1"/>
                </a:solidFill>
              </a:rPr>
              <a:t>Pour le rôle</a:t>
            </a:r>
            <a:endParaRPr sz="2100" dirty="0">
              <a:solidFill>
                <a:schemeClr val="dk1"/>
              </a:solidFill>
            </a:endParaRPr>
          </a:p>
          <a:p>
            <a:pPr marL="457200" lvl="0" indent="-361950" algn="l" rtl="0">
              <a:spcBef>
                <a:spcPts val="0"/>
              </a:spcBef>
              <a:spcAft>
                <a:spcPts val="0"/>
              </a:spcAft>
              <a:buClr>
                <a:schemeClr val="dk1"/>
              </a:buClr>
              <a:buSzPts val="2100"/>
              <a:buChar char="●"/>
            </a:pPr>
            <a:r>
              <a:rPr lang="fr-ca" sz="2100" b="0" i="0" u="none" baseline="0">
                <a:solidFill>
                  <a:schemeClr val="dk1"/>
                </a:solidFill>
              </a:rPr>
              <a:t>Pour l’équipe</a:t>
            </a:r>
            <a:endParaRPr sz="2100" dirty="0">
              <a:solidFill>
                <a:schemeClr val="dk1"/>
              </a:solidFill>
            </a:endParaRPr>
          </a:p>
          <a:p>
            <a:pPr marL="457200" lvl="0" indent="-361950" algn="l" rtl="0">
              <a:spcBef>
                <a:spcPts val="0"/>
              </a:spcBef>
              <a:spcAft>
                <a:spcPts val="0"/>
              </a:spcAft>
              <a:buClr>
                <a:schemeClr val="dk1"/>
              </a:buClr>
              <a:buSzPts val="2100"/>
              <a:buChar char="●"/>
            </a:pPr>
            <a:r>
              <a:rPr lang="fr-ca" sz="2100" b="0" i="0" u="none" baseline="0">
                <a:solidFill>
                  <a:schemeClr val="dk1"/>
                </a:solidFill>
              </a:rPr>
              <a:t>Pour l’organisation</a:t>
            </a:r>
            <a:endParaRPr sz="2100" dirty="0">
              <a:solidFill>
                <a:schemeClr val="dk1"/>
              </a:solidFill>
            </a:endParaRPr>
          </a:p>
        </p:txBody>
      </p:sp>
      <p:sp>
        <p:nvSpPr>
          <p:cNvPr id="776" name="Google Shape;776;p74"/>
          <p:cNvSpPr/>
          <p:nvPr/>
        </p:nvSpPr>
        <p:spPr>
          <a:xfrm>
            <a:off x="731550" y="3687999"/>
            <a:ext cx="5916900" cy="633479"/>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dirty="0">
                <a:solidFill>
                  <a:schemeClr val="accent1"/>
                </a:solidFill>
              </a:rPr>
              <a:t>    Consultation et accompagnement en matière d’adaptation</a:t>
            </a:r>
            <a:endParaRPr sz="2000" b="1" dirty="0">
              <a:solidFill>
                <a:schemeClr val="accent1"/>
              </a:solidFill>
            </a:endParaRPr>
          </a:p>
        </p:txBody>
      </p:sp>
      <p:sp>
        <p:nvSpPr>
          <p:cNvPr id="777" name="Google Shape;777;p74"/>
          <p:cNvSpPr/>
          <p:nvPr/>
        </p:nvSpPr>
        <p:spPr>
          <a:xfrm flipH="1">
            <a:off x="475511" y="368799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3</a:t>
            </a:r>
            <a:endParaRPr sz="1900" b="1" dirty="0">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3" name="Google Shape;783;p75"/>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Points de vue fondés sur l’expérience</a:t>
            </a:r>
            <a:endParaRPr b="0" dirty="0"/>
          </a:p>
        </p:txBody>
      </p:sp>
      <p:sp>
        <p:nvSpPr>
          <p:cNvPr id="784" name="Google Shape;784;p75"/>
          <p:cNvSpPr txBox="1">
            <a:spLocks noGrp="1"/>
          </p:cNvSpPr>
          <p:nvPr>
            <p:ph type="subTitle" idx="2"/>
          </p:nvPr>
        </p:nvSpPr>
        <p:spPr>
          <a:xfrm>
            <a:off x="475500" y="1240050"/>
            <a:ext cx="370590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fr-ca" b="1" i="0" u="none" baseline="0"/>
              <a:t>Les employés en situation de handicap disent…</a:t>
            </a:r>
            <a:endParaRPr sz="2100"/>
          </a:p>
        </p:txBody>
      </p:sp>
      <p:sp>
        <p:nvSpPr>
          <p:cNvPr id="785" name="Google Shape;785;p75"/>
          <p:cNvSpPr txBox="1">
            <a:spLocks noGrp="1"/>
          </p:cNvSpPr>
          <p:nvPr>
            <p:ph type="subTitle" idx="3"/>
          </p:nvPr>
        </p:nvSpPr>
        <p:spPr>
          <a:xfrm>
            <a:off x="4766550" y="1240050"/>
            <a:ext cx="370590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1000"/>
              </a:spcAft>
              <a:buNone/>
            </a:pPr>
            <a:r>
              <a:rPr lang="fr-ca" b="1" i="0" u="none" baseline="0">
                <a:solidFill>
                  <a:schemeClr val="accent4"/>
                </a:solidFill>
              </a:rPr>
              <a:t>Les employeurs et les leaders humains disent…</a:t>
            </a:r>
            <a:endParaRPr sz="2100"/>
          </a:p>
        </p:txBody>
      </p:sp>
      <p:sp>
        <p:nvSpPr>
          <p:cNvPr id="786" name="Google Shape;786;p75"/>
          <p:cNvSpPr txBox="1">
            <a:spLocks noGrp="1"/>
          </p:cNvSpPr>
          <p:nvPr>
            <p:ph type="subTitle" idx="4"/>
          </p:nvPr>
        </p:nvSpPr>
        <p:spPr>
          <a:xfrm>
            <a:off x="475500" y="1994425"/>
            <a:ext cx="3705900" cy="2889900"/>
          </a:xfrm>
          <a:prstGeom prst="rect">
            <a:avLst/>
          </a:prstGeom>
        </p:spPr>
        <p:txBody>
          <a:bodyPr spcFirstLastPara="1" wrap="square" lIns="91425" tIns="45700" rIns="91425" bIns="45700" anchor="t" anchorCtr="0">
            <a:normAutofit/>
          </a:bodyPr>
          <a:lstStyle/>
          <a:p>
            <a:pPr marL="0" lvl="0" indent="0" algn="l" rtl="0">
              <a:lnSpc>
                <a:spcPct val="100000"/>
              </a:lnSpc>
              <a:spcBef>
                <a:spcPts val="1200"/>
              </a:spcBef>
              <a:spcAft>
                <a:spcPts val="0"/>
              </a:spcAft>
              <a:buNone/>
            </a:pPr>
            <a:r>
              <a:rPr lang="fr-ca" b="1" i="0" u="none" baseline="0">
                <a:solidFill>
                  <a:schemeClr val="accent1"/>
                </a:solidFill>
              </a:rPr>
              <a:t>Je sais ce dont j’ai besoin</a:t>
            </a:r>
            <a:r>
              <a:rPr lang="fr-ca" b="0" i="0" u="none" baseline="0">
                <a:solidFill>
                  <a:schemeClr val="dk1"/>
                </a:solidFill>
              </a:rPr>
              <a:t> pour donner le meilleur de moi-même. Demandez-le-moi.</a:t>
            </a:r>
            <a:r>
              <a:rPr lang="fr-ca" b="1" i="0" u="none" baseline="0">
                <a:solidFill>
                  <a:schemeClr val="dk1"/>
                </a:solidFill>
              </a:rPr>
              <a:t> </a:t>
            </a:r>
            <a:r>
              <a:rPr lang="fr-ca" b="1" i="0" u="none" baseline="0">
                <a:solidFill>
                  <a:schemeClr val="accent1"/>
                </a:solidFill>
              </a:rPr>
              <a:t>Croyez-moi</a:t>
            </a:r>
            <a:r>
              <a:rPr lang="fr-ca" b="1" i="0" u="none" baseline="0">
                <a:solidFill>
                  <a:schemeClr val="dk1"/>
                </a:solidFill>
              </a:rPr>
              <a:t>. </a:t>
            </a:r>
            <a:endParaRPr b="1" dirty="0">
              <a:solidFill>
                <a:schemeClr val="dk1"/>
              </a:solidFill>
            </a:endParaRPr>
          </a:p>
          <a:p>
            <a:pPr marL="0" lvl="0" indent="0" algn="l" rtl="0">
              <a:lnSpc>
                <a:spcPct val="100000"/>
              </a:lnSpc>
              <a:spcBef>
                <a:spcPts val="1200"/>
              </a:spcBef>
              <a:spcAft>
                <a:spcPts val="0"/>
              </a:spcAft>
              <a:buNone/>
            </a:pPr>
            <a:r>
              <a:rPr lang="fr-ca" b="1" i="0" u="none" baseline="0">
                <a:solidFill>
                  <a:schemeClr val="accent1"/>
                </a:solidFill>
              </a:rPr>
              <a:t>Il est dégradant</a:t>
            </a:r>
            <a:r>
              <a:rPr lang="fr-ca" b="0" i="0" u="none" baseline="0">
                <a:solidFill>
                  <a:schemeClr val="accent1"/>
                </a:solidFill>
              </a:rPr>
              <a:t> </a:t>
            </a:r>
            <a:r>
              <a:rPr lang="fr-ca" b="0" i="0" u="none" baseline="0">
                <a:solidFill>
                  <a:schemeClr val="dk1"/>
                </a:solidFill>
              </a:rPr>
              <a:t>de devoir constamment expliquer ma demande d’adaptations simples.</a:t>
            </a:r>
            <a:endParaRPr dirty="0">
              <a:solidFill>
                <a:schemeClr val="dk1"/>
              </a:solidFill>
            </a:endParaRPr>
          </a:p>
          <a:p>
            <a:pPr marL="0" lvl="0" indent="0" algn="l" rtl="0">
              <a:lnSpc>
                <a:spcPct val="100000"/>
              </a:lnSpc>
              <a:spcBef>
                <a:spcPts val="1200"/>
              </a:spcBef>
              <a:spcAft>
                <a:spcPts val="0"/>
              </a:spcAft>
              <a:buNone/>
            </a:pPr>
            <a:endParaRPr b="1" dirty="0">
              <a:solidFill>
                <a:schemeClr val="dk1"/>
              </a:solidFill>
            </a:endParaRPr>
          </a:p>
          <a:p>
            <a:pPr marL="0" lvl="0" indent="0" algn="l" rtl="0">
              <a:spcBef>
                <a:spcPts val="1200"/>
              </a:spcBef>
              <a:spcAft>
                <a:spcPts val="0"/>
              </a:spcAft>
              <a:buNone/>
            </a:pPr>
            <a:endParaRPr sz="2000" b="1" dirty="0">
              <a:solidFill>
                <a:schemeClr val="accent1"/>
              </a:solidFill>
            </a:endParaRPr>
          </a:p>
          <a:p>
            <a:pPr marL="0" lvl="0" indent="0" algn="l" rtl="0">
              <a:spcBef>
                <a:spcPts val="750"/>
              </a:spcBef>
              <a:spcAft>
                <a:spcPts val="0"/>
              </a:spcAft>
              <a:buNone/>
            </a:pPr>
            <a:endParaRPr dirty="0"/>
          </a:p>
        </p:txBody>
      </p:sp>
      <p:sp>
        <p:nvSpPr>
          <p:cNvPr id="787" name="Google Shape;787;p75"/>
          <p:cNvSpPr txBox="1">
            <a:spLocks noGrp="1"/>
          </p:cNvSpPr>
          <p:nvPr>
            <p:ph type="subTitle" idx="5"/>
          </p:nvPr>
        </p:nvSpPr>
        <p:spPr>
          <a:xfrm>
            <a:off x="4766550" y="1994425"/>
            <a:ext cx="3705900" cy="28899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fr-ca" b="0" i="0" u="none" baseline="0">
                <a:solidFill>
                  <a:schemeClr val="dk1"/>
                </a:solidFill>
              </a:rPr>
              <a:t>Je ne sais pas comment </a:t>
            </a:r>
            <a:r>
              <a:rPr lang="fr-ca" b="1" i="0" u="none" baseline="0">
                <a:solidFill>
                  <a:schemeClr val="accent4"/>
                </a:solidFill>
              </a:rPr>
              <a:t>m’y prendre pour effectuer des adaptations</a:t>
            </a:r>
            <a:r>
              <a:rPr lang="fr-ca" b="0" i="0" u="none" baseline="0">
                <a:solidFill>
                  <a:schemeClr val="dk1"/>
                </a:solidFill>
              </a:rPr>
              <a:t> ni</a:t>
            </a:r>
            <a:r>
              <a:rPr lang="fr-ca" b="1" i="0" u="none" baseline="0">
                <a:solidFill>
                  <a:schemeClr val="dk1"/>
                </a:solidFill>
              </a:rPr>
              <a:t> </a:t>
            </a:r>
            <a:r>
              <a:rPr lang="fr-ca" b="1" i="0" u="none" baseline="0">
                <a:solidFill>
                  <a:schemeClr val="accent4"/>
                </a:solidFill>
              </a:rPr>
              <a:t>comment </a:t>
            </a:r>
            <a:r>
              <a:rPr lang="fr-ca" b="0" i="0" u="none" baseline="0">
                <a:solidFill>
                  <a:schemeClr val="dk1"/>
                </a:solidFill>
              </a:rPr>
              <a:t>les financer.</a:t>
            </a:r>
            <a:endParaRPr dirty="0">
              <a:solidFill>
                <a:schemeClr val="dk1"/>
              </a:solidFill>
            </a:endParaRPr>
          </a:p>
          <a:p>
            <a:pPr marL="0" lvl="0" indent="0" algn="l" rtl="0">
              <a:lnSpc>
                <a:spcPct val="100000"/>
              </a:lnSpc>
              <a:spcBef>
                <a:spcPts val="1000"/>
              </a:spcBef>
              <a:spcAft>
                <a:spcPts val="0"/>
              </a:spcAft>
              <a:buNone/>
            </a:pPr>
            <a:r>
              <a:rPr lang="fr-ca" b="0" i="0" u="none" baseline="0">
                <a:solidFill>
                  <a:schemeClr val="dk1"/>
                </a:solidFill>
              </a:rPr>
              <a:t>J’ai des questions sur la </a:t>
            </a:r>
            <a:r>
              <a:rPr lang="fr-ca" b="1" i="0" u="none" baseline="0">
                <a:solidFill>
                  <a:schemeClr val="accent4"/>
                </a:solidFill>
              </a:rPr>
              <a:t>façon dont nous devons nous adapter</a:t>
            </a:r>
            <a:r>
              <a:rPr lang="fr-ca" b="0" i="0" u="none" baseline="0">
                <a:solidFill>
                  <a:schemeClr val="accent4"/>
                </a:solidFill>
              </a:rPr>
              <a:t> </a:t>
            </a:r>
            <a:r>
              <a:rPr lang="fr-ca" b="0" i="0" u="none" baseline="0">
                <a:solidFill>
                  <a:schemeClr val="dk1"/>
                </a:solidFill>
              </a:rPr>
              <a:t>à l’accueil et à la formation et sur l’</a:t>
            </a:r>
            <a:r>
              <a:rPr lang="fr-ca" b="1" i="0" u="none" baseline="0">
                <a:solidFill>
                  <a:schemeClr val="accent4"/>
                </a:solidFill>
              </a:rPr>
              <a:t>incidence que cela aura sur notre équipe</a:t>
            </a:r>
            <a:r>
              <a:rPr lang="fr-ca" b="0" i="0" u="none" baseline="0">
                <a:solidFill>
                  <a:schemeClr val="accent4"/>
                </a:solidFill>
              </a:rPr>
              <a:t>.</a:t>
            </a:r>
            <a:endParaRPr sz="2000" b="1" dirty="0">
              <a:solidFill>
                <a:schemeClr val="dk2"/>
              </a:solidFill>
            </a:endParaRPr>
          </a:p>
          <a:p>
            <a:pPr marL="0" lvl="0" indent="0" algn="l" rtl="0">
              <a:spcBef>
                <a:spcPts val="1000"/>
              </a:spcBef>
              <a:spcAft>
                <a:spcPts val="0"/>
              </a:spcAft>
              <a:buNone/>
            </a:pP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3" name="Google Shape;793;p76"/>
          <p:cNvSpPr txBox="1">
            <a:spLocks noGrp="1"/>
          </p:cNvSpPr>
          <p:nvPr>
            <p:ph type="subTitle" idx="2"/>
          </p:nvPr>
        </p:nvSpPr>
        <p:spPr>
          <a:xfrm>
            <a:off x="453117" y="219298"/>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794" name="Google Shape;794;p76"/>
          <p:cNvSpPr txBox="1">
            <a:spLocks noGrp="1"/>
          </p:cNvSpPr>
          <p:nvPr>
            <p:ph type="subTitle" idx="3"/>
          </p:nvPr>
        </p:nvSpPr>
        <p:spPr>
          <a:xfrm>
            <a:off x="485775" y="711522"/>
            <a:ext cx="7999200"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Clr>
                <a:schemeClr val="dk1"/>
              </a:buClr>
              <a:buSzPts val="2100"/>
              <a:buFont typeface="Arial"/>
              <a:buNone/>
            </a:pPr>
            <a:r>
              <a:rPr lang="fr-ca" i="0" u="none" baseline="0" dirty="0"/>
              <a:t>Accueil et intégration universellement inclusifs des nouveaux employés</a:t>
            </a:r>
            <a:endParaRPr dirty="0"/>
          </a:p>
          <a:p>
            <a:pPr marL="0" lvl="0" indent="0" algn="l" rtl="0">
              <a:spcBef>
                <a:spcPts val="750"/>
              </a:spcBef>
              <a:spcAft>
                <a:spcPts val="0"/>
              </a:spcAft>
              <a:buNone/>
            </a:pPr>
            <a:endParaRPr dirty="0"/>
          </a:p>
        </p:txBody>
      </p:sp>
      <p:sp>
        <p:nvSpPr>
          <p:cNvPr id="795" name="Google Shape;795;p76"/>
          <p:cNvSpPr txBox="1">
            <a:spLocks noGrp="1"/>
          </p:cNvSpPr>
          <p:nvPr>
            <p:ph type="subTitle" idx="4"/>
          </p:nvPr>
        </p:nvSpPr>
        <p:spPr>
          <a:xfrm>
            <a:off x="1501425" y="1666042"/>
            <a:ext cx="7040700" cy="26289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018"/>
              <a:buFont typeface="Arial"/>
              <a:buNone/>
            </a:pPr>
            <a:r>
              <a:rPr lang="fr-ca" sz="2087" b="0" i="0" u="none" baseline="0" dirty="0"/>
              <a:t>« Tous les lieux de travail ont leurs propres processus d’orientation des nouveaux employés et, souvent, aucun changement significatif n’est nécessaire pour une personne en situation de handicap. Généralement, l’orientation est la même que pour les salariés non handicapés tout en tenant compte de « l’accessibilité » à chaque étape du processus. »</a:t>
            </a:r>
            <a:endParaRPr sz="1943" dirty="0">
              <a:solidFill>
                <a:srgbClr val="000000"/>
              </a:solidFill>
            </a:endParaRPr>
          </a:p>
          <a:p>
            <a:pPr marL="0" lvl="0" indent="0" algn="l" rtl="0">
              <a:lnSpc>
                <a:spcPct val="100000"/>
              </a:lnSpc>
              <a:spcBef>
                <a:spcPts val="1200"/>
              </a:spcBef>
              <a:spcAft>
                <a:spcPts val="0"/>
              </a:spcAft>
              <a:buSzPts val="1018"/>
              <a:buNone/>
            </a:pPr>
            <a:br>
              <a:rPr lang="fr-ca" sz="764" dirty="0"/>
            </a:br>
            <a:r>
              <a:rPr lang="fr-ca" sz="1481" b="0" i="0" u="none" baseline="0" dirty="0"/>
              <a:t>– Boîte à outils des RH de l’ACSE</a:t>
            </a:r>
            <a:endParaRPr sz="1767" dirty="0"/>
          </a:p>
          <a:p>
            <a:pPr marL="0" lvl="0" indent="0" algn="l" rtl="0">
              <a:lnSpc>
                <a:spcPct val="100000"/>
              </a:lnSpc>
              <a:spcBef>
                <a:spcPts val="1200"/>
              </a:spcBef>
              <a:spcAft>
                <a:spcPts val="0"/>
              </a:spcAft>
              <a:buSzPts val="1018"/>
              <a:buNone/>
            </a:pPr>
            <a:endParaRPr sz="1767" dirty="0"/>
          </a:p>
          <a:p>
            <a:pPr marL="0" lvl="0" indent="0" algn="l" rtl="0">
              <a:lnSpc>
                <a:spcPct val="100000"/>
              </a:lnSpc>
              <a:spcBef>
                <a:spcPts val="1200"/>
              </a:spcBef>
              <a:spcAft>
                <a:spcPts val="0"/>
              </a:spcAft>
              <a:buSzPts val="1018"/>
              <a:buNone/>
            </a:pPr>
            <a:endParaRPr sz="2142" dirty="0"/>
          </a:p>
        </p:txBody>
      </p:sp>
      <p:pic>
        <p:nvPicPr>
          <p:cNvPr id="796" name="Google Shape;796;p76"/>
          <p:cNvPicPr preferRelativeResize="0"/>
          <p:nvPr/>
        </p:nvPicPr>
        <p:blipFill>
          <a:blip r:embed="rId3">
            <a:alphaModFix/>
          </a:blip>
          <a:stretch>
            <a:fillRect/>
          </a:stretch>
        </p:blipFill>
        <p:spPr>
          <a:xfrm rot="10800000">
            <a:off x="601876" y="1676404"/>
            <a:ext cx="895349" cy="895349"/>
          </a:xfrm>
          <a:prstGeom prst="rect">
            <a:avLst/>
          </a:prstGeom>
          <a:noFill/>
          <a:ln>
            <a:noFill/>
          </a:ln>
        </p:spPr>
      </p:pic>
      <p:sp>
        <p:nvSpPr>
          <p:cNvPr id="797" name="Google Shape;797;p76"/>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Accueil et intégration</a:t>
            </a:r>
            <a:endParaRPr dirty="0"/>
          </a:p>
        </p:txBody>
      </p:sp>
      <p:sp>
        <p:nvSpPr>
          <p:cNvPr id="2" name="Google Shape;622;p61">
            <a:extLst>
              <a:ext uri="{FF2B5EF4-FFF2-40B4-BE49-F238E27FC236}">
                <a16:creationId xmlns:a16="http://schemas.microsoft.com/office/drawing/2014/main" id="{3EE271C4-9EF7-EDD7-8F27-94871DF5CF17}"/>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FORMATION</a:t>
            </a:r>
            <a:endParaRPr lang="fr-FR" sz="1500" dirty="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56">
          <a:extLst>
            <a:ext uri="{FF2B5EF4-FFF2-40B4-BE49-F238E27FC236}">
              <a16:creationId xmlns:a16="http://schemas.microsoft.com/office/drawing/2014/main" id="{3E712CAE-808D-E2A3-66AC-7CA5B55A09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6677B7-C0B3-BBFC-23C2-C3F416508193}"/>
              </a:ext>
            </a:extLst>
          </p:cNvPr>
          <p:cNvSpPr>
            <a:spLocks noGrp="1"/>
          </p:cNvSpPr>
          <p:nvPr>
            <p:ph type="title"/>
          </p:nvPr>
        </p:nvSpPr>
        <p:spPr>
          <a:xfrm>
            <a:off x="475488" y="158766"/>
            <a:ext cx="7886700" cy="994200"/>
          </a:xfrm>
        </p:spPr>
        <p:txBody>
          <a:bodyPr/>
          <a:lstStyle/>
          <a:p>
            <a:r>
              <a:rPr lang="en-US" b="1" i="1" dirty="0"/>
              <a:t>Julia</a:t>
            </a:r>
            <a:endParaRPr lang="en-CA" b="1" i="1" dirty="0"/>
          </a:p>
        </p:txBody>
      </p:sp>
      <p:sp>
        <p:nvSpPr>
          <p:cNvPr id="1158" name="Google Shape;1158;p112">
            <a:extLst>
              <a:ext uri="{FF2B5EF4-FFF2-40B4-BE49-F238E27FC236}">
                <a16:creationId xmlns:a16="http://schemas.microsoft.com/office/drawing/2014/main" id="{FDDF4AFD-8A18-E23B-5FED-8EBE0B27E43B}"/>
              </a:ext>
            </a:extLst>
          </p:cNvPr>
          <p:cNvSpPr txBox="1">
            <a:spLocks noGrp="1"/>
          </p:cNvSpPr>
          <p:nvPr>
            <p:ph type="body" idx="1"/>
          </p:nvPr>
        </p:nvSpPr>
        <p:spPr>
          <a:xfrm>
            <a:off x="311701" y="1391459"/>
            <a:ext cx="6089100" cy="3382574"/>
          </a:xfrm>
          <a:prstGeom prst="rect">
            <a:avLst/>
          </a:prstGeom>
        </p:spPr>
        <p:txBody>
          <a:bodyPr spcFirstLastPara="1" wrap="square" lIns="91425" tIns="45700" rIns="91425" bIns="45700" anchor="ctr" anchorCtr="0">
            <a:noAutofit/>
          </a:bodyPr>
          <a:lstStyle/>
          <a:p>
            <a:pPr marL="0" lvl="0" indent="0" algn="l" rtl="0">
              <a:lnSpc>
                <a:spcPct val="80000"/>
              </a:lnSpc>
              <a:spcBef>
                <a:spcPts val="1200"/>
              </a:spcBef>
              <a:spcAft>
                <a:spcPts val="0"/>
              </a:spcAft>
              <a:buNone/>
            </a:pPr>
            <a:r>
              <a:rPr lang="fr-ca" sz="1800" b="1" i="0" u="none" baseline="0" dirty="0"/>
              <a:t>Une suggestion pour améliorer l’accessibilité et l’inclusion en emploi dans le secteur de la santé est </a:t>
            </a:r>
            <a:r>
              <a:rPr lang="fr-ca" sz="1800" b="0" i="0" u="none" baseline="0" dirty="0"/>
              <a:t>d’adapter les formations et les documents de référence (tels que les politiques organisationnelles) pour les rendre accessibles dans plusieurs formats. Cela permettra également d’accroître les connaissances générales du personnel sur la manière de rendre le matériel de travail accessible en utilisant les fonctionnalités logicielles existantes. </a:t>
            </a:r>
          </a:p>
          <a:p>
            <a:pPr marL="0" lvl="0" indent="0" algn="l" rtl="0">
              <a:lnSpc>
                <a:spcPct val="80000"/>
              </a:lnSpc>
              <a:spcBef>
                <a:spcPts val="1200"/>
              </a:spcBef>
              <a:spcAft>
                <a:spcPts val="0"/>
              </a:spcAft>
              <a:buNone/>
            </a:pPr>
            <a:endParaRPr lang="fr-ca" sz="1800" dirty="0"/>
          </a:p>
          <a:p>
            <a:pPr marL="0" lvl="0" indent="0" algn="l" rtl="0">
              <a:lnSpc>
                <a:spcPct val="80000"/>
              </a:lnSpc>
              <a:spcBef>
                <a:spcPts val="1200"/>
              </a:spcBef>
              <a:spcAft>
                <a:spcPts val="0"/>
              </a:spcAft>
              <a:buNone/>
            </a:pPr>
            <a:r>
              <a:rPr lang="fr-ca" sz="1400" b="0" i="0" u="none" baseline="0" dirty="0"/>
              <a:t>Julia travaille dans une organisation de réadaptation et a des handicaps visibles et invisibles</a:t>
            </a:r>
            <a:endParaRPr lang="en-US" sz="2400" dirty="0"/>
          </a:p>
        </p:txBody>
      </p:sp>
      <p:sp>
        <p:nvSpPr>
          <p:cNvPr id="2" name="Oval 1" descr="Picture of three people at a worktable and computer, two standing and leaning over the table and one in a power wheelchair">
            <a:extLst>
              <a:ext uri="{FF2B5EF4-FFF2-40B4-BE49-F238E27FC236}">
                <a16:creationId xmlns:a16="http://schemas.microsoft.com/office/drawing/2014/main" id="{62E3D15C-8CCE-565B-7DCD-CA15B119970A}"/>
              </a:ext>
            </a:extLst>
          </p:cNvPr>
          <p:cNvSpPr/>
          <p:nvPr/>
        </p:nvSpPr>
        <p:spPr>
          <a:xfrm>
            <a:off x="6241438" y="554742"/>
            <a:ext cx="2790516" cy="2556000"/>
          </a:xfrm>
          <a:prstGeom prst="ellipse">
            <a:avLst/>
          </a:prstGeom>
          <a:blipFill dpi="0" rotWithShape="1">
            <a:blip r:embed="rId3">
              <a:extLst>
                <a:ext uri="{28A0092B-C50C-407E-A947-70E740481C1C}">
                  <a14:useLocalDpi xmlns:a14="http://schemas.microsoft.com/office/drawing/2010/main" val="0"/>
                </a:ext>
              </a:extLst>
            </a:blip>
            <a:srcRect/>
            <a:stretch>
              <a:fillRect l="-29946" r="-18414"/>
            </a:stretch>
          </a:bli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0002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3" name="Google Shape;803;p77"/>
          <p:cNvSpPr txBox="1">
            <a:spLocks noGrp="1"/>
          </p:cNvSpPr>
          <p:nvPr>
            <p:ph type="subTitle" idx="2"/>
          </p:nvPr>
        </p:nvSpPr>
        <p:spPr>
          <a:xfrm>
            <a:off x="453117" y="251956"/>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804" name="Google Shape;804;p77"/>
          <p:cNvSpPr txBox="1">
            <a:spLocks noGrp="1"/>
          </p:cNvSpPr>
          <p:nvPr>
            <p:ph type="subTitle" idx="3"/>
          </p:nvPr>
        </p:nvSpPr>
        <p:spPr>
          <a:xfrm>
            <a:off x="542925" y="1174073"/>
            <a:ext cx="3833132"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i="0" u="none" baseline="0" dirty="0"/>
              <a:t>Politiques et procédures</a:t>
            </a:r>
            <a:endParaRPr dirty="0"/>
          </a:p>
          <a:p>
            <a:pPr marL="0" lvl="0" indent="0" algn="l" rtl="0">
              <a:spcBef>
                <a:spcPts val="750"/>
              </a:spcBef>
              <a:spcAft>
                <a:spcPts val="0"/>
              </a:spcAft>
              <a:buNone/>
            </a:pPr>
            <a:endParaRPr dirty="0"/>
          </a:p>
        </p:txBody>
      </p:sp>
      <p:sp>
        <p:nvSpPr>
          <p:cNvPr id="805" name="Google Shape;805;p77"/>
          <p:cNvSpPr txBox="1">
            <a:spLocks noGrp="1"/>
          </p:cNvSpPr>
          <p:nvPr>
            <p:ph type="subTitle" idx="4"/>
          </p:nvPr>
        </p:nvSpPr>
        <p:spPr>
          <a:xfrm>
            <a:off x="542925" y="2019300"/>
            <a:ext cx="3669846" cy="2628900"/>
          </a:xfrm>
          <a:prstGeom prst="rect">
            <a:avLst/>
          </a:prstGeom>
        </p:spPr>
        <p:txBody>
          <a:bodyPr spcFirstLastPara="1" wrap="square" lIns="91425" tIns="45700" rIns="91425" bIns="45700" anchor="t" anchorCtr="0">
            <a:normAutofit/>
          </a:bodyPr>
          <a:lstStyle/>
          <a:p>
            <a:pPr marL="0" lvl="0" indent="0" algn="l" rtl="0">
              <a:lnSpc>
                <a:spcPct val="100000"/>
              </a:lnSpc>
              <a:spcBef>
                <a:spcPts val="1200"/>
              </a:spcBef>
              <a:spcAft>
                <a:spcPts val="0"/>
              </a:spcAft>
              <a:buNone/>
            </a:pPr>
            <a:r>
              <a:rPr lang="fr-ca" sz="1800" b="0" i="0" u="none" baseline="0" dirty="0"/>
              <a:t>Des politiques et des procédures structurées pour des pratiques d’intégration inclusives en matière de handicap aideront les leaders à défendre cette valeur organisationnelle.</a:t>
            </a:r>
            <a:endParaRPr sz="1927" dirty="0"/>
          </a:p>
          <a:p>
            <a:pPr marL="0" lvl="0" indent="0" algn="l" rtl="0">
              <a:spcBef>
                <a:spcPts val="750"/>
              </a:spcBef>
              <a:spcAft>
                <a:spcPts val="0"/>
              </a:spcAft>
              <a:buNone/>
            </a:pPr>
            <a:endParaRPr sz="1800" dirty="0"/>
          </a:p>
          <a:p>
            <a:pPr marL="0" lvl="0" indent="0" algn="l" rtl="0">
              <a:spcBef>
                <a:spcPts val="750"/>
              </a:spcBef>
              <a:spcAft>
                <a:spcPts val="0"/>
              </a:spcAft>
              <a:buNone/>
            </a:pPr>
            <a:endParaRPr dirty="0"/>
          </a:p>
        </p:txBody>
      </p:sp>
      <p:sp>
        <p:nvSpPr>
          <p:cNvPr id="806" name="Google Shape;806;p77"/>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Accueil et intégration</a:t>
            </a:r>
            <a:endParaRPr dirty="0"/>
          </a:p>
        </p:txBody>
      </p:sp>
      <p:pic>
        <p:nvPicPr>
          <p:cNvPr id="807" name="Google Shape;807;p77"/>
          <p:cNvPicPr preferRelativeResize="0"/>
          <p:nvPr/>
        </p:nvPicPr>
        <p:blipFill rotWithShape="1">
          <a:blip r:embed="rId3">
            <a:alphaModFix/>
          </a:blip>
          <a:srcRect/>
          <a:stretch/>
        </p:blipFill>
        <p:spPr>
          <a:xfrm>
            <a:off x="5217775" y="1139938"/>
            <a:ext cx="3032974" cy="3032974"/>
          </a:xfrm>
          <a:prstGeom prst="rect">
            <a:avLst/>
          </a:prstGeom>
          <a:noFill/>
          <a:ln>
            <a:noFill/>
          </a:ln>
        </p:spPr>
      </p:pic>
      <p:sp>
        <p:nvSpPr>
          <p:cNvPr id="4" name="Google Shape;622;p61">
            <a:extLst>
              <a:ext uri="{FF2B5EF4-FFF2-40B4-BE49-F238E27FC236}">
                <a16:creationId xmlns:a16="http://schemas.microsoft.com/office/drawing/2014/main" id="{13859000-2A2A-52C5-A00F-8315D74D0807}"/>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FROMATION</a:t>
            </a:r>
            <a:endParaRPr lang="fr-FR" sz="1500" dirty="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78"/>
          <p:cNvPicPr preferRelativeResize="0"/>
          <p:nvPr/>
        </p:nvPicPr>
        <p:blipFill>
          <a:blip r:embed="rId3">
            <a:alphaModFix/>
          </a:blip>
          <a:stretch>
            <a:fillRect/>
          </a:stretch>
        </p:blipFill>
        <p:spPr>
          <a:xfrm>
            <a:off x="3956883" y="552298"/>
            <a:ext cx="5143499" cy="5143499"/>
          </a:xfrm>
          <a:prstGeom prst="rect">
            <a:avLst/>
          </a:prstGeom>
          <a:noFill/>
          <a:ln>
            <a:noFill/>
          </a:ln>
        </p:spPr>
      </p:pic>
      <p:sp>
        <p:nvSpPr>
          <p:cNvPr id="814" name="Google Shape;814;p78"/>
          <p:cNvSpPr txBox="1">
            <a:spLocks noGrp="1"/>
          </p:cNvSpPr>
          <p:nvPr>
            <p:ph type="subTitle" idx="2"/>
          </p:nvPr>
        </p:nvSpPr>
        <p:spPr>
          <a:xfrm>
            <a:off x="453117" y="230185"/>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816" name="Google Shape;816;p78"/>
          <p:cNvSpPr txBox="1">
            <a:spLocks noGrp="1"/>
          </p:cNvSpPr>
          <p:nvPr>
            <p:ph type="subTitle" idx="4"/>
          </p:nvPr>
        </p:nvSpPr>
        <p:spPr>
          <a:xfrm>
            <a:off x="542925" y="2019300"/>
            <a:ext cx="3381300" cy="2628900"/>
          </a:xfrm>
          <a:prstGeom prst="rect">
            <a:avLst/>
          </a:prstGeom>
        </p:spPr>
        <p:txBody>
          <a:bodyPr spcFirstLastPara="1" wrap="square" lIns="91425" tIns="45700" rIns="91425" bIns="45700" anchor="t" anchorCtr="0">
            <a:normAutofit/>
          </a:bodyPr>
          <a:lstStyle/>
          <a:p>
            <a:pPr marL="0" lvl="0" indent="0" algn="l" rtl="0">
              <a:spcBef>
                <a:spcPts val="1200"/>
              </a:spcBef>
              <a:spcAft>
                <a:spcPts val="0"/>
              </a:spcAft>
              <a:buClr>
                <a:srgbClr val="000000"/>
              </a:buClr>
              <a:buSzPts val="2100"/>
              <a:buFont typeface="Arial"/>
              <a:buNone/>
            </a:pPr>
            <a:r>
              <a:rPr lang="fr-ca" sz="1800" b="0" i="0" u="none" baseline="0" dirty="0"/>
              <a:t>Ressources disponibles :</a:t>
            </a:r>
            <a:endParaRPr sz="1800" dirty="0"/>
          </a:p>
          <a:p>
            <a:pPr marL="0" lvl="0" indent="0" algn="l" rtl="0">
              <a:spcBef>
                <a:spcPts val="1200"/>
              </a:spcBef>
              <a:spcAft>
                <a:spcPts val="0"/>
              </a:spcAft>
              <a:buClr>
                <a:srgbClr val="000000"/>
              </a:buClr>
              <a:buSzPts val="2100"/>
              <a:buFont typeface="Arial"/>
              <a:buNone/>
            </a:pPr>
            <a:r>
              <a:rPr lang="fr-ca" sz="1800" b="0" i="0" u="sng" baseline="0" dirty="0">
                <a:solidFill>
                  <a:schemeClr val="accent1"/>
                </a:solidFill>
                <a:hlinkClick r:id="rId4">
                  <a:extLst>
                    <a:ext uri="{A12FA001-AC4F-418D-AE19-62706E023703}">
                      <ahyp:hlinkClr xmlns:ahyp="http://schemas.microsoft.com/office/drawing/2018/hyperlinkcolor" val="tx"/>
                    </a:ext>
                  </a:extLst>
                </a:hlinkClick>
              </a:rPr>
              <a:t>Trousse d’outils du CCRT sur la confiance des personnes en situation de handicap</a:t>
            </a:r>
            <a:endParaRPr sz="1800" dirty="0"/>
          </a:p>
          <a:p>
            <a:pPr marL="0" lvl="0" indent="0" algn="l" rtl="0">
              <a:spcBef>
                <a:spcPts val="1200"/>
              </a:spcBef>
              <a:spcAft>
                <a:spcPts val="0"/>
              </a:spcAft>
              <a:buClr>
                <a:srgbClr val="000000"/>
              </a:buClr>
              <a:buSzPts val="2100"/>
              <a:buFont typeface="Arial"/>
              <a:buNone/>
            </a:pPr>
            <a:r>
              <a:rPr lang="fr-ca" sz="1800" b="0" i="0" u="sng" baseline="0" dirty="0">
                <a:solidFill>
                  <a:schemeClr val="accent1"/>
                </a:solidFill>
                <a:hlinkClick r:id="rId5">
                  <a:extLst>
                    <a:ext uri="{A12FA001-AC4F-418D-AE19-62706E023703}">
                      <ahyp:hlinkClr xmlns:ahyp="http://schemas.microsoft.com/office/drawing/2018/hyperlinkcolor" val="tx"/>
                    </a:ext>
                  </a:extLst>
                </a:hlinkClick>
              </a:rPr>
              <a:t>Trousse d’outils d’Optez pour le talent</a:t>
            </a:r>
            <a:endParaRPr sz="1800" dirty="0"/>
          </a:p>
          <a:p>
            <a:pPr marL="0" lvl="0" indent="0" algn="l" rtl="0">
              <a:spcBef>
                <a:spcPts val="1200"/>
              </a:spcBef>
              <a:spcAft>
                <a:spcPts val="0"/>
              </a:spcAft>
              <a:buClr>
                <a:srgbClr val="000000"/>
              </a:buClr>
              <a:buSzPts val="2100"/>
              <a:buFont typeface="Arial"/>
              <a:buNone/>
            </a:pPr>
            <a:endParaRPr sz="1800" dirty="0"/>
          </a:p>
          <a:p>
            <a:pPr marL="0" lvl="0" indent="0" algn="l" rtl="0">
              <a:lnSpc>
                <a:spcPct val="100000"/>
              </a:lnSpc>
              <a:spcBef>
                <a:spcPts val="1200"/>
              </a:spcBef>
              <a:spcAft>
                <a:spcPts val="0"/>
              </a:spcAft>
              <a:buClr>
                <a:srgbClr val="000000"/>
              </a:buClr>
              <a:buSzPts val="2100"/>
              <a:buFont typeface="Arial"/>
              <a:buNone/>
            </a:pPr>
            <a:endParaRPr sz="1800" dirty="0"/>
          </a:p>
          <a:p>
            <a:pPr marL="0" lvl="0" indent="0" algn="l" rtl="0">
              <a:spcBef>
                <a:spcPts val="750"/>
              </a:spcBef>
              <a:spcAft>
                <a:spcPts val="0"/>
              </a:spcAft>
              <a:buNone/>
            </a:pPr>
            <a:endParaRPr sz="1800" dirty="0"/>
          </a:p>
        </p:txBody>
      </p:sp>
      <p:sp>
        <p:nvSpPr>
          <p:cNvPr id="817" name="Google Shape;817;p78"/>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Accueil et intégration</a:t>
            </a:r>
            <a:endParaRPr dirty="0"/>
          </a:p>
        </p:txBody>
      </p:sp>
      <p:sp>
        <p:nvSpPr>
          <p:cNvPr id="818" name="Google Shape;818;p78"/>
          <p:cNvSpPr txBox="1"/>
          <p:nvPr/>
        </p:nvSpPr>
        <p:spPr>
          <a:xfrm>
            <a:off x="5083631" y="1428600"/>
            <a:ext cx="3113313" cy="3480300"/>
          </a:xfrm>
          <a:prstGeom prst="rect">
            <a:avLst/>
          </a:prstGeom>
          <a:solidFill>
            <a:schemeClr val="dk2"/>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ca" sz="1500" b="1" i="0" u="none" strike="noStrike" cap="none" baseline="0" dirty="0">
                <a:solidFill>
                  <a:schemeClr val="lt1"/>
                </a:solidFill>
                <a:latin typeface="Arial"/>
                <a:ea typeface="Arial"/>
                <a:cs typeface="Arial"/>
                <a:sym typeface="Arial"/>
              </a:rPr>
              <a:t>Liste de contrôle de l’intégration des employés</a:t>
            </a:r>
            <a:endParaRPr sz="15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fr-ca" sz="1400" b="1" i="0" u="none" strike="noStrike" cap="none" baseline="0" dirty="0">
                <a:solidFill>
                  <a:schemeClr val="lt1"/>
                </a:solidFill>
              </a:rPr>
              <a:t>Avant l’entrée en fonction de l’employé</a:t>
            </a:r>
            <a:endParaRPr sz="14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fr-ca" sz="1400" b="1" i="0" u="none" strike="noStrike" cap="none" baseline="0" dirty="0">
                <a:solidFill>
                  <a:schemeClr val="lt1"/>
                </a:solidFill>
              </a:rPr>
              <a:t>--------</a:t>
            </a:r>
            <a:endParaRPr sz="14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fr-ca" sz="1400" b="1" i="0" u="none" strike="noStrike" cap="none" baseline="0" dirty="0">
                <a:solidFill>
                  <a:schemeClr val="lt1"/>
                </a:solidFill>
              </a:rPr>
              <a:t>--------</a:t>
            </a:r>
            <a:endParaRPr sz="1400" b="1" i="0" u="none" strike="noStrike" cap="none" dirty="0">
              <a:solidFill>
                <a:schemeClr val="lt1"/>
              </a:solidFil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fr-ca" sz="1400" b="1" i="0" u="none" strike="noStrike" cap="none" baseline="0" dirty="0">
                <a:solidFill>
                  <a:schemeClr val="lt1"/>
                </a:solidFill>
              </a:rPr>
              <a:t>Premier jour de travail</a:t>
            </a:r>
            <a:endParaRPr sz="14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fr-ca" sz="1400" b="1" i="0" u="none" strike="noStrike" cap="none" baseline="0" dirty="0">
                <a:solidFill>
                  <a:schemeClr val="lt1"/>
                </a:solidFill>
              </a:rPr>
              <a:t>--------</a:t>
            </a:r>
            <a:endParaRPr sz="14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fr-ca" sz="1400" b="1" i="0" u="none" strike="noStrike" cap="none" baseline="0" dirty="0">
                <a:solidFill>
                  <a:schemeClr val="lt1"/>
                </a:solidFill>
              </a:rPr>
              <a:t>--------</a:t>
            </a:r>
            <a:endParaRPr sz="14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fr-ca" sz="1400" b="1" i="0" u="none" strike="noStrike" cap="none" baseline="0" dirty="0">
                <a:solidFill>
                  <a:schemeClr val="lt1"/>
                </a:solidFill>
              </a:rPr>
              <a:t>--------</a:t>
            </a:r>
            <a:endParaRPr sz="1400" b="1" i="0" u="none" strike="noStrike" cap="none" dirty="0">
              <a:solidFill>
                <a:schemeClr val="lt1"/>
              </a:solidFill>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endParaRPr>
          </a:p>
          <a:p>
            <a:pPr marL="0" marR="0" lvl="0" indent="0" algn="l" rtl="0">
              <a:lnSpc>
                <a:spcPct val="100000"/>
              </a:lnSpc>
              <a:spcBef>
                <a:spcPts val="0"/>
              </a:spcBef>
              <a:spcAft>
                <a:spcPts val="0"/>
              </a:spcAft>
              <a:buClr>
                <a:srgbClr val="000000"/>
              </a:buClr>
              <a:buSzPts val="1400"/>
              <a:buFont typeface="Arial"/>
              <a:buNone/>
            </a:pPr>
            <a:r>
              <a:rPr lang="fr-ca" sz="1400" b="1" i="0" u="none" strike="noStrike" cap="none" baseline="0" dirty="0">
                <a:solidFill>
                  <a:schemeClr val="lt1"/>
                </a:solidFill>
              </a:rPr>
              <a:t>Dans les 30 jours suivant l’embauche</a:t>
            </a:r>
            <a:endParaRPr sz="14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fr-ca" sz="1400" b="1" i="0" u="none" strike="noStrike" cap="none" baseline="0" dirty="0">
                <a:solidFill>
                  <a:schemeClr val="lt1"/>
                </a:solidFill>
              </a:rPr>
              <a:t>--------</a:t>
            </a:r>
            <a:endParaRPr sz="14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fr-ca" sz="1400" b="1" i="0" u="none" strike="noStrike" cap="none" baseline="0" dirty="0">
                <a:solidFill>
                  <a:schemeClr val="lt1"/>
                </a:solidFill>
              </a:rPr>
              <a:t>--------</a:t>
            </a:r>
            <a:endParaRPr sz="1400" b="1" i="0" u="none" strike="noStrike" cap="none" dirty="0">
              <a:solidFill>
                <a:schemeClr val="lt1"/>
              </a:solidFill>
            </a:endParaRPr>
          </a:p>
          <a:p>
            <a:pPr marL="457200" marR="0" lvl="0" indent="-317500" algn="l" rtl="0">
              <a:lnSpc>
                <a:spcPct val="100000"/>
              </a:lnSpc>
              <a:spcBef>
                <a:spcPts val="0"/>
              </a:spcBef>
              <a:spcAft>
                <a:spcPts val="0"/>
              </a:spcAft>
              <a:buClr>
                <a:schemeClr val="lt1"/>
              </a:buClr>
              <a:buSzPts val="1400"/>
              <a:buChar char="●"/>
            </a:pPr>
            <a:r>
              <a:rPr lang="fr-ca" sz="1400" b="1" i="0" u="none" strike="noStrike" cap="none" baseline="0" dirty="0">
                <a:solidFill>
                  <a:schemeClr val="lt1"/>
                </a:solidFill>
              </a:rPr>
              <a:t>--------</a:t>
            </a:r>
            <a:endParaRPr sz="1400" b="1" i="0" u="none" strike="noStrike" cap="none" dirty="0">
              <a:solidFill>
                <a:schemeClr val="lt1"/>
              </a:solidFill>
            </a:endParaRPr>
          </a:p>
        </p:txBody>
      </p:sp>
      <p:sp>
        <p:nvSpPr>
          <p:cNvPr id="5" name="Google Shape;804;p77">
            <a:extLst>
              <a:ext uri="{FF2B5EF4-FFF2-40B4-BE49-F238E27FC236}">
                <a16:creationId xmlns:a16="http://schemas.microsoft.com/office/drawing/2014/main" id="{76B7DC12-6705-58CB-4298-0E5D9CB8E2A3}"/>
              </a:ext>
            </a:extLst>
          </p:cNvPr>
          <p:cNvSpPr txBox="1">
            <a:spLocks/>
          </p:cNvSpPr>
          <p:nvPr/>
        </p:nvSpPr>
        <p:spPr>
          <a:xfrm>
            <a:off x="542925" y="1301127"/>
            <a:ext cx="3833132" cy="705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750"/>
              </a:spcBef>
              <a:spcAft>
                <a:spcPts val="0"/>
              </a:spcAft>
              <a:buClr>
                <a:schemeClr val="accent1"/>
              </a:buClr>
              <a:buSzPts val="3200"/>
              <a:buFont typeface="Arial"/>
              <a:buNone/>
              <a:defRPr sz="24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r>
              <a:rPr lang="fr-CA" dirty="0"/>
              <a:t>Politiques et procédures</a:t>
            </a:r>
          </a:p>
          <a:p>
            <a:endParaRPr lang="fr-CA" dirty="0"/>
          </a:p>
        </p:txBody>
      </p:sp>
      <p:sp>
        <p:nvSpPr>
          <p:cNvPr id="10" name="Google Shape;622;p61">
            <a:extLst>
              <a:ext uri="{FF2B5EF4-FFF2-40B4-BE49-F238E27FC236}">
                <a16:creationId xmlns:a16="http://schemas.microsoft.com/office/drawing/2014/main" id="{2D91932B-2B88-844F-EA83-C420728D7864}"/>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FORMATION</a:t>
            </a:r>
            <a:endParaRPr lang="fr-FR" sz="1500" dirty="0">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4" name="Google Shape;824;p79"/>
          <p:cNvSpPr txBox="1">
            <a:spLocks noGrp="1"/>
          </p:cNvSpPr>
          <p:nvPr>
            <p:ph type="subTitle" idx="2"/>
          </p:nvPr>
        </p:nvSpPr>
        <p:spPr>
          <a:xfrm>
            <a:off x="464003" y="262842"/>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825" name="Google Shape;825;p79"/>
          <p:cNvSpPr txBox="1">
            <a:spLocks noGrp="1"/>
          </p:cNvSpPr>
          <p:nvPr>
            <p:ph type="subTitle" idx="3"/>
          </p:nvPr>
        </p:nvSpPr>
        <p:spPr>
          <a:xfrm>
            <a:off x="542925" y="1076100"/>
            <a:ext cx="3086100"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sz="3200" i="0" u="none" baseline="0" dirty="0"/>
              <a:t>Soutien aux employés : Mentorat</a:t>
            </a:r>
            <a:endParaRPr sz="3200" dirty="0"/>
          </a:p>
        </p:txBody>
      </p:sp>
      <p:sp>
        <p:nvSpPr>
          <p:cNvPr id="826" name="Google Shape;826;p79"/>
          <p:cNvSpPr txBox="1">
            <a:spLocks noGrp="1"/>
          </p:cNvSpPr>
          <p:nvPr>
            <p:ph type="subTitle" idx="4"/>
          </p:nvPr>
        </p:nvSpPr>
        <p:spPr>
          <a:xfrm>
            <a:off x="542925" y="2628900"/>
            <a:ext cx="3381300" cy="2019300"/>
          </a:xfrm>
          <a:prstGeom prst="rect">
            <a:avLst/>
          </a:prstGeom>
        </p:spPr>
        <p:txBody>
          <a:bodyPr spcFirstLastPara="1" wrap="square" lIns="91425" tIns="45700" rIns="91425" bIns="45700" anchor="t" anchorCtr="0">
            <a:normAutofit/>
          </a:bodyPr>
          <a:lstStyle/>
          <a:p>
            <a:pPr marL="0" lvl="0" indent="0" algn="l" rtl="0">
              <a:lnSpc>
                <a:spcPct val="100000"/>
              </a:lnSpc>
              <a:spcBef>
                <a:spcPts val="1200"/>
              </a:spcBef>
              <a:spcAft>
                <a:spcPts val="0"/>
              </a:spcAft>
              <a:buNone/>
            </a:pPr>
            <a:r>
              <a:rPr lang="fr-ca" sz="1800" b="0" i="0" u="none" baseline="0"/>
              <a:t>Inclusion aux rôles </a:t>
            </a:r>
            <a:r>
              <a:rPr lang="fr-ca" sz="1800" b="0" i="1" u="none" baseline="0"/>
              <a:t>et</a:t>
            </a:r>
            <a:r>
              <a:rPr lang="fr-ca" sz="1800" b="0" i="0" u="none" baseline="0"/>
              <a:t> à la culture de l’organisation</a:t>
            </a:r>
            <a:endParaRPr sz="1800" dirty="0"/>
          </a:p>
        </p:txBody>
      </p:sp>
      <p:sp>
        <p:nvSpPr>
          <p:cNvPr id="827" name="Google Shape;827;p79"/>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dirty="0"/>
              <a:t>Accueil et intégration</a:t>
            </a:r>
            <a:endParaRPr dirty="0"/>
          </a:p>
        </p:txBody>
      </p:sp>
      <p:pic>
        <p:nvPicPr>
          <p:cNvPr id="828" name="Google Shape;828;p79"/>
          <p:cNvPicPr preferRelativeResize="0"/>
          <p:nvPr/>
        </p:nvPicPr>
        <p:blipFill>
          <a:blip r:embed="rId3">
            <a:alphaModFix/>
          </a:blip>
          <a:stretch>
            <a:fillRect/>
          </a:stretch>
        </p:blipFill>
        <p:spPr>
          <a:xfrm>
            <a:off x="5359125" y="1178325"/>
            <a:ext cx="2892074" cy="2892074"/>
          </a:xfrm>
          <a:prstGeom prst="rect">
            <a:avLst/>
          </a:prstGeom>
          <a:noFill/>
          <a:ln>
            <a:noFill/>
          </a:ln>
        </p:spPr>
      </p:pic>
      <p:sp>
        <p:nvSpPr>
          <p:cNvPr id="7" name="Google Shape;622;p61">
            <a:extLst>
              <a:ext uri="{FF2B5EF4-FFF2-40B4-BE49-F238E27FC236}">
                <a16:creationId xmlns:a16="http://schemas.microsoft.com/office/drawing/2014/main" id="{1239E74C-64D4-7A9E-7A8C-7816BAD9A001}"/>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FORMATION</a:t>
            </a:r>
            <a:endParaRPr lang="fr-FR" sz="1500" dirty="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1"/>
          <p:cNvSpPr txBox="1">
            <a:spLocks noGrp="1"/>
          </p:cNvSpPr>
          <p:nvPr>
            <p:ph type="subTitle" idx="4294967295"/>
          </p:nvPr>
        </p:nvSpPr>
        <p:spPr>
          <a:xfrm>
            <a:off x="1123950" y="175754"/>
            <a:ext cx="3133800" cy="542400"/>
          </a:xfrm>
          <a:prstGeom prst="rect">
            <a:avLst/>
          </a:prstGeom>
        </p:spPr>
        <p:txBody>
          <a:bodyPr spcFirstLastPara="1" wrap="square" lIns="91425" tIns="45700" rIns="91425" bIns="45700" anchor="ctr" anchorCtr="0">
            <a:normAutofit fontScale="92500"/>
          </a:bodyPr>
          <a:lstStyle/>
          <a:p>
            <a:pPr marL="0" lvl="0" indent="0" algn="l" rtl="0">
              <a:spcBef>
                <a:spcPts val="750"/>
              </a:spcBef>
              <a:spcAft>
                <a:spcPts val="0"/>
              </a:spcAft>
              <a:buNone/>
            </a:pPr>
            <a:r>
              <a:rPr lang="fr-ca" sz="2400" b="1" i="0" u="none" baseline="0" dirty="0">
                <a:solidFill>
                  <a:schemeClr val="accent1"/>
                </a:solidFill>
              </a:rPr>
              <a:t>Mesures d’adaptation</a:t>
            </a:r>
            <a:endParaRPr sz="2400" b="1" dirty="0">
              <a:solidFill>
                <a:schemeClr val="accent1"/>
              </a:solidFill>
            </a:endParaRPr>
          </a:p>
        </p:txBody>
      </p:sp>
      <p:sp>
        <p:nvSpPr>
          <p:cNvPr id="848" name="Google Shape;848;p81"/>
          <p:cNvSpPr txBox="1">
            <a:spLocks noGrp="1"/>
          </p:cNvSpPr>
          <p:nvPr>
            <p:ph type="subTitle" idx="2"/>
          </p:nvPr>
        </p:nvSpPr>
        <p:spPr>
          <a:xfrm>
            <a:off x="464003" y="241070"/>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849" name="Google Shape;849;p81"/>
          <p:cNvSpPr txBox="1">
            <a:spLocks noGrp="1"/>
          </p:cNvSpPr>
          <p:nvPr>
            <p:ph type="body" idx="4294967295"/>
          </p:nvPr>
        </p:nvSpPr>
        <p:spPr>
          <a:xfrm>
            <a:off x="543025" y="4848000"/>
            <a:ext cx="6711300" cy="2115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018"/>
              <a:buNone/>
            </a:pPr>
            <a:r>
              <a:rPr lang="fr-ca" sz="917" b="0" i="0" u="sng" baseline="0">
                <a:solidFill>
                  <a:schemeClr val="hlink"/>
                </a:solidFill>
                <a:hlinkClick r:id="rId3"/>
              </a:rPr>
              <a:t>https://www.supportedemployment.ca/fr/hrtoolkit/accommodations/</a:t>
            </a:r>
            <a:r>
              <a:rPr lang="fr-ca" sz="917" b="0" i="0" u="none" baseline="0">
                <a:solidFill>
                  <a:srgbClr val="000000"/>
                </a:solidFill>
              </a:rPr>
              <a:t> </a:t>
            </a:r>
            <a:endParaRPr sz="665"/>
          </a:p>
        </p:txBody>
      </p:sp>
      <p:sp>
        <p:nvSpPr>
          <p:cNvPr id="850" name="Google Shape;850;p81"/>
          <p:cNvSpPr txBox="1"/>
          <p:nvPr/>
        </p:nvSpPr>
        <p:spPr>
          <a:xfrm>
            <a:off x="485775" y="2508963"/>
            <a:ext cx="2852400" cy="183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ca" sz="2400" b="1" i="0" u="none" strike="noStrike" cap="none" baseline="0">
                <a:solidFill>
                  <a:schemeClr val="dk2"/>
                </a:solidFill>
                <a:latin typeface="Arial"/>
                <a:ea typeface="Arial"/>
                <a:cs typeface="Arial"/>
                <a:sym typeface="Arial"/>
              </a:rPr>
              <a:t>Définition</a:t>
            </a:r>
            <a:endParaRPr sz="24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ca" sz="1500" b="0" i="0" u="none" strike="noStrike" cap="none" baseline="0">
                <a:solidFill>
                  <a:schemeClr val="dk1"/>
                </a:solidFill>
                <a:latin typeface="Arial"/>
                <a:ea typeface="Arial"/>
                <a:cs typeface="Arial"/>
                <a:sym typeface="Arial"/>
              </a:rPr>
              <a:t>Une « mesure d’adaptation » est un </a:t>
            </a:r>
            <a:r>
              <a:rPr lang="fr-ca" sz="1500" b="1" i="0" u="none" strike="noStrike" cap="none" baseline="0">
                <a:solidFill>
                  <a:schemeClr val="dk2"/>
                </a:solidFill>
                <a:latin typeface="Arial"/>
                <a:ea typeface="Arial"/>
                <a:cs typeface="Arial"/>
                <a:sym typeface="Arial"/>
              </a:rPr>
              <a:t>ajustement</a:t>
            </a:r>
            <a:r>
              <a:rPr lang="fr-ca" sz="1500" b="0" i="0" u="none" strike="noStrike" cap="none" baseline="0">
                <a:solidFill>
                  <a:schemeClr val="dk1"/>
                </a:solidFill>
                <a:latin typeface="Arial"/>
                <a:ea typeface="Arial"/>
                <a:cs typeface="Arial"/>
                <a:sym typeface="Arial"/>
              </a:rPr>
              <a:t> ou une </a:t>
            </a:r>
            <a:r>
              <a:rPr lang="fr-ca" sz="1500" b="1" i="0" u="none" strike="noStrike" cap="none" baseline="0">
                <a:solidFill>
                  <a:schemeClr val="dk2"/>
                </a:solidFill>
                <a:latin typeface="Arial"/>
                <a:ea typeface="Arial"/>
                <a:cs typeface="Arial"/>
                <a:sym typeface="Arial"/>
              </a:rPr>
              <a:t>adaptation en milieu de travail</a:t>
            </a:r>
            <a:r>
              <a:rPr lang="fr-ca" sz="1500" b="0" i="0" u="none" strike="noStrike" cap="none" baseline="0">
                <a:solidFill>
                  <a:schemeClr val="dk1"/>
                </a:solidFill>
                <a:latin typeface="Arial"/>
                <a:ea typeface="Arial"/>
                <a:cs typeface="Arial"/>
                <a:sym typeface="Arial"/>
              </a:rPr>
              <a:t> visant à aider les employés à surmonter les obstacles et à mieux accomplir leur travail.</a:t>
            </a:r>
            <a:endParaRPr sz="1500" b="0" i="0" u="none" strike="noStrike" cap="none" dirty="0">
              <a:solidFill>
                <a:schemeClr val="dk1"/>
              </a:solidFill>
              <a:latin typeface="Arial"/>
              <a:ea typeface="Arial"/>
              <a:cs typeface="Arial"/>
              <a:sym typeface="Arial"/>
            </a:endParaRPr>
          </a:p>
        </p:txBody>
      </p:sp>
      <p:sp>
        <p:nvSpPr>
          <p:cNvPr id="851" name="Google Shape;851;p81"/>
          <p:cNvSpPr txBox="1"/>
          <p:nvPr/>
        </p:nvSpPr>
        <p:spPr>
          <a:xfrm>
            <a:off x="3705525" y="2508963"/>
            <a:ext cx="2295300" cy="183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ca" sz="2400" b="1" i="0" u="none" strike="noStrike" cap="none" baseline="0">
                <a:solidFill>
                  <a:schemeClr val="dk2"/>
                </a:solidFill>
                <a:latin typeface="Arial"/>
                <a:ea typeface="Arial"/>
                <a:cs typeface="Arial"/>
                <a:sym typeface="Arial"/>
              </a:rPr>
              <a:t>Objectif</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ca" sz="1500" b="0" i="0" u="none" strike="noStrike" cap="none" baseline="0">
                <a:solidFill>
                  <a:schemeClr val="dk1"/>
                </a:solidFill>
                <a:latin typeface="Arial"/>
                <a:ea typeface="Arial"/>
                <a:cs typeface="Arial"/>
                <a:sym typeface="Arial"/>
              </a:rPr>
              <a:t>Trouver une solution qui permet à vos employés d’avoir des </a:t>
            </a:r>
            <a:r>
              <a:rPr lang="fr-ca" sz="1500" b="1" i="0" u="none" strike="noStrike" cap="none" baseline="0">
                <a:solidFill>
                  <a:schemeClr val="dk2"/>
                </a:solidFill>
                <a:latin typeface="Arial"/>
                <a:ea typeface="Arial"/>
                <a:cs typeface="Arial"/>
                <a:sym typeface="Arial"/>
              </a:rPr>
              <a:t>chances égales</a:t>
            </a:r>
            <a:r>
              <a:rPr lang="fr-ca" sz="1500" b="0" i="0" u="none" strike="noStrike" cap="none" baseline="0">
                <a:solidFill>
                  <a:schemeClr val="dk1"/>
                </a:solidFill>
                <a:latin typeface="Arial"/>
                <a:ea typeface="Arial"/>
                <a:cs typeface="Arial"/>
                <a:sym typeface="Arial"/>
              </a:rPr>
              <a:t>, un </a:t>
            </a:r>
            <a:r>
              <a:rPr lang="fr-ca" sz="1500" b="1" i="0" u="none" strike="noStrike" cap="none" baseline="0">
                <a:solidFill>
                  <a:schemeClr val="dk2"/>
                </a:solidFill>
                <a:latin typeface="Arial"/>
                <a:ea typeface="Arial"/>
                <a:cs typeface="Arial"/>
                <a:sym typeface="Arial"/>
              </a:rPr>
              <a:t>accès</a:t>
            </a:r>
            <a:r>
              <a:rPr lang="fr-ca" sz="1500" b="0" i="0" u="none" strike="noStrike" cap="none" baseline="0">
                <a:solidFill>
                  <a:schemeClr val="dk1"/>
                </a:solidFill>
                <a:latin typeface="Arial"/>
                <a:ea typeface="Arial"/>
                <a:cs typeface="Arial"/>
                <a:sym typeface="Arial"/>
              </a:rPr>
              <a:t> et des </a:t>
            </a:r>
            <a:r>
              <a:rPr lang="fr-ca" sz="1500" b="1" i="0" u="none" strike="noStrike" cap="none" baseline="0">
                <a:solidFill>
                  <a:schemeClr val="dk2"/>
                </a:solidFill>
                <a:latin typeface="Arial"/>
                <a:ea typeface="Arial"/>
                <a:cs typeface="Arial"/>
                <a:sym typeface="Arial"/>
              </a:rPr>
              <a:t>avantages équitables</a:t>
            </a:r>
            <a:r>
              <a:rPr lang="fr-ca" sz="1500" b="0" i="0" u="none" strike="noStrike" cap="none" baseline="0">
                <a:latin typeface="Arial"/>
                <a:ea typeface="Arial"/>
                <a:cs typeface="Arial"/>
                <a:sym typeface="Arial"/>
              </a:rPr>
              <a:t>.</a:t>
            </a:r>
            <a:endParaRPr sz="1500" b="0" i="0" u="none" strike="noStrike" cap="none" dirty="0">
              <a:solidFill>
                <a:schemeClr val="dk1"/>
              </a:solidFill>
              <a:latin typeface="Arial"/>
              <a:ea typeface="Arial"/>
              <a:cs typeface="Arial"/>
              <a:sym typeface="Arial"/>
            </a:endParaRPr>
          </a:p>
        </p:txBody>
      </p:sp>
      <p:sp>
        <p:nvSpPr>
          <p:cNvPr id="852" name="Google Shape;852;p81"/>
          <p:cNvSpPr txBox="1"/>
          <p:nvPr/>
        </p:nvSpPr>
        <p:spPr>
          <a:xfrm>
            <a:off x="6581775" y="2508963"/>
            <a:ext cx="2171700" cy="206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ca" sz="2400" b="1" i="0" u="none" strike="noStrike" cap="none" baseline="0">
                <a:solidFill>
                  <a:schemeClr val="dk2"/>
                </a:solidFill>
                <a:latin typeface="Arial"/>
                <a:ea typeface="Arial"/>
                <a:cs typeface="Arial"/>
                <a:sym typeface="Arial"/>
              </a:rPr>
              <a:t>Tâches</a:t>
            </a:r>
            <a:endParaRPr sz="24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ca" sz="1500" b="0" i="0" u="none" strike="noStrike" cap="none" baseline="0">
                <a:solidFill>
                  <a:schemeClr val="dk1"/>
                </a:solidFill>
                <a:latin typeface="Arial"/>
                <a:ea typeface="Arial"/>
                <a:cs typeface="Arial"/>
                <a:sym typeface="Arial"/>
              </a:rPr>
              <a:t>Les employeurs ont l’obligation légale d’accommoder les </a:t>
            </a:r>
            <a:r>
              <a:rPr lang="fr-ca" sz="1500" b="1" i="0" u="none" strike="noStrike" cap="none" baseline="0">
                <a:solidFill>
                  <a:schemeClr val="dk2"/>
                </a:solidFill>
                <a:latin typeface="Arial"/>
                <a:ea typeface="Arial"/>
                <a:cs typeface="Arial"/>
                <a:sym typeface="Arial"/>
              </a:rPr>
              <a:t>besoins raisonnables en milieu de travail</a:t>
            </a:r>
            <a:r>
              <a:rPr lang="fr-ca" sz="1500" b="0" i="0" u="none" strike="noStrike" cap="none" baseline="0">
                <a:solidFill>
                  <a:schemeClr val="dk1"/>
                </a:solidFill>
                <a:latin typeface="Arial"/>
                <a:ea typeface="Arial"/>
                <a:cs typeface="Arial"/>
                <a:sym typeface="Arial"/>
              </a:rPr>
              <a:t> jusqu’au point de « contrainte excessive »</a:t>
            </a:r>
            <a:r>
              <a:rPr lang="fr-ca" sz="1500" b="0" i="0" u="none" strike="noStrike" cap="none" baseline="0">
                <a:latin typeface="Arial"/>
                <a:ea typeface="Arial"/>
                <a:cs typeface="Arial"/>
                <a:sym typeface="Arial"/>
              </a:rPr>
              <a:t>.</a:t>
            </a:r>
            <a:endParaRPr sz="1500" b="0" i="0" u="none" strike="noStrike" cap="none" dirty="0">
              <a:solidFill>
                <a:schemeClr val="dk1"/>
              </a:solidFill>
              <a:latin typeface="Arial"/>
              <a:ea typeface="Arial"/>
              <a:cs typeface="Arial"/>
              <a:sym typeface="Arial"/>
            </a:endParaRPr>
          </a:p>
        </p:txBody>
      </p:sp>
      <p:pic>
        <p:nvPicPr>
          <p:cNvPr id="853" name="Google Shape;853;p81"/>
          <p:cNvPicPr preferRelativeResize="0"/>
          <p:nvPr/>
        </p:nvPicPr>
        <p:blipFill rotWithShape="1">
          <a:blip r:embed="rId4">
            <a:alphaModFix/>
          </a:blip>
          <a:srcRect/>
          <a:stretch/>
        </p:blipFill>
        <p:spPr>
          <a:xfrm>
            <a:off x="7254325" y="1367078"/>
            <a:ext cx="1034609" cy="962300"/>
          </a:xfrm>
          <a:prstGeom prst="rect">
            <a:avLst/>
          </a:prstGeom>
          <a:noFill/>
          <a:ln>
            <a:noFill/>
          </a:ln>
        </p:spPr>
      </p:pic>
      <p:pic>
        <p:nvPicPr>
          <p:cNvPr id="854" name="Google Shape;854;p81"/>
          <p:cNvPicPr preferRelativeResize="0"/>
          <p:nvPr/>
        </p:nvPicPr>
        <p:blipFill rotWithShape="1">
          <a:blip r:embed="rId5">
            <a:alphaModFix/>
          </a:blip>
          <a:srcRect/>
          <a:stretch/>
        </p:blipFill>
        <p:spPr>
          <a:xfrm>
            <a:off x="4400702" y="1330917"/>
            <a:ext cx="1034600" cy="1034621"/>
          </a:xfrm>
          <a:prstGeom prst="rect">
            <a:avLst/>
          </a:prstGeom>
          <a:noFill/>
          <a:ln>
            <a:noFill/>
          </a:ln>
        </p:spPr>
      </p:pic>
      <p:pic>
        <p:nvPicPr>
          <p:cNvPr id="855" name="Google Shape;855;p81"/>
          <p:cNvPicPr preferRelativeResize="0"/>
          <p:nvPr/>
        </p:nvPicPr>
        <p:blipFill rotWithShape="1">
          <a:blip r:embed="rId6">
            <a:alphaModFix/>
          </a:blip>
          <a:srcRect/>
          <a:stretch/>
        </p:blipFill>
        <p:spPr>
          <a:xfrm>
            <a:off x="1430825" y="1367078"/>
            <a:ext cx="962300" cy="962300"/>
          </a:xfrm>
          <a:prstGeom prst="rect">
            <a:avLst/>
          </a:prstGeom>
          <a:noFill/>
          <a:ln>
            <a:noFill/>
          </a:ln>
        </p:spPr>
      </p:pic>
      <p:sp>
        <p:nvSpPr>
          <p:cNvPr id="4" name="Google Shape;622;p61">
            <a:extLst>
              <a:ext uri="{FF2B5EF4-FFF2-40B4-BE49-F238E27FC236}">
                <a16:creationId xmlns:a16="http://schemas.microsoft.com/office/drawing/2014/main" id="{9395E1DD-ABE6-8E8A-A935-0B307C50A016}"/>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FORMATION</a:t>
            </a:r>
            <a:endParaRPr lang="fr-FR" sz="1500"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2DC2-AF79-8D61-88A3-6CFEBF0C9A28}"/>
              </a:ext>
            </a:extLst>
          </p:cNvPr>
          <p:cNvSpPr>
            <a:spLocks noGrp="1"/>
          </p:cNvSpPr>
          <p:nvPr>
            <p:ph type="title"/>
          </p:nvPr>
        </p:nvSpPr>
        <p:spPr>
          <a:xfrm>
            <a:off x="261794" y="689846"/>
            <a:ext cx="4745636" cy="2170800"/>
          </a:xfrm>
        </p:spPr>
        <p:txBody>
          <a:bodyPr/>
          <a:lstStyle/>
          <a:p>
            <a:br>
              <a:rPr lang="fr-FR" sz="4400" dirty="0"/>
            </a:br>
            <a:r>
              <a:rPr lang="fr-FR" sz="4400" dirty="0"/>
              <a:t>Pour accéder à nos documents, visitez :</a:t>
            </a:r>
            <a:endParaRPr lang="en-CA" sz="4400" dirty="0"/>
          </a:p>
        </p:txBody>
      </p:sp>
      <p:sp>
        <p:nvSpPr>
          <p:cNvPr id="4" name="TextBox 3">
            <a:extLst>
              <a:ext uri="{FF2B5EF4-FFF2-40B4-BE49-F238E27FC236}">
                <a16:creationId xmlns:a16="http://schemas.microsoft.com/office/drawing/2014/main" id="{147D9566-5996-DE23-129B-D46EE633EE1B}"/>
              </a:ext>
            </a:extLst>
          </p:cNvPr>
          <p:cNvSpPr txBox="1"/>
          <p:nvPr/>
        </p:nvSpPr>
        <p:spPr>
          <a:xfrm>
            <a:off x="230925" y="3540154"/>
            <a:ext cx="3946914" cy="400110"/>
          </a:xfrm>
          <a:prstGeom prst="rect">
            <a:avLst/>
          </a:prstGeom>
          <a:noFill/>
        </p:spPr>
        <p:txBody>
          <a:bodyPr wrap="none" rtlCol="0">
            <a:spAutoFit/>
          </a:bodyPr>
          <a:lstStyle/>
          <a:p>
            <a:r>
              <a:rPr lang="en-US" sz="2000" dirty="0">
                <a:solidFill>
                  <a:schemeClr val="bg1"/>
                </a:solidFill>
                <a:hlinkClick r:id="rId2">
                  <a:extLst>
                    <a:ext uri="{A12FA001-AC4F-418D-AE19-62706E023703}">
                      <ahyp:hlinkClr xmlns:ahyp="http://schemas.microsoft.com/office/drawing/2018/hyperlinkcolor" val="tx"/>
                    </a:ext>
                  </a:extLst>
                </a:hlinkClick>
              </a:rPr>
              <a:t>https://hollandbloorview.ca/IHTR</a:t>
            </a:r>
            <a:r>
              <a:rPr lang="en-US" sz="2000" dirty="0">
                <a:solidFill>
                  <a:schemeClr val="bg1"/>
                </a:solidFill>
              </a:rPr>
              <a:t> </a:t>
            </a:r>
            <a:endParaRPr lang="en-CA" sz="2000" dirty="0">
              <a:solidFill>
                <a:schemeClr val="bg1"/>
              </a:solidFill>
            </a:endParaRPr>
          </a:p>
        </p:txBody>
      </p:sp>
      <p:sp>
        <p:nvSpPr>
          <p:cNvPr id="7" name="Rectangle 6">
            <a:extLst>
              <a:ext uri="{FF2B5EF4-FFF2-40B4-BE49-F238E27FC236}">
                <a16:creationId xmlns:a16="http://schemas.microsoft.com/office/drawing/2014/main" id="{0E74BD7D-E6AA-05E9-5BB8-DF8C6DA1F893}"/>
              </a:ext>
              <a:ext uri="{C183D7F6-B498-43B3-948B-1728B52AA6E4}">
                <adec:decorative xmlns:adec="http://schemas.microsoft.com/office/drawing/2017/decorative" val="1"/>
              </a:ext>
            </a:extLst>
          </p:cNvPr>
          <p:cNvSpPr/>
          <p:nvPr/>
        </p:nvSpPr>
        <p:spPr>
          <a:xfrm>
            <a:off x="6536247" y="2860646"/>
            <a:ext cx="2381250" cy="21559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QR Code for the IHTR website with text saying &quot;scan me&quot; and an arrow pointing to the code">
            <a:extLst>
              <a:ext uri="{FF2B5EF4-FFF2-40B4-BE49-F238E27FC236}">
                <a16:creationId xmlns:a16="http://schemas.microsoft.com/office/drawing/2014/main" id="{665FC041-EB96-67FA-4763-68EFE0F1260D}"/>
              </a:ext>
            </a:extLst>
          </p:cNvPr>
          <p:cNvPicPr>
            <a:picLocks noChangeAspect="1"/>
          </p:cNvPicPr>
          <p:nvPr/>
        </p:nvPicPr>
        <p:blipFill>
          <a:blip r:embed="rId3"/>
          <a:stretch>
            <a:fillRect/>
          </a:stretch>
        </p:blipFill>
        <p:spPr>
          <a:xfrm>
            <a:off x="5688348" y="1670808"/>
            <a:ext cx="2381250" cy="3009900"/>
          </a:xfrm>
          <a:prstGeom prst="rect">
            <a:avLst/>
          </a:prstGeom>
        </p:spPr>
      </p:pic>
    </p:spTree>
    <p:extLst>
      <p:ext uri="{BB962C8B-B14F-4D97-AF65-F5344CB8AC3E}">
        <p14:creationId xmlns:p14="http://schemas.microsoft.com/office/powerpoint/2010/main" val="3746025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4" name="Google Shape;864;p82"/>
          <p:cNvSpPr txBox="1">
            <a:spLocks noGrp="1"/>
          </p:cNvSpPr>
          <p:nvPr>
            <p:ph type="subTitle" idx="2"/>
          </p:nvPr>
        </p:nvSpPr>
        <p:spPr>
          <a:xfrm>
            <a:off x="464003" y="251956"/>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865" name="Google Shape;865;p82"/>
          <p:cNvSpPr txBox="1">
            <a:spLocks noGrp="1"/>
          </p:cNvSpPr>
          <p:nvPr>
            <p:ph type="body" idx="4294967295"/>
          </p:nvPr>
        </p:nvSpPr>
        <p:spPr>
          <a:xfrm>
            <a:off x="485775" y="4705575"/>
            <a:ext cx="6509400" cy="2763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018"/>
              <a:buNone/>
            </a:pPr>
            <a:r>
              <a:rPr lang="fr-ca" sz="917" b="0" i="0" u="sng" baseline="0">
                <a:solidFill>
                  <a:schemeClr val="accent1"/>
                </a:solidFill>
                <a:hlinkClick r:id="rId3">
                  <a:extLst>
                    <a:ext uri="{A12FA001-AC4F-418D-AE19-62706E023703}">
                      <ahyp:hlinkClr xmlns:ahyp="http://schemas.microsoft.com/office/drawing/2018/hyperlinkcolor" val="tx"/>
                    </a:ext>
                  </a:extLst>
                </a:hlinkClick>
              </a:rPr>
              <a:t>https://www.supportedemployment.ca/fr/hrtoolkit/accommodations/</a:t>
            </a:r>
            <a:r>
              <a:rPr lang="fr-ca" sz="917" b="0" i="0" u="none" baseline="0">
                <a:solidFill>
                  <a:srgbClr val="000000"/>
                </a:solidFill>
              </a:rPr>
              <a:t> </a:t>
            </a:r>
            <a:endParaRPr sz="917"/>
          </a:p>
        </p:txBody>
      </p:sp>
      <p:sp>
        <p:nvSpPr>
          <p:cNvPr id="866" name="Google Shape;866;p82"/>
          <p:cNvSpPr txBox="1">
            <a:spLocks noGrp="1"/>
          </p:cNvSpPr>
          <p:nvPr>
            <p:ph type="subTitle" idx="3"/>
          </p:nvPr>
        </p:nvSpPr>
        <p:spPr>
          <a:xfrm>
            <a:off x="542925" y="1076100"/>
            <a:ext cx="5419464"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sz="3200" i="0" u="none" baseline="0" dirty="0"/>
              <a:t>Quand mettre en place une mesure d’adaptation?</a:t>
            </a:r>
            <a:endParaRPr sz="3200" dirty="0"/>
          </a:p>
        </p:txBody>
      </p:sp>
      <p:pic>
        <p:nvPicPr>
          <p:cNvPr id="867" name="Google Shape;867;p82"/>
          <p:cNvPicPr preferRelativeResize="0"/>
          <p:nvPr/>
        </p:nvPicPr>
        <p:blipFill rotWithShape="1">
          <a:blip r:embed="rId4">
            <a:alphaModFix/>
          </a:blip>
          <a:srcRect/>
          <a:stretch/>
        </p:blipFill>
        <p:spPr>
          <a:xfrm>
            <a:off x="5615025" y="1428600"/>
            <a:ext cx="2847799" cy="2847799"/>
          </a:xfrm>
          <a:prstGeom prst="rect">
            <a:avLst/>
          </a:prstGeom>
          <a:noFill/>
          <a:ln>
            <a:noFill/>
          </a:ln>
        </p:spPr>
      </p:pic>
      <p:sp>
        <p:nvSpPr>
          <p:cNvPr id="868" name="Google Shape;868;p82"/>
          <p:cNvSpPr txBox="1">
            <a:spLocks noGrp="1"/>
          </p:cNvSpPr>
          <p:nvPr>
            <p:ph type="subTitle" idx="4"/>
          </p:nvPr>
        </p:nvSpPr>
        <p:spPr>
          <a:xfrm>
            <a:off x="542925" y="2285400"/>
            <a:ext cx="3381300" cy="2362800"/>
          </a:xfrm>
          <a:prstGeom prst="rect">
            <a:avLst/>
          </a:prstGeom>
        </p:spPr>
        <p:txBody>
          <a:bodyPr spcFirstLastPara="1" wrap="square" lIns="91425" tIns="45700" rIns="91425" bIns="45700" anchor="t" anchorCtr="0">
            <a:normAutofit/>
          </a:bodyPr>
          <a:lstStyle/>
          <a:p>
            <a:pPr marL="457200" lvl="0" indent="-342900" algn="l" rtl="0">
              <a:lnSpc>
                <a:spcPct val="100000"/>
              </a:lnSpc>
              <a:spcBef>
                <a:spcPts val="750"/>
              </a:spcBef>
              <a:spcAft>
                <a:spcPts val="0"/>
              </a:spcAft>
              <a:buSzPts val="1800"/>
              <a:buChar char="●"/>
            </a:pPr>
            <a:r>
              <a:rPr lang="fr-ca" sz="1800" b="0" i="0" u="none" baseline="0"/>
              <a:t>Dans la mesure du possible</a:t>
            </a:r>
            <a:endParaRPr sz="1800" dirty="0"/>
          </a:p>
          <a:p>
            <a:pPr marL="457200" lvl="0" indent="-342900" algn="l" rtl="0">
              <a:lnSpc>
                <a:spcPct val="100000"/>
              </a:lnSpc>
              <a:spcBef>
                <a:spcPts val="1000"/>
              </a:spcBef>
              <a:spcAft>
                <a:spcPts val="0"/>
              </a:spcAft>
              <a:buSzPts val="1800"/>
              <a:buChar char="●"/>
            </a:pPr>
            <a:r>
              <a:rPr lang="fr-ca" sz="1800" b="0" i="0" u="none" baseline="0"/>
              <a:t>Lorsqu’elle est raisonnable</a:t>
            </a:r>
            <a:endParaRPr sz="1800" dirty="0"/>
          </a:p>
          <a:p>
            <a:pPr marL="457200" lvl="0" indent="-342900" algn="l" rtl="0">
              <a:lnSpc>
                <a:spcPct val="100000"/>
              </a:lnSpc>
              <a:spcBef>
                <a:spcPts val="1000"/>
              </a:spcBef>
              <a:spcAft>
                <a:spcPts val="0"/>
              </a:spcAft>
              <a:buSzPts val="1800"/>
              <a:buChar char="●"/>
            </a:pPr>
            <a:r>
              <a:rPr lang="fr-ca" sz="1800" b="0" i="0" u="none" baseline="0"/>
              <a:t>Lorsqu’elle est demandée </a:t>
            </a:r>
            <a:endParaRPr sz="1800" dirty="0"/>
          </a:p>
          <a:p>
            <a:pPr marL="0" lvl="0" indent="0" algn="l" rtl="0">
              <a:spcBef>
                <a:spcPts val="1000"/>
              </a:spcBef>
              <a:spcAft>
                <a:spcPts val="0"/>
              </a:spcAft>
              <a:buNone/>
            </a:pPr>
            <a:endParaRPr sz="1800" dirty="0"/>
          </a:p>
        </p:txBody>
      </p:sp>
      <p:sp>
        <p:nvSpPr>
          <p:cNvPr id="869" name="Google Shape;869;p82"/>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Mesures d’adaptation</a:t>
            </a:r>
            <a:endParaRPr dirty="0"/>
          </a:p>
        </p:txBody>
      </p:sp>
      <p:sp>
        <p:nvSpPr>
          <p:cNvPr id="4" name="Google Shape;622;p61">
            <a:extLst>
              <a:ext uri="{FF2B5EF4-FFF2-40B4-BE49-F238E27FC236}">
                <a16:creationId xmlns:a16="http://schemas.microsoft.com/office/drawing/2014/main" id="{D96B6248-2914-B7F8-D969-3D287CA08AE6}"/>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FORMATION</a:t>
            </a:r>
            <a:endParaRPr lang="fr-FR" sz="1500" dirty="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Google Shape;875;p83"/>
          <p:cNvSpPr txBox="1">
            <a:spLocks noGrp="1"/>
          </p:cNvSpPr>
          <p:nvPr>
            <p:ph type="subTitle" idx="2"/>
          </p:nvPr>
        </p:nvSpPr>
        <p:spPr>
          <a:xfrm>
            <a:off x="464003" y="262842"/>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876" name="Google Shape;876;p83"/>
          <p:cNvSpPr txBox="1">
            <a:spLocks noGrp="1"/>
          </p:cNvSpPr>
          <p:nvPr>
            <p:ph type="body" idx="4294967295"/>
          </p:nvPr>
        </p:nvSpPr>
        <p:spPr>
          <a:xfrm>
            <a:off x="542925" y="4709125"/>
            <a:ext cx="6189300" cy="1752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80000"/>
              </a:lnSpc>
              <a:spcBef>
                <a:spcPts val="0"/>
              </a:spcBef>
              <a:spcAft>
                <a:spcPts val="0"/>
              </a:spcAft>
              <a:buSzPct val="111014"/>
              <a:buNone/>
            </a:pPr>
            <a:r>
              <a:rPr lang="fr-ca" sz="917" b="0" i="0" u="sng" baseline="0">
                <a:solidFill>
                  <a:schemeClr val="accent1"/>
                </a:solidFill>
                <a:hlinkClick r:id="rId3">
                  <a:extLst>
                    <a:ext uri="{A12FA001-AC4F-418D-AE19-62706E023703}">
                      <ahyp:hlinkClr xmlns:ahyp="http://schemas.microsoft.com/office/drawing/2018/hyperlinkcolor" val="tx"/>
                    </a:ext>
                  </a:extLst>
                </a:hlinkClick>
              </a:rPr>
              <a:t>https://toolkit.ccrw.org/accommodations/</a:t>
            </a:r>
            <a:r>
              <a:rPr lang="fr-ca" sz="917" b="0" i="0" u="none" baseline="0">
                <a:solidFill>
                  <a:srgbClr val="000000"/>
                </a:solidFill>
              </a:rPr>
              <a:t> </a:t>
            </a:r>
            <a:endParaRPr sz="917"/>
          </a:p>
        </p:txBody>
      </p:sp>
      <p:sp>
        <p:nvSpPr>
          <p:cNvPr id="877" name="Google Shape;877;p83"/>
          <p:cNvSpPr txBox="1">
            <a:spLocks noGrp="1"/>
          </p:cNvSpPr>
          <p:nvPr>
            <p:ph type="subTitle" idx="3"/>
          </p:nvPr>
        </p:nvSpPr>
        <p:spPr>
          <a:xfrm>
            <a:off x="542925" y="1076100"/>
            <a:ext cx="8242800"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Clr>
                <a:srgbClr val="000000"/>
              </a:buClr>
              <a:buSzPts val="2100"/>
              <a:buFont typeface="Arial"/>
              <a:buNone/>
            </a:pPr>
            <a:r>
              <a:rPr lang="fr-ca" sz="2400" i="0" u="none" baseline="0" dirty="0"/>
              <a:t>Cinq approches du CCRT en matière de mesures d’adaptation</a:t>
            </a:r>
            <a:endParaRPr sz="3800" dirty="0"/>
          </a:p>
        </p:txBody>
      </p:sp>
      <p:pic>
        <p:nvPicPr>
          <p:cNvPr id="878" name="Google Shape;878;p83" descr="standardized, de-medicalized, individualized, proactive, responsive"/>
          <p:cNvPicPr preferRelativeResize="0"/>
          <p:nvPr/>
        </p:nvPicPr>
        <p:blipFill rotWithShape="1">
          <a:blip r:embed="rId4">
            <a:alphaModFix/>
          </a:blip>
          <a:srcRect/>
          <a:stretch/>
        </p:blipFill>
        <p:spPr>
          <a:xfrm>
            <a:off x="456562" y="2228700"/>
            <a:ext cx="8415525" cy="1673025"/>
          </a:xfrm>
          <a:prstGeom prst="rect">
            <a:avLst/>
          </a:prstGeom>
          <a:noFill/>
          <a:ln>
            <a:noFill/>
          </a:ln>
        </p:spPr>
      </p:pic>
      <p:sp>
        <p:nvSpPr>
          <p:cNvPr id="879" name="Google Shape;879;p83"/>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Mesures d’adaptation</a:t>
            </a:r>
            <a:endParaRPr dirty="0"/>
          </a:p>
        </p:txBody>
      </p:sp>
      <p:sp>
        <p:nvSpPr>
          <p:cNvPr id="4" name="Google Shape;622;p61">
            <a:extLst>
              <a:ext uri="{FF2B5EF4-FFF2-40B4-BE49-F238E27FC236}">
                <a16:creationId xmlns:a16="http://schemas.microsoft.com/office/drawing/2014/main" id="{895C6FDB-7B05-89A5-DCCA-7421611D717B}"/>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FORMATION</a:t>
            </a:r>
            <a:endParaRPr lang="fr-FR" sz="1500" dirty="0">
              <a:solidFill>
                <a:schemeClr val="dk1"/>
              </a:solidFill>
            </a:endParaRPr>
          </a:p>
        </p:txBody>
      </p:sp>
      <p:sp>
        <p:nvSpPr>
          <p:cNvPr id="5" name="TextBox 4">
            <a:extLst>
              <a:ext uri="{FF2B5EF4-FFF2-40B4-BE49-F238E27FC236}">
                <a16:creationId xmlns:a16="http://schemas.microsoft.com/office/drawing/2014/main" id="{BDB724D1-6C91-9122-1A1E-6C83229B40C4}"/>
              </a:ext>
            </a:extLst>
          </p:cNvPr>
          <p:cNvSpPr txBox="1"/>
          <p:nvPr/>
        </p:nvSpPr>
        <p:spPr>
          <a:xfrm>
            <a:off x="456563" y="3483428"/>
            <a:ext cx="1655870" cy="307777"/>
          </a:xfrm>
          <a:prstGeom prst="rect">
            <a:avLst/>
          </a:prstGeom>
          <a:solidFill>
            <a:srgbClr val="0A2F5B"/>
          </a:solidFill>
        </p:spPr>
        <p:txBody>
          <a:bodyPr wrap="square" rtlCol="0">
            <a:spAutoFit/>
          </a:bodyPr>
          <a:lstStyle/>
          <a:p>
            <a:pPr algn="ctr"/>
            <a:r>
              <a:rPr lang="en-US" dirty="0">
                <a:solidFill>
                  <a:schemeClr val="bg1"/>
                </a:solidFill>
              </a:rPr>
              <a:t>Normalisation</a:t>
            </a:r>
            <a:endParaRPr lang="en-CA" dirty="0">
              <a:solidFill>
                <a:schemeClr val="bg1"/>
              </a:solidFill>
            </a:endParaRPr>
          </a:p>
        </p:txBody>
      </p:sp>
      <p:sp>
        <p:nvSpPr>
          <p:cNvPr id="6" name="TextBox 5">
            <a:extLst>
              <a:ext uri="{FF2B5EF4-FFF2-40B4-BE49-F238E27FC236}">
                <a16:creationId xmlns:a16="http://schemas.microsoft.com/office/drawing/2014/main" id="{539DB6B3-647D-3A40-3461-5C5E8D907644}"/>
              </a:ext>
            </a:extLst>
          </p:cNvPr>
          <p:cNvSpPr txBox="1"/>
          <p:nvPr/>
        </p:nvSpPr>
        <p:spPr>
          <a:xfrm>
            <a:off x="2147780" y="3483428"/>
            <a:ext cx="1655870" cy="307777"/>
          </a:xfrm>
          <a:prstGeom prst="rect">
            <a:avLst/>
          </a:prstGeom>
          <a:solidFill>
            <a:srgbClr val="591776"/>
          </a:solidFill>
        </p:spPr>
        <p:txBody>
          <a:bodyPr wrap="square" rtlCol="0">
            <a:spAutoFit/>
          </a:bodyPr>
          <a:lstStyle/>
          <a:p>
            <a:pPr algn="ctr"/>
            <a:r>
              <a:rPr lang="en-US" dirty="0" err="1">
                <a:solidFill>
                  <a:schemeClr val="bg1"/>
                </a:solidFill>
              </a:rPr>
              <a:t>Démédicalisation</a:t>
            </a:r>
            <a:endParaRPr lang="en-CA" dirty="0">
              <a:solidFill>
                <a:schemeClr val="bg1"/>
              </a:solidFill>
            </a:endParaRPr>
          </a:p>
        </p:txBody>
      </p:sp>
      <p:sp>
        <p:nvSpPr>
          <p:cNvPr id="8" name="TextBox 7">
            <a:extLst>
              <a:ext uri="{FF2B5EF4-FFF2-40B4-BE49-F238E27FC236}">
                <a16:creationId xmlns:a16="http://schemas.microsoft.com/office/drawing/2014/main" id="{B67AABB8-833A-2093-21BE-4D90B6C2F37C}"/>
              </a:ext>
            </a:extLst>
          </p:cNvPr>
          <p:cNvSpPr txBox="1"/>
          <p:nvPr/>
        </p:nvSpPr>
        <p:spPr>
          <a:xfrm>
            <a:off x="3838996" y="3483428"/>
            <a:ext cx="1616923" cy="307777"/>
          </a:xfrm>
          <a:prstGeom prst="rect">
            <a:avLst/>
          </a:prstGeom>
          <a:solidFill>
            <a:srgbClr val="9A0F00"/>
          </a:solidFill>
        </p:spPr>
        <p:txBody>
          <a:bodyPr wrap="square">
            <a:spAutoFit/>
          </a:bodyPr>
          <a:lstStyle/>
          <a:p>
            <a:pPr algn="ctr"/>
            <a:r>
              <a:rPr lang="fr-ca" sz="1400" b="0" i="0" u="none" baseline="0" dirty="0">
                <a:solidFill>
                  <a:schemeClr val="bg1"/>
                </a:solidFill>
              </a:rPr>
              <a:t>Individualisation</a:t>
            </a:r>
            <a:endParaRPr lang="en-CA" dirty="0">
              <a:solidFill>
                <a:schemeClr val="bg1"/>
              </a:solidFill>
            </a:endParaRPr>
          </a:p>
        </p:txBody>
      </p:sp>
      <p:sp>
        <p:nvSpPr>
          <p:cNvPr id="9" name="TextBox 8">
            <a:extLst>
              <a:ext uri="{FF2B5EF4-FFF2-40B4-BE49-F238E27FC236}">
                <a16:creationId xmlns:a16="http://schemas.microsoft.com/office/drawing/2014/main" id="{3C1B97C5-6B52-C57B-224E-CB497CBB241A}"/>
              </a:ext>
            </a:extLst>
          </p:cNvPr>
          <p:cNvSpPr txBox="1"/>
          <p:nvPr/>
        </p:nvSpPr>
        <p:spPr>
          <a:xfrm>
            <a:off x="5547079" y="3483427"/>
            <a:ext cx="1616923" cy="307777"/>
          </a:xfrm>
          <a:prstGeom prst="rect">
            <a:avLst/>
          </a:prstGeom>
          <a:solidFill>
            <a:srgbClr val="FF9D01"/>
          </a:solidFill>
        </p:spPr>
        <p:txBody>
          <a:bodyPr wrap="square">
            <a:spAutoFit/>
          </a:bodyPr>
          <a:lstStyle/>
          <a:p>
            <a:pPr algn="ctr"/>
            <a:r>
              <a:rPr lang="fr-CA" sz="1400" b="0" i="0" u="none" baseline="0" dirty="0">
                <a:solidFill>
                  <a:schemeClr val="bg1"/>
                </a:solidFill>
              </a:rPr>
              <a:t>Proactivité</a:t>
            </a:r>
            <a:endParaRPr lang="en-CA" dirty="0">
              <a:solidFill>
                <a:schemeClr val="bg1"/>
              </a:solidFill>
            </a:endParaRPr>
          </a:p>
        </p:txBody>
      </p:sp>
      <p:sp>
        <p:nvSpPr>
          <p:cNvPr id="12" name="TextBox 11">
            <a:extLst>
              <a:ext uri="{FF2B5EF4-FFF2-40B4-BE49-F238E27FC236}">
                <a16:creationId xmlns:a16="http://schemas.microsoft.com/office/drawing/2014/main" id="{C247CA56-0DC3-4C19-89C9-8C018863E970}"/>
              </a:ext>
            </a:extLst>
          </p:cNvPr>
          <p:cNvSpPr txBox="1"/>
          <p:nvPr/>
        </p:nvSpPr>
        <p:spPr>
          <a:xfrm>
            <a:off x="7255162" y="3483427"/>
            <a:ext cx="1616923" cy="307777"/>
          </a:xfrm>
          <a:prstGeom prst="rect">
            <a:avLst/>
          </a:prstGeom>
          <a:solidFill>
            <a:srgbClr val="044721"/>
          </a:solidFill>
        </p:spPr>
        <p:txBody>
          <a:bodyPr wrap="square">
            <a:spAutoFit/>
          </a:bodyPr>
          <a:lstStyle/>
          <a:p>
            <a:pPr algn="ctr"/>
            <a:r>
              <a:rPr lang="fr-CA" sz="1400" b="0" i="0" u="none" baseline="0" dirty="0">
                <a:solidFill>
                  <a:schemeClr val="bg1"/>
                </a:solidFill>
              </a:rPr>
              <a:t>Réactivité</a:t>
            </a:r>
            <a:endParaRPr lang="en-CA" dirty="0">
              <a:solidFill>
                <a:schemeClr val="bg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pic>
        <p:nvPicPr>
          <p:cNvPr id="884" name="Google Shape;884;p84"/>
          <p:cNvPicPr preferRelativeResize="0"/>
          <p:nvPr/>
        </p:nvPicPr>
        <p:blipFill rotWithShape="1">
          <a:blip r:embed="rId3">
            <a:alphaModFix/>
          </a:blip>
          <a:srcRect/>
          <a:stretch/>
        </p:blipFill>
        <p:spPr>
          <a:xfrm>
            <a:off x="7515300" y="4452887"/>
            <a:ext cx="504324" cy="504324"/>
          </a:xfrm>
          <a:prstGeom prst="rect">
            <a:avLst/>
          </a:prstGeom>
          <a:noFill/>
          <a:ln>
            <a:noFill/>
          </a:ln>
        </p:spPr>
      </p:pic>
      <p:sp>
        <p:nvSpPr>
          <p:cNvPr id="885" name="Google Shape;885;p84"/>
          <p:cNvSpPr txBox="1">
            <a:spLocks noGrp="1"/>
          </p:cNvSpPr>
          <p:nvPr>
            <p:ph type="title"/>
          </p:nvPr>
        </p:nvSpPr>
        <p:spPr>
          <a:xfrm>
            <a:off x="554575" y="1848182"/>
            <a:ext cx="7886700" cy="13938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Clr>
                <a:srgbClr val="000000"/>
              </a:buClr>
              <a:buSzPct val="119435"/>
              <a:buFont typeface="Arial"/>
              <a:buNone/>
            </a:pPr>
            <a:r>
              <a:rPr lang="fr-ca" sz="3070" b="0" i="0" u="none" baseline="0" dirty="0"/>
              <a:t>Quelles sont les mesures d’adaptation que nous avons vues mises en place au sein de l’organisation?   </a:t>
            </a:r>
            <a:endParaRPr sz="3070" b="0" dirty="0"/>
          </a:p>
          <a:p>
            <a:pPr marL="0" lvl="0" indent="0" algn="ctr" rtl="0">
              <a:spcBef>
                <a:spcPts val="0"/>
              </a:spcBef>
              <a:spcAft>
                <a:spcPts val="0"/>
              </a:spcAft>
              <a:buClr>
                <a:srgbClr val="000000"/>
              </a:buClr>
              <a:buSzPct val="119435"/>
              <a:buFont typeface="Arial"/>
              <a:buNone/>
            </a:pPr>
            <a:endParaRPr sz="3070" b="0" dirty="0"/>
          </a:p>
          <a:p>
            <a:pPr marL="0" lvl="0" indent="0" algn="ctr" rtl="0">
              <a:spcBef>
                <a:spcPts val="0"/>
              </a:spcBef>
              <a:spcAft>
                <a:spcPts val="0"/>
              </a:spcAft>
              <a:buClr>
                <a:srgbClr val="000000"/>
              </a:buClr>
              <a:buSzPct val="159976"/>
              <a:buFont typeface="Arial"/>
              <a:buNone/>
            </a:pPr>
            <a:r>
              <a:rPr lang="fr-ca" sz="2292" b="0" i="0" u="none" baseline="0" dirty="0"/>
              <a:t>P. ex. : Horaires flexibles	   Communication alternative		</a:t>
            </a:r>
            <a:endParaRPr sz="2292" b="0" dirty="0"/>
          </a:p>
          <a:p>
            <a:pPr marL="2686050" lvl="0" indent="0" algn="l" rtl="0">
              <a:spcBef>
                <a:spcPts val="0"/>
              </a:spcBef>
              <a:spcAft>
                <a:spcPts val="0"/>
              </a:spcAft>
              <a:buClr>
                <a:srgbClr val="000000"/>
              </a:buClr>
              <a:buSzPct val="159976"/>
              <a:buFont typeface="Arial"/>
              <a:buNone/>
            </a:pPr>
            <a:r>
              <a:rPr lang="fr-ca" sz="2292" b="0" i="0" u="none" baseline="0" dirty="0"/>
              <a:t>Modification physique</a:t>
            </a:r>
            <a:endParaRPr sz="2292" b="0" dirty="0"/>
          </a:p>
          <a:p>
            <a:pPr marL="0" lvl="0" indent="0" algn="ctr" rtl="0">
              <a:spcBef>
                <a:spcPts val="0"/>
              </a:spcBef>
              <a:spcAft>
                <a:spcPts val="0"/>
              </a:spcAft>
              <a:buNone/>
            </a:pPr>
            <a:endParaRPr dirty="0"/>
          </a:p>
        </p:txBody>
      </p:sp>
      <p:sp>
        <p:nvSpPr>
          <p:cNvPr id="886" name="Google Shape;886;p84"/>
          <p:cNvSpPr txBox="1">
            <a:spLocks noGrp="1"/>
          </p:cNvSpPr>
          <p:nvPr>
            <p:ph type="title" idx="2"/>
          </p:nvPr>
        </p:nvSpPr>
        <p:spPr>
          <a:xfrm>
            <a:off x="8019625" y="4529100"/>
            <a:ext cx="10482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b="0" i="0" u="none" baseline="0"/>
              <a:t>5 min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2" name="Google Shape;892;p85"/>
          <p:cNvSpPr txBox="1">
            <a:spLocks noGrp="1"/>
          </p:cNvSpPr>
          <p:nvPr>
            <p:ph type="subTitle" idx="2"/>
          </p:nvPr>
        </p:nvSpPr>
        <p:spPr>
          <a:xfrm>
            <a:off x="464003" y="251956"/>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3</a:t>
            </a:r>
            <a:endParaRPr dirty="0"/>
          </a:p>
        </p:txBody>
      </p:sp>
      <p:sp>
        <p:nvSpPr>
          <p:cNvPr id="894" name="Google Shape;894;p85"/>
          <p:cNvSpPr txBox="1">
            <a:spLocks noGrp="1"/>
          </p:cNvSpPr>
          <p:nvPr>
            <p:ph type="subTitle" idx="5"/>
          </p:nvPr>
        </p:nvSpPr>
        <p:spPr>
          <a:xfrm>
            <a:off x="979037" y="162450"/>
            <a:ext cx="4003087" cy="542400"/>
          </a:xfrm>
          <a:prstGeom prst="rect">
            <a:avLst/>
          </a:prstGeom>
        </p:spPr>
        <p:txBody>
          <a:bodyPr spcFirstLastPara="1" wrap="square" lIns="91425" tIns="45700" rIns="91425" bIns="45700" anchor="ctr" anchorCtr="0">
            <a:noAutofit/>
          </a:bodyPr>
          <a:lstStyle/>
          <a:p>
            <a:pPr marL="0" lvl="0" indent="0" algn="l" rtl="0">
              <a:spcBef>
                <a:spcPts val="750"/>
              </a:spcBef>
              <a:spcAft>
                <a:spcPts val="0"/>
              </a:spcAft>
              <a:buNone/>
            </a:pPr>
            <a:r>
              <a:rPr lang="fr-ca" sz="1800" i="0" u="none" baseline="0" dirty="0"/>
              <a:t>Consultations et accompagnement en matière de mesures d’adaptation</a:t>
            </a:r>
            <a:endParaRPr sz="1800" dirty="0"/>
          </a:p>
        </p:txBody>
      </p:sp>
      <p:sp>
        <p:nvSpPr>
          <p:cNvPr id="896" name="Google Shape;896;p85"/>
          <p:cNvSpPr txBox="1"/>
          <p:nvPr/>
        </p:nvSpPr>
        <p:spPr>
          <a:xfrm>
            <a:off x="1216100" y="2548150"/>
            <a:ext cx="2852400" cy="183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ca" sz="2400" b="1" i="0" u="none" strike="noStrike" cap="none" baseline="0">
                <a:solidFill>
                  <a:schemeClr val="dk2"/>
                </a:solidFill>
                <a:latin typeface="Arial"/>
                <a:ea typeface="Arial"/>
                <a:cs typeface="Arial"/>
                <a:sym typeface="Arial"/>
              </a:rPr>
              <a:t>Consultations</a:t>
            </a:r>
            <a:endParaRPr sz="24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ca" sz="1500" b="0" i="0" u="none" strike="noStrike" cap="none" baseline="0">
                <a:solidFill>
                  <a:schemeClr val="dk1"/>
                </a:solidFill>
                <a:latin typeface="Arial"/>
                <a:ea typeface="Arial"/>
                <a:cs typeface="Arial"/>
                <a:sym typeface="Arial"/>
              </a:rPr>
              <a:t>Les consultations en matière de mesures d’adaptation peuvent aider à </a:t>
            </a:r>
            <a:r>
              <a:rPr lang="fr-ca" sz="1500" b="1" i="0" u="none" strike="noStrike" cap="none" baseline="0">
                <a:solidFill>
                  <a:schemeClr val="dk2"/>
                </a:solidFill>
                <a:latin typeface="Arial"/>
                <a:ea typeface="Arial"/>
                <a:cs typeface="Arial"/>
                <a:sym typeface="Arial"/>
              </a:rPr>
              <a:t>identifier</a:t>
            </a:r>
            <a:r>
              <a:rPr lang="fr-ca" sz="1500" b="0" i="0" u="none" strike="noStrike" cap="none" baseline="0">
                <a:solidFill>
                  <a:schemeClr val="dk1"/>
                </a:solidFill>
                <a:latin typeface="Arial"/>
                <a:ea typeface="Arial"/>
                <a:cs typeface="Arial"/>
                <a:sym typeface="Arial"/>
              </a:rPr>
              <a:t> et à </a:t>
            </a:r>
            <a:r>
              <a:rPr lang="fr-ca" sz="1500" b="1" i="0" u="none" strike="noStrike" cap="none" baseline="0">
                <a:solidFill>
                  <a:schemeClr val="dk2"/>
                </a:solidFill>
                <a:latin typeface="Arial"/>
                <a:ea typeface="Arial"/>
                <a:cs typeface="Arial"/>
                <a:sym typeface="Arial"/>
              </a:rPr>
              <a:t>rationaliser</a:t>
            </a:r>
            <a:r>
              <a:rPr lang="fr-ca" sz="1500" b="0" i="0" u="none" strike="noStrike" cap="none" baseline="0">
                <a:solidFill>
                  <a:schemeClr val="dk1"/>
                </a:solidFill>
                <a:latin typeface="Arial"/>
                <a:ea typeface="Arial"/>
                <a:cs typeface="Arial"/>
                <a:sym typeface="Arial"/>
              </a:rPr>
              <a:t> les modifications et mesures d’adaptation en milieu de travail.</a:t>
            </a:r>
            <a:endParaRPr sz="1500" b="0" i="0" u="none" strike="noStrike" cap="none" dirty="0">
              <a:solidFill>
                <a:schemeClr val="dk1"/>
              </a:solidFill>
              <a:latin typeface="Arial"/>
              <a:ea typeface="Arial"/>
              <a:cs typeface="Arial"/>
              <a:sym typeface="Arial"/>
            </a:endParaRPr>
          </a:p>
        </p:txBody>
      </p:sp>
      <p:sp>
        <p:nvSpPr>
          <p:cNvPr id="897" name="Google Shape;897;p85"/>
          <p:cNvSpPr txBox="1"/>
          <p:nvPr/>
        </p:nvSpPr>
        <p:spPr>
          <a:xfrm>
            <a:off x="4858048" y="2548150"/>
            <a:ext cx="3256957" cy="252373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ca" sz="2400" b="1" i="0" u="none" strike="noStrike" cap="none" baseline="0" dirty="0">
                <a:solidFill>
                  <a:schemeClr val="dk2"/>
                </a:solidFill>
                <a:latin typeface="Arial"/>
                <a:ea typeface="Arial"/>
                <a:cs typeface="Arial"/>
                <a:sym typeface="Arial"/>
              </a:rPr>
              <a:t>Accompagnement</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ca" sz="1500" b="0" i="0" u="none" strike="noStrike" cap="none" baseline="0" dirty="0">
                <a:solidFill>
                  <a:schemeClr val="dk1"/>
                </a:solidFill>
                <a:latin typeface="Arial"/>
                <a:ea typeface="Arial"/>
                <a:cs typeface="Arial"/>
                <a:sym typeface="Arial"/>
              </a:rPr>
              <a:t>Un </a:t>
            </a:r>
            <a:r>
              <a:rPr lang="fr-ca" sz="1500" b="1" i="0" u="none" strike="noStrike" cap="none" baseline="0" dirty="0">
                <a:solidFill>
                  <a:schemeClr val="dk2"/>
                </a:solidFill>
                <a:latin typeface="Arial"/>
                <a:ea typeface="Arial"/>
                <a:cs typeface="Arial"/>
                <a:sym typeface="Arial"/>
              </a:rPr>
              <a:t>accompagnateur en cours d’emploi</a:t>
            </a:r>
            <a:r>
              <a:rPr lang="fr-ca" sz="1500" b="0" i="0" u="none" strike="noStrike" cap="none" baseline="0" dirty="0">
                <a:solidFill>
                  <a:schemeClr val="dk1"/>
                </a:solidFill>
                <a:latin typeface="Arial"/>
                <a:ea typeface="Arial"/>
                <a:cs typeface="Arial"/>
                <a:sym typeface="Arial"/>
              </a:rPr>
              <a:t> travaille avec un individu et son équipe pour trouver les </a:t>
            </a:r>
            <a:r>
              <a:rPr lang="fr-ca" sz="1500" b="1" i="0" u="none" strike="noStrike" cap="none" baseline="0" dirty="0">
                <a:solidFill>
                  <a:schemeClr val="dk2"/>
                </a:solidFill>
                <a:latin typeface="Arial"/>
                <a:ea typeface="Arial"/>
                <a:cs typeface="Arial"/>
                <a:sym typeface="Arial"/>
              </a:rPr>
              <a:t>meilleures façons pour les employés d’atteindre leurs objectifs professionnels</a:t>
            </a:r>
            <a:r>
              <a:rPr lang="fr-ca" sz="1500" b="0" i="0" u="none" strike="noStrike" cap="none" baseline="0" dirty="0">
                <a:solidFill>
                  <a:schemeClr val="dk1"/>
                </a:solidFill>
                <a:latin typeface="Arial"/>
                <a:ea typeface="Arial"/>
                <a:cs typeface="Arial"/>
                <a:sym typeface="Arial"/>
              </a:rPr>
              <a:t>, et pour que les équipes soient les plus inclusives possible.</a:t>
            </a:r>
            <a:endParaRPr sz="1500" b="0" i="0" u="none" strike="noStrike" cap="none" dirty="0">
              <a:solidFill>
                <a:schemeClr val="dk1"/>
              </a:solidFill>
              <a:latin typeface="Arial"/>
              <a:ea typeface="Arial"/>
              <a:cs typeface="Arial"/>
              <a:sym typeface="Arial"/>
            </a:endParaRPr>
          </a:p>
        </p:txBody>
      </p:sp>
      <p:pic>
        <p:nvPicPr>
          <p:cNvPr id="898" name="Google Shape;898;p85"/>
          <p:cNvPicPr preferRelativeResize="0"/>
          <p:nvPr/>
        </p:nvPicPr>
        <p:blipFill rotWithShape="1">
          <a:blip r:embed="rId3">
            <a:alphaModFix/>
          </a:blip>
          <a:srcRect/>
          <a:stretch/>
        </p:blipFill>
        <p:spPr>
          <a:xfrm>
            <a:off x="5969227" y="1432080"/>
            <a:ext cx="1034600" cy="1034621"/>
          </a:xfrm>
          <a:prstGeom prst="rect">
            <a:avLst/>
          </a:prstGeom>
          <a:noFill/>
          <a:ln>
            <a:noFill/>
          </a:ln>
        </p:spPr>
      </p:pic>
      <p:pic>
        <p:nvPicPr>
          <p:cNvPr id="899" name="Google Shape;899;p85"/>
          <p:cNvPicPr preferRelativeResize="0"/>
          <p:nvPr/>
        </p:nvPicPr>
        <p:blipFill rotWithShape="1">
          <a:blip r:embed="rId4">
            <a:alphaModFix/>
          </a:blip>
          <a:srcRect/>
          <a:stretch/>
        </p:blipFill>
        <p:spPr>
          <a:xfrm>
            <a:off x="2161150" y="1468262"/>
            <a:ext cx="962300" cy="962300"/>
          </a:xfrm>
          <a:prstGeom prst="rect">
            <a:avLst/>
          </a:prstGeom>
          <a:noFill/>
          <a:ln>
            <a:noFill/>
          </a:ln>
        </p:spPr>
      </p:pic>
      <p:sp>
        <p:nvSpPr>
          <p:cNvPr id="4" name="Google Shape;622;p61">
            <a:extLst>
              <a:ext uri="{FF2B5EF4-FFF2-40B4-BE49-F238E27FC236}">
                <a16:creationId xmlns:a16="http://schemas.microsoft.com/office/drawing/2014/main" id="{31AA90C6-ED00-5ED7-7591-7A8E869A6114}"/>
              </a:ext>
            </a:extLst>
          </p:cNvPr>
          <p:cNvSpPr txBox="1">
            <a:spLocks noGrp="1"/>
          </p:cNvSpPr>
          <p:nvPr>
            <p:ph type="subTitle" idx="1"/>
          </p:nvPr>
        </p:nvSpPr>
        <p:spPr>
          <a:xfrm>
            <a:off x="4982125" y="228816"/>
            <a:ext cx="3527965" cy="539496"/>
          </a:xfrm>
          <a:prstGeom prst="rect">
            <a:avLst/>
          </a:prstGeom>
          <a:solidFill>
            <a:schemeClr val="bg1"/>
          </a:solidFill>
        </p:spPr>
        <p:txBody>
          <a:bodyPr spcFirstLastPara="1" wrap="square" lIns="91425" tIns="45700" rIns="91425" bIns="45700" anchor="b" anchorCtr="0">
            <a:noAutofit/>
          </a:bodyPr>
          <a:lstStyle/>
          <a:p>
            <a:pPr marL="0" lvl="0" indent="0" rtl="0">
              <a:spcBef>
                <a:spcPts val="1000"/>
              </a:spcBef>
              <a:spcAft>
                <a:spcPts val="0"/>
              </a:spcAft>
              <a:buNone/>
            </a:pPr>
            <a:r>
              <a:rPr lang="fr-FR" b="1" i="0" u="none" baseline="0" dirty="0">
                <a:solidFill>
                  <a:schemeClr val="accent1"/>
                </a:solidFill>
              </a:rPr>
              <a:t>MEILLEURES PRATIQUES EN MATIÈRE DE FORMATION</a:t>
            </a:r>
            <a:endParaRPr lang="fr-FR" sz="1500" dirty="0">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1">
          <a:extLst>
            <a:ext uri="{FF2B5EF4-FFF2-40B4-BE49-F238E27FC236}">
              <a16:creationId xmlns:a16="http://schemas.microsoft.com/office/drawing/2014/main" id="{E57A5764-FE76-5765-D89F-852973D8975F}"/>
            </a:ext>
          </a:extLst>
        </p:cNvPr>
        <p:cNvGrpSpPr/>
        <p:nvPr/>
      </p:nvGrpSpPr>
      <p:grpSpPr>
        <a:xfrm>
          <a:off x="0" y="0"/>
          <a:ext cx="0" cy="0"/>
          <a:chOff x="0" y="0"/>
          <a:chExt cx="0" cy="0"/>
        </a:xfrm>
      </p:grpSpPr>
      <p:sp>
        <p:nvSpPr>
          <p:cNvPr id="8" name="Google Shape;674;p65">
            <a:extLst>
              <a:ext uri="{FF2B5EF4-FFF2-40B4-BE49-F238E27FC236}">
                <a16:creationId xmlns:a16="http://schemas.microsoft.com/office/drawing/2014/main" id="{C105EE20-9D78-7A24-7F39-5DF01A9436AA}"/>
              </a:ext>
              <a:ext uri="{C183D7F6-B498-43B3-948B-1728B52AA6E4}">
                <adec:decorative xmlns:adec="http://schemas.microsoft.com/office/drawing/2017/decorative" val="1"/>
              </a:ext>
            </a:extLst>
          </p:cNvPr>
          <p:cNvSpPr/>
          <p:nvPr/>
        </p:nvSpPr>
        <p:spPr>
          <a:xfrm>
            <a:off x="715334" y="268526"/>
            <a:ext cx="4497942"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Aft>
                <a:spcPts val="0"/>
              </a:spcAft>
              <a:buNone/>
            </a:pPr>
            <a:endParaRPr lang="en-CA" sz="2000" dirty="0">
              <a:solidFill>
                <a:schemeClr val="accent1"/>
              </a:solidFill>
            </a:endParaRPr>
          </a:p>
        </p:txBody>
      </p:sp>
      <p:sp>
        <p:nvSpPr>
          <p:cNvPr id="675" name="Google Shape;675;p65">
            <a:extLst>
              <a:ext uri="{FF2B5EF4-FFF2-40B4-BE49-F238E27FC236}">
                <a16:creationId xmlns:a16="http://schemas.microsoft.com/office/drawing/2014/main" id="{E183ED9F-2538-AEB2-4C8C-112D3B1BC7D5}"/>
              </a:ext>
              <a:ext uri="{C183D7F6-B498-43B3-948B-1728B52AA6E4}">
                <adec:decorative xmlns:adec="http://schemas.microsoft.com/office/drawing/2017/decorative" val="1"/>
              </a:ext>
            </a:extLst>
          </p:cNvPr>
          <p:cNvSpPr/>
          <p:nvPr/>
        </p:nvSpPr>
        <p:spPr>
          <a:xfrm flipH="1">
            <a:off x="438143" y="27614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900" b="1" dirty="0">
                <a:solidFill>
                  <a:schemeClr val="lt1"/>
                </a:solidFill>
              </a:rPr>
              <a:t>3</a:t>
            </a:r>
            <a:endParaRPr sz="1900" b="1" dirty="0">
              <a:solidFill>
                <a:schemeClr val="lt1"/>
              </a:solidFill>
            </a:endParaRPr>
          </a:p>
        </p:txBody>
      </p:sp>
      <p:sp>
        <p:nvSpPr>
          <p:cNvPr id="672" name="Google Shape;672;p65">
            <a:extLst>
              <a:ext uri="{FF2B5EF4-FFF2-40B4-BE49-F238E27FC236}">
                <a16:creationId xmlns:a16="http://schemas.microsoft.com/office/drawing/2014/main" id="{A77897F4-8CA0-59C6-5677-E285A83562B4}"/>
              </a:ext>
              <a:ext uri="{C183D7F6-B498-43B3-948B-1728B52AA6E4}">
                <adec:decorative xmlns:adec="http://schemas.microsoft.com/office/drawing/2017/decorative" val="1"/>
              </a:ext>
            </a:extLst>
          </p:cNvPr>
          <p:cNvSpPr/>
          <p:nvPr/>
        </p:nvSpPr>
        <p:spPr>
          <a:xfrm>
            <a:off x="5814625" y="2872550"/>
            <a:ext cx="4699200" cy="4699200"/>
          </a:xfrm>
          <a:prstGeom prst="ellipse">
            <a:avLst/>
          </a:prstGeom>
          <a:solidFill>
            <a:srgbClr val="FAD9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4" name="Google Shape;674;p65">
            <a:extLst>
              <a:ext uri="{FF2B5EF4-FFF2-40B4-BE49-F238E27FC236}">
                <a16:creationId xmlns:a16="http://schemas.microsoft.com/office/drawing/2014/main" id="{2105B64A-A528-5855-D5D0-9095CBC156AB}"/>
              </a:ext>
              <a:ext uri="{C183D7F6-B498-43B3-948B-1728B52AA6E4}">
                <adec:decorative xmlns:adec="http://schemas.microsoft.com/office/drawing/2017/decorative" val="1"/>
              </a:ext>
            </a:extLst>
          </p:cNvPr>
          <p:cNvSpPr/>
          <p:nvPr/>
        </p:nvSpPr>
        <p:spPr>
          <a:xfrm>
            <a:off x="937766" y="253797"/>
            <a:ext cx="4275510" cy="542400"/>
          </a:xfrm>
          <a:prstGeom prst="rect">
            <a:avLst/>
          </a:prstGeom>
          <a:noFill/>
          <a:ln>
            <a:noFill/>
          </a:ln>
        </p:spPr>
        <p:txBody>
          <a:bodyPr spcFirstLastPara="1" wrap="square" lIns="91425" tIns="0" rIns="91425" bIns="0" anchor="t" anchorCtr="0">
            <a:noAutofit/>
          </a:bodyPr>
          <a:lstStyle/>
          <a:p>
            <a:pPr marL="0" lvl="0" indent="0" algn="l" rtl="0">
              <a:spcAft>
                <a:spcPts val="0"/>
              </a:spcAft>
              <a:buNone/>
            </a:pPr>
            <a:r>
              <a:rPr lang="fr-ca" sz="1800" i="0" u="none" baseline="0" dirty="0">
                <a:solidFill>
                  <a:schemeClr val="accent1"/>
                </a:solidFill>
              </a:rPr>
              <a:t>Consultations et accompagnement en matière de mesures d’adaptation </a:t>
            </a:r>
            <a:endParaRPr lang="en-CA" sz="1800" dirty="0">
              <a:solidFill>
                <a:schemeClr val="accent1"/>
              </a:solidFill>
            </a:endParaRPr>
          </a:p>
        </p:txBody>
      </p:sp>
      <p:pic>
        <p:nvPicPr>
          <p:cNvPr id="678" name="Google Shape;678;p65">
            <a:extLst>
              <a:ext uri="{FF2B5EF4-FFF2-40B4-BE49-F238E27FC236}">
                <a16:creationId xmlns:a16="http://schemas.microsoft.com/office/drawing/2014/main" id="{18E3F5E6-AB00-94BF-1DE4-EA421F30EFA8}"/>
              </a:ext>
              <a:ext uri="{C183D7F6-B498-43B3-948B-1728B52AA6E4}">
                <adec:decorative xmlns:adec="http://schemas.microsoft.com/office/drawing/2017/decorative" val="1"/>
              </a:ext>
            </a:extLst>
          </p:cNvPr>
          <p:cNvPicPr preferRelativeResize="0"/>
          <p:nvPr/>
        </p:nvPicPr>
        <p:blipFill rotWithShape="1">
          <a:blip r:embed="rId4">
            <a:alphaModFix amt="42000"/>
          </a:blip>
          <a:srcRect/>
          <a:stretch/>
        </p:blipFill>
        <p:spPr>
          <a:xfrm>
            <a:off x="8098225" y="4140998"/>
            <a:ext cx="707101" cy="707126"/>
          </a:xfrm>
          <a:prstGeom prst="rect">
            <a:avLst/>
          </a:prstGeom>
          <a:noFill/>
          <a:ln>
            <a:noFill/>
          </a:ln>
        </p:spPr>
      </p:pic>
      <p:sp>
        <p:nvSpPr>
          <p:cNvPr id="2" name="Google Shape;608;p59">
            <a:extLst>
              <a:ext uri="{FF2B5EF4-FFF2-40B4-BE49-F238E27FC236}">
                <a16:creationId xmlns:a16="http://schemas.microsoft.com/office/drawing/2014/main" id="{14F61015-2FFE-B9A1-BF0E-3926E9E3DD41}"/>
              </a:ext>
            </a:extLst>
          </p:cNvPr>
          <p:cNvSpPr txBox="1">
            <a:spLocks noGrp="1"/>
          </p:cNvSpPr>
          <p:nvPr>
            <p:ph type="title" idx="4294967295"/>
          </p:nvPr>
        </p:nvSpPr>
        <p:spPr>
          <a:xfrm>
            <a:off x="1112513" y="4484800"/>
            <a:ext cx="5989919" cy="437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fr-ca" sz="1800" b="0" i="0" u="none" baseline="0" dirty="0"/>
              <a:t>Vidéo : « </a:t>
            </a:r>
            <a:r>
              <a:rPr lang="fr-ca" sz="1800" b="0" i="0" u="none" baseline="0" dirty="0" err="1"/>
              <a:t>Employment</a:t>
            </a:r>
            <a:r>
              <a:rPr lang="fr-ca" sz="1800" b="0" i="0" u="none" baseline="0" dirty="0"/>
              <a:t> Service Providers » </a:t>
            </a:r>
            <a:br>
              <a:rPr lang="fr-ca" sz="1800" b="0" i="0" u="none" baseline="0" dirty="0"/>
            </a:br>
            <a:r>
              <a:rPr lang="fr-ca" sz="1800" b="0" i="0" u="none" baseline="0" dirty="0"/>
              <a:t>[Fournisseurs de services d’emploi]</a:t>
            </a:r>
            <a:endParaRPr lang="fr-ca" sz="1800" dirty="0"/>
          </a:p>
        </p:txBody>
      </p:sp>
      <p:pic>
        <p:nvPicPr>
          <p:cNvPr id="3" name="Online Media 2" descr="Video still from &quot;What are Employment Service Providers (ESPs)?&quot; &#10;(Select to play)">
            <a:hlinkClick r:id="" action="ppaction://media"/>
            <a:extLst>
              <a:ext uri="{FF2B5EF4-FFF2-40B4-BE49-F238E27FC236}">
                <a16:creationId xmlns:a16="http://schemas.microsoft.com/office/drawing/2014/main" id="{32972770-1FB8-5ED3-F69E-6CD94880381C}"/>
              </a:ext>
            </a:extLst>
          </p:cNvPr>
          <p:cNvPicPr>
            <a:picLocks noRot="1" noChangeAspect="1"/>
          </p:cNvPicPr>
          <p:nvPr>
            <a:videoFile r:link="rId1"/>
          </p:nvPr>
        </p:nvPicPr>
        <p:blipFill>
          <a:blip r:embed="rId5"/>
          <a:stretch>
            <a:fillRect/>
          </a:stretch>
        </p:blipFill>
        <p:spPr>
          <a:xfrm>
            <a:off x="1430290" y="908323"/>
            <a:ext cx="6283420" cy="3549831"/>
          </a:xfrm>
          <a:prstGeom prst="rect">
            <a:avLst/>
          </a:prstGeom>
        </p:spPr>
      </p:pic>
      <p:sp>
        <p:nvSpPr>
          <p:cNvPr id="4" name="Google Shape;622;p61">
            <a:extLst>
              <a:ext uri="{FF2B5EF4-FFF2-40B4-BE49-F238E27FC236}">
                <a16:creationId xmlns:a16="http://schemas.microsoft.com/office/drawing/2014/main" id="{E92EB12F-839F-17F9-019E-D3FEE8B786F0}"/>
              </a:ext>
            </a:extLst>
          </p:cNvPr>
          <p:cNvSpPr txBox="1">
            <a:spLocks/>
          </p:cNvSpPr>
          <p:nvPr/>
        </p:nvSpPr>
        <p:spPr>
          <a:xfrm>
            <a:off x="5090982" y="284753"/>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marL="0" indent="0" algn="r">
              <a:spcBef>
                <a:spcPts val="1000"/>
              </a:spcBef>
              <a:buFont typeface="Arial"/>
              <a:buNone/>
            </a:pPr>
            <a:r>
              <a:rPr lang="fr-FR" sz="1400" b="1" dirty="0">
                <a:solidFill>
                  <a:schemeClr val="accent1"/>
                </a:solidFill>
              </a:rPr>
              <a:t>MEILLEURES PRATIQUES EN MATIÈRE DE FORMATION</a:t>
            </a:r>
            <a:endParaRPr lang="fr-FR" sz="1050" b="1" dirty="0"/>
          </a:p>
        </p:txBody>
      </p:sp>
    </p:spTree>
    <p:extLst>
      <p:ext uri="{BB962C8B-B14F-4D97-AF65-F5344CB8AC3E}">
        <p14:creationId xmlns:p14="http://schemas.microsoft.com/office/powerpoint/2010/main" val="346554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86"/>
          <p:cNvSpPr/>
          <p:nvPr/>
        </p:nvSpPr>
        <p:spPr>
          <a:xfrm>
            <a:off x="6353131" y="1203074"/>
            <a:ext cx="2561594" cy="6267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0"/>
              </a:spcBef>
              <a:spcAft>
                <a:spcPts val="0"/>
              </a:spcAft>
              <a:buNone/>
            </a:pPr>
            <a:r>
              <a:rPr lang="fr-ca" sz="2000" i="0" u="none" baseline="0" dirty="0">
                <a:solidFill>
                  <a:schemeClr val="accent1"/>
                </a:solidFill>
              </a:rPr>
              <a:t>  Consultations et</a:t>
            </a:r>
            <a:endParaRPr sz="2000" dirty="0">
              <a:solidFill>
                <a:schemeClr val="accent1"/>
              </a:solidFill>
            </a:endParaRPr>
          </a:p>
          <a:p>
            <a:pPr marL="0" lvl="0" indent="0" algn="l" rtl="0">
              <a:spcBef>
                <a:spcPts val="0"/>
              </a:spcBef>
              <a:spcAft>
                <a:spcPts val="0"/>
              </a:spcAft>
              <a:buNone/>
            </a:pPr>
            <a:r>
              <a:rPr lang="fr-ca" sz="2000" i="0" u="none" baseline="0" dirty="0">
                <a:solidFill>
                  <a:schemeClr val="accent1"/>
                </a:solidFill>
              </a:rPr>
              <a:t>  Accompagnement</a:t>
            </a:r>
            <a:endParaRPr sz="2000" dirty="0">
              <a:solidFill>
                <a:schemeClr val="accent1"/>
              </a:solidFill>
            </a:endParaRPr>
          </a:p>
        </p:txBody>
      </p:sp>
      <p:sp>
        <p:nvSpPr>
          <p:cNvPr id="905" name="Google Shape;905;p86"/>
          <p:cNvSpPr txBox="1">
            <a:spLocks noGrp="1"/>
          </p:cNvSpPr>
          <p:nvPr>
            <p:ph type="title"/>
          </p:nvPr>
        </p:nvSpPr>
        <p:spPr>
          <a:xfrm>
            <a:off x="476250" y="245850"/>
            <a:ext cx="84434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Principaux enseignements de la formation</a:t>
            </a:r>
            <a:endParaRPr b="0" dirty="0"/>
          </a:p>
        </p:txBody>
      </p:sp>
      <p:sp>
        <p:nvSpPr>
          <p:cNvPr id="906" name="Google Shape;906;p86"/>
          <p:cNvSpPr/>
          <p:nvPr/>
        </p:nvSpPr>
        <p:spPr>
          <a:xfrm>
            <a:off x="717367" y="1132550"/>
            <a:ext cx="2008175" cy="761849"/>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i="0" u="none" baseline="0" dirty="0">
                <a:solidFill>
                  <a:schemeClr val="accent1"/>
                </a:solidFill>
              </a:rPr>
              <a:t>Accueil et intégration</a:t>
            </a:r>
            <a:endParaRPr sz="2000" dirty="0">
              <a:solidFill>
                <a:schemeClr val="accent1"/>
              </a:solidFill>
            </a:endParaRPr>
          </a:p>
        </p:txBody>
      </p:sp>
      <p:sp>
        <p:nvSpPr>
          <p:cNvPr id="907" name="Google Shape;907;p86"/>
          <p:cNvSpPr/>
          <p:nvPr/>
        </p:nvSpPr>
        <p:spPr>
          <a:xfrm flipH="1">
            <a:off x="255449" y="1228721"/>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1</a:t>
            </a:r>
            <a:endParaRPr sz="1900" b="1">
              <a:solidFill>
                <a:schemeClr val="lt1"/>
              </a:solidFill>
            </a:endParaRPr>
          </a:p>
        </p:txBody>
      </p:sp>
      <p:sp>
        <p:nvSpPr>
          <p:cNvPr id="908" name="Google Shape;908;p86"/>
          <p:cNvSpPr txBox="1"/>
          <p:nvPr/>
        </p:nvSpPr>
        <p:spPr>
          <a:xfrm>
            <a:off x="526349" y="1894399"/>
            <a:ext cx="2781600" cy="1623900"/>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Favorisez l’inclusion</a:t>
            </a:r>
            <a:endParaRPr sz="18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Mettez en place des politiques et des procédures</a:t>
            </a:r>
            <a:endParaRPr sz="18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Intégrez le mentorat</a:t>
            </a:r>
            <a:endParaRPr sz="1800" dirty="0">
              <a:solidFill>
                <a:schemeClr val="dk1"/>
              </a:solidFill>
            </a:endParaRPr>
          </a:p>
        </p:txBody>
      </p:sp>
      <p:sp>
        <p:nvSpPr>
          <p:cNvPr id="909" name="Google Shape;909;p86"/>
          <p:cNvSpPr txBox="1">
            <a:spLocks noGrp="1"/>
          </p:cNvSpPr>
          <p:nvPr>
            <p:ph type="body" idx="1"/>
          </p:nvPr>
        </p:nvSpPr>
        <p:spPr>
          <a:xfrm>
            <a:off x="6353131" y="1916148"/>
            <a:ext cx="2370576" cy="2621400"/>
          </a:xfrm>
          <a:prstGeom prst="rect">
            <a:avLst/>
          </a:prstGeom>
          <a:noFill/>
          <a:ln>
            <a:noFill/>
          </a:ln>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fr-ca" sz="1800" b="0" i="0" u="none" baseline="0"/>
              <a:t>Disponible dans la communauté</a:t>
            </a:r>
            <a:endParaRPr sz="1800" dirty="0"/>
          </a:p>
          <a:p>
            <a:pPr marL="457200" lvl="0" indent="-342900" algn="l" rtl="0">
              <a:spcBef>
                <a:spcPts val="750"/>
              </a:spcBef>
              <a:spcAft>
                <a:spcPts val="0"/>
              </a:spcAft>
              <a:buSzPts val="1800"/>
              <a:buChar char="●"/>
            </a:pPr>
            <a:r>
              <a:rPr lang="fr-ca" sz="1800" b="0" i="0" u="none" baseline="0"/>
              <a:t>Expertise pour aider l’employé et l’équipe</a:t>
            </a:r>
            <a:endParaRPr sz="1800" dirty="0"/>
          </a:p>
        </p:txBody>
      </p:sp>
      <p:sp>
        <p:nvSpPr>
          <p:cNvPr id="910" name="Google Shape;910;p86"/>
          <p:cNvSpPr/>
          <p:nvPr/>
        </p:nvSpPr>
        <p:spPr>
          <a:xfrm>
            <a:off x="3724237" y="1222734"/>
            <a:ext cx="2008175" cy="531000"/>
          </a:xfrm>
          <a:prstGeom prst="rect">
            <a:avLst/>
          </a:prstGeom>
          <a:solidFill>
            <a:srgbClr val="F3F3F3"/>
          </a:solidFill>
          <a:ln>
            <a:noFill/>
          </a:ln>
        </p:spPr>
        <p:txBody>
          <a:bodyPr spcFirstLastPara="1" wrap="square" lIns="91425" tIns="0" rIns="91425" bIns="0" anchor="ctr" anchorCtr="0">
            <a:noAutofit/>
          </a:bodyPr>
          <a:lstStyle/>
          <a:p>
            <a:pPr marL="0" lvl="0" indent="0" algn="l" rtl="0">
              <a:spcBef>
                <a:spcPts val="0"/>
              </a:spcBef>
              <a:spcAft>
                <a:spcPts val="0"/>
              </a:spcAft>
              <a:buNone/>
            </a:pPr>
            <a:r>
              <a:rPr lang="fr-ca" sz="2000" i="0" u="none" baseline="0" dirty="0">
                <a:solidFill>
                  <a:schemeClr val="accent1"/>
                </a:solidFill>
              </a:rPr>
              <a:t>Mesures d’adaptation</a:t>
            </a:r>
            <a:endParaRPr sz="2000" dirty="0">
              <a:solidFill>
                <a:schemeClr val="accent1"/>
              </a:solidFill>
            </a:endParaRPr>
          </a:p>
        </p:txBody>
      </p:sp>
      <p:sp>
        <p:nvSpPr>
          <p:cNvPr id="911" name="Google Shape;911;p86"/>
          <p:cNvSpPr txBox="1"/>
          <p:nvPr/>
        </p:nvSpPr>
        <p:spPr>
          <a:xfrm>
            <a:off x="3396780" y="1894399"/>
            <a:ext cx="2585400" cy="2621400"/>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Assurez l’égalité des chances, de l’accès et des avantages</a:t>
            </a:r>
            <a:endParaRPr sz="18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Ne vous contentez pas d’aménager les locaux.</a:t>
            </a:r>
            <a:endParaRPr sz="18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800" b="0" i="0" u="none" baseline="0" dirty="0">
                <a:solidFill>
                  <a:schemeClr val="dk1"/>
                </a:solidFill>
              </a:rPr>
              <a:t>Peuvent être demandées en tout temps</a:t>
            </a:r>
            <a:endParaRPr sz="1800" dirty="0">
              <a:solidFill>
                <a:schemeClr val="dk1"/>
              </a:solidFill>
            </a:endParaRPr>
          </a:p>
        </p:txBody>
      </p:sp>
      <p:sp>
        <p:nvSpPr>
          <p:cNvPr id="912" name="Google Shape;912;p86"/>
          <p:cNvSpPr/>
          <p:nvPr/>
        </p:nvSpPr>
        <p:spPr>
          <a:xfrm flipH="1">
            <a:off x="3294533" y="1209054"/>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2</a:t>
            </a:r>
            <a:endParaRPr sz="1900" b="1">
              <a:solidFill>
                <a:schemeClr val="lt1"/>
              </a:solidFill>
            </a:endParaRPr>
          </a:p>
        </p:txBody>
      </p:sp>
      <p:sp>
        <p:nvSpPr>
          <p:cNvPr id="913" name="Google Shape;913;p86"/>
          <p:cNvSpPr/>
          <p:nvPr/>
        </p:nvSpPr>
        <p:spPr>
          <a:xfrm flipH="1">
            <a:off x="6082232" y="1242274"/>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3</a:t>
            </a:r>
            <a:endParaRPr sz="1900" b="1">
              <a:solidFill>
                <a:schemeClr val="lt1"/>
              </a:solidFill>
            </a:endParaRPr>
          </a:p>
        </p:txBody>
      </p:sp>
      <p:sp>
        <p:nvSpPr>
          <p:cNvPr id="914" name="Google Shape;914;p86"/>
          <p:cNvSpPr/>
          <p:nvPr/>
        </p:nvSpPr>
        <p:spPr>
          <a:xfrm>
            <a:off x="6278175" y="-358250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5" name="Google Shape;915;p86"/>
          <p:cNvSpPr/>
          <p:nvPr/>
        </p:nvSpPr>
        <p:spPr>
          <a:xfrm>
            <a:off x="-313125" y="428015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87"/>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Section Formation : Outils</a:t>
            </a:r>
            <a:endParaRPr b="0" dirty="0"/>
          </a:p>
        </p:txBody>
      </p:sp>
      <p:sp>
        <p:nvSpPr>
          <p:cNvPr id="921" name="Google Shape;921;p87"/>
          <p:cNvSpPr txBox="1">
            <a:spLocks noGrp="1"/>
          </p:cNvSpPr>
          <p:nvPr>
            <p:ph type="body" idx="1"/>
          </p:nvPr>
        </p:nvSpPr>
        <p:spPr>
          <a:xfrm>
            <a:off x="476250" y="1083288"/>
            <a:ext cx="8084100" cy="34485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1800"/>
              <a:buFont typeface="Arial"/>
              <a:buNone/>
            </a:pPr>
            <a:r>
              <a:rPr lang="fr-ca" sz="1800" b="0" i="0" u="none" baseline="0" dirty="0"/>
              <a:t>Dans le segment « Former » de notre formation, nous nous sommes concentrés sur les ressources développées par :</a:t>
            </a:r>
            <a:endParaRPr sz="1800" dirty="0"/>
          </a:p>
          <a:p>
            <a:pPr marL="0" lvl="0" indent="0" algn="l" rtl="0">
              <a:spcBef>
                <a:spcPts val="750"/>
              </a:spcBef>
              <a:spcAft>
                <a:spcPts val="0"/>
              </a:spcAft>
              <a:buNone/>
            </a:pPr>
            <a:endParaRPr dirty="0"/>
          </a:p>
        </p:txBody>
      </p:sp>
      <p:pic>
        <p:nvPicPr>
          <p:cNvPr id="922" name="Google Shape;922;p87" descr="Hire for Talent Employer Toolkit"/>
          <p:cNvPicPr preferRelativeResize="0"/>
          <p:nvPr/>
        </p:nvPicPr>
        <p:blipFill rotWithShape="1">
          <a:blip r:embed="rId3">
            <a:alphaModFix/>
          </a:blip>
          <a:srcRect/>
          <a:stretch/>
        </p:blipFill>
        <p:spPr>
          <a:xfrm>
            <a:off x="1276213" y="1882624"/>
            <a:ext cx="1910900" cy="1331850"/>
          </a:xfrm>
          <a:prstGeom prst="rect">
            <a:avLst/>
          </a:prstGeom>
          <a:noFill/>
          <a:ln>
            <a:noFill/>
          </a:ln>
        </p:spPr>
      </p:pic>
      <p:sp>
        <p:nvSpPr>
          <p:cNvPr id="923" name="Google Shape;923;p87"/>
          <p:cNvSpPr txBox="1"/>
          <p:nvPr/>
        </p:nvSpPr>
        <p:spPr>
          <a:xfrm>
            <a:off x="526613" y="2807538"/>
            <a:ext cx="3410100" cy="51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0" i="0" u="none" strike="noStrike" cap="none" baseline="0">
                <a:solidFill>
                  <a:schemeClr val="dk1"/>
                </a:solidFill>
                <a:latin typeface="Arial"/>
                <a:ea typeface="Arial"/>
                <a:cs typeface="Arial"/>
                <a:sym typeface="Arial"/>
              </a:rPr>
              <a:t>Trousse d’outils de l’employeur </a:t>
            </a:r>
            <a:endParaRPr sz="1400" b="0" i="0" u="none" strike="noStrike" cap="none">
              <a:solidFill>
                <a:schemeClr val="dk1"/>
              </a:solidFill>
              <a:latin typeface="Arial"/>
              <a:ea typeface="Arial"/>
              <a:cs typeface="Arial"/>
              <a:sym typeface="Arial"/>
            </a:endParaRPr>
          </a:p>
        </p:txBody>
      </p:sp>
      <p:pic>
        <p:nvPicPr>
          <p:cNvPr id="924" name="Google Shape;924;p87" descr="Accessibility for Ontarians with Disabilities Act"/>
          <p:cNvPicPr preferRelativeResize="0"/>
          <p:nvPr/>
        </p:nvPicPr>
        <p:blipFill rotWithShape="1">
          <a:blip r:embed="rId4">
            <a:alphaModFix/>
          </a:blip>
          <a:srcRect/>
          <a:stretch/>
        </p:blipFill>
        <p:spPr>
          <a:xfrm>
            <a:off x="3873938" y="1919200"/>
            <a:ext cx="4743450" cy="495300"/>
          </a:xfrm>
          <a:prstGeom prst="rect">
            <a:avLst/>
          </a:prstGeom>
          <a:noFill/>
          <a:ln>
            <a:noFill/>
          </a:ln>
        </p:spPr>
      </p:pic>
      <p:pic>
        <p:nvPicPr>
          <p:cNvPr id="925" name="Google Shape;925;p87" descr="Canadian Association for Supported Employment HR Toolkit"/>
          <p:cNvPicPr preferRelativeResize="0"/>
          <p:nvPr/>
        </p:nvPicPr>
        <p:blipFill rotWithShape="1">
          <a:blip r:embed="rId5">
            <a:alphaModFix/>
          </a:blip>
          <a:srcRect l="5033" r="7584" b="19152"/>
          <a:stretch/>
        </p:blipFill>
        <p:spPr>
          <a:xfrm>
            <a:off x="756513" y="3343675"/>
            <a:ext cx="3224300" cy="1118475"/>
          </a:xfrm>
          <a:prstGeom prst="rect">
            <a:avLst/>
          </a:prstGeom>
          <a:noFill/>
          <a:ln>
            <a:noFill/>
          </a:ln>
        </p:spPr>
      </p:pic>
      <p:sp>
        <p:nvSpPr>
          <p:cNvPr id="926" name="Google Shape;926;p87"/>
          <p:cNvSpPr txBox="1"/>
          <p:nvPr/>
        </p:nvSpPr>
        <p:spPr>
          <a:xfrm>
            <a:off x="1581847" y="4194120"/>
            <a:ext cx="2084300" cy="813715"/>
          </a:xfrm>
          <a:prstGeom prst="rect">
            <a:avLst/>
          </a:prstGeom>
          <a:solidFill>
            <a:srgbClr val="CC00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ca" sz="2400" b="1" i="0" u="none" strike="noStrike" cap="none" baseline="0" dirty="0">
                <a:solidFill>
                  <a:schemeClr val="lt1"/>
                </a:solidFill>
                <a:latin typeface="Proxima Nova"/>
                <a:ea typeface="Proxima Nova"/>
                <a:cs typeface="Proxima Nova"/>
                <a:sym typeface="Proxima Nova"/>
              </a:rPr>
              <a:t>Boîte à outils des RH</a:t>
            </a:r>
            <a:endParaRPr sz="2400" b="1" i="0" u="none" strike="noStrike" cap="none" dirty="0">
              <a:solidFill>
                <a:schemeClr val="lt1"/>
              </a:solidFill>
              <a:latin typeface="Proxima Nova"/>
              <a:ea typeface="Proxima Nova"/>
              <a:cs typeface="Proxima Nova"/>
              <a:sym typeface="Proxima Nova"/>
            </a:endParaRPr>
          </a:p>
        </p:txBody>
      </p:sp>
      <p:pic>
        <p:nvPicPr>
          <p:cNvPr id="927" name="Google Shape;927;p87" descr="CCRW Disability Confidence toolkit"/>
          <p:cNvPicPr preferRelativeResize="0"/>
          <p:nvPr/>
        </p:nvPicPr>
        <p:blipFill rotWithShape="1">
          <a:blip r:embed="rId6">
            <a:alphaModFix/>
          </a:blip>
          <a:srcRect/>
          <a:stretch/>
        </p:blipFill>
        <p:spPr>
          <a:xfrm>
            <a:off x="4822294" y="2688224"/>
            <a:ext cx="3155216" cy="217717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89"/>
          <p:cNvSpPr txBox="1">
            <a:spLocks noGrp="1"/>
          </p:cNvSpPr>
          <p:nvPr>
            <p:ph type="title"/>
          </p:nvPr>
        </p:nvSpPr>
        <p:spPr>
          <a:xfrm>
            <a:off x="533400" y="1162050"/>
            <a:ext cx="3065100" cy="4668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fr-ca" b="0" i="0" u="none" baseline="0"/>
              <a:t>Partie 3 :</a:t>
            </a:r>
            <a:endParaRPr dirty="0"/>
          </a:p>
        </p:txBody>
      </p:sp>
      <p:sp>
        <p:nvSpPr>
          <p:cNvPr id="940" name="Google Shape;940;p89"/>
          <p:cNvSpPr txBox="1">
            <a:spLocks noGrp="1"/>
          </p:cNvSpPr>
          <p:nvPr>
            <p:ph type="subTitle" idx="1"/>
          </p:nvPr>
        </p:nvSpPr>
        <p:spPr>
          <a:xfrm>
            <a:off x="533400" y="1695450"/>
            <a:ext cx="3186830" cy="14097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fr-ca" b="1" i="0" u="none" baseline="0" dirty="0"/>
              <a:t>Fidéliser</a:t>
            </a:r>
            <a:endParaRPr dirty="0"/>
          </a:p>
        </p:txBody>
      </p:sp>
      <p:sp>
        <p:nvSpPr>
          <p:cNvPr id="941" name="Google Shape;941;p89"/>
          <p:cNvSpPr txBox="1">
            <a:spLocks noGrp="1"/>
          </p:cNvSpPr>
          <p:nvPr>
            <p:ph type="subTitle" idx="2"/>
          </p:nvPr>
        </p:nvSpPr>
        <p:spPr>
          <a:xfrm>
            <a:off x="4114800" y="1162050"/>
            <a:ext cx="4581600" cy="34590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rgbClr val="000000"/>
              </a:buClr>
              <a:buSzPts val="2270"/>
              <a:buFont typeface="Arial"/>
              <a:buNone/>
            </a:pPr>
            <a:r>
              <a:rPr lang="fr-ca" sz="2100" b="0" i="0" u="none" baseline="0" dirty="0"/>
              <a:t>La rétention consiste à maintenir nos employés formés productifs, engagés et satisfaits dans leurs rôles.</a:t>
            </a:r>
            <a:endParaRPr sz="2100" dirty="0"/>
          </a:p>
          <a:p>
            <a:pPr marL="0" lvl="0" indent="0" algn="l" rtl="0">
              <a:lnSpc>
                <a:spcPct val="100000"/>
              </a:lnSpc>
              <a:spcBef>
                <a:spcPts val="750"/>
              </a:spcBef>
              <a:spcAft>
                <a:spcPts val="0"/>
              </a:spcAft>
              <a:buClr>
                <a:srgbClr val="000000"/>
              </a:buClr>
              <a:buSzPts val="2270"/>
              <a:buFont typeface="Arial"/>
              <a:buNone/>
            </a:pPr>
            <a:r>
              <a:rPr lang="fr-ca" sz="2100" b="1" i="0" u="none" baseline="0" dirty="0">
                <a:solidFill>
                  <a:schemeClr val="accent4"/>
                </a:solidFill>
              </a:rPr>
              <a:t>Gestion du rendement  </a:t>
            </a:r>
            <a:endParaRPr sz="2100" b="1" dirty="0">
              <a:solidFill>
                <a:schemeClr val="accent4"/>
              </a:solidFill>
            </a:endParaRPr>
          </a:p>
          <a:p>
            <a:pPr marL="0" lvl="0" indent="0" algn="l" rtl="0">
              <a:lnSpc>
                <a:spcPct val="100000"/>
              </a:lnSpc>
              <a:spcBef>
                <a:spcPts val="750"/>
              </a:spcBef>
              <a:spcAft>
                <a:spcPts val="0"/>
              </a:spcAft>
              <a:buClr>
                <a:srgbClr val="000000"/>
              </a:buClr>
              <a:buSzPts val="2270"/>
              <a:buFont typeface="Arial"/>
              <a:buNone/>
            </a:pPr>
            <a:r>
              <a:rPr lang="fr-ca" sz="2100" b="1" i="0" u="none" baseline="0" dirty="0">
                <a:solidFill>
                  <a:schemeClr val="accent4"/>
                </a:solidFill>
              </a:rPr>
              <a:t>F</a:t>
            </a:r>
            <a:r>
              <a:rPr lang="fr-FR" sz="2100" b="1" i="0" u="none" baseline="0" dirty="0" err="1">
                <a:solidFill>
                  <a:schemeClr val="accent4"/>
                </a:solidFill>
              </a:rPr>
              <a:t>ormation</a:t>
            </a:r>
            <a:r>
              <a:rPr lang="fr-FR" sz="2100" b="1" i="0" u="none" baseline="0" dirty="0">
                <a:solidFill>
                  <a:schemeClr val="accent4"/>
                </a:solidFill>
              </a:rPr>
              <a:t> et avancement de carrière</a:t>
            </a:r>
            <a:endParaRPr lang="fr-FR" sz="2100" b="1" dirty="0">
              <a:solidFill>
                <a:schemeClr val="accent4"/>
              </a:solidFill>
            </a:endParaRPr>
          </a:p>
          <a:p>
            <a:pPr marL="0" lvl="0" indent="0" algn="l" rtl="0">
              <a:lnSpc>
                <a:spcPct val="100000"/>
              </a:lnSpc>
              <a:spcBef>
                <a:spcPts val="750"/>
              </a:spcBef>
              <a:spcAft>
                <a:spcPts val="0"/>
              </a:spcAft>
              <a:buClr>
                <a:srgbClr val="000000"/>
              </a:buClr>
              <a:buSzPts val="2270"/>
              <a:buFont typeface="Arial"/>
              <a:buNone/>
            </a:pPr>
            <a:r>
              <a:rPr lang="fr-ca" sz="2100" b="1" i="0" u="none" baseline="0" dirty="0">
                <a:solidFill>
                  <a:schemeClr val="accent4"/>
                </a:solidFill>
              </a:rPr>
              <a:t>S</a:t>
            </a:r>
            <a:r>
              <a:rPr lang="fr-FR" sz="2100" b="1" i="0" u="none" baseline="0" dirty="0" err="1">
                <a:solidFill>
                  <a:schemeClr val="accent4"/>
                </a:solidFill>
              </a:rPr>
              <a:t>tratégie</a:t>
            </a:r>
            <a:r>
              <a:rPr lang="fr-FR" sz="2100" b="1" i="0" u="none" baseline="0" dirty="0">
                <a:solidFill>
                  <a:schemeClr val="accent4"/>
                </a:solidFill>
              </a:rPr>
              <a:t> d’emploi inclusive pour les personnes en situation de handicap</a:t>
            </a:r>
            <a:endParaRPr lang="fr-FR" sz="2100" b="1" dirty="0">
              <a:solidFill>
                <a:schemeClr val="accent4"/>
              </a:solidFill>
            </a:endParaRPr>
          </a:p>
          <a:p>
            <a:pPr marL="0" lvl="0" indent="0" algn="l" rtl="0">
              <a:spcBef>
                <a:spcPts val="750"/>
              </a:spcBef>
              <a:spcAft>
                <a:spcPts val="0"/>
              </a:spcAft>
              <a:buNone/>
            </a:pPr>
            <a:endParaRPr dirty="0"/>
          </a:p>
        </p:txBody>
      </p:sp>
      <p:sp>
        <p:nvSpPr>
          <p:cNvPr id="2" name="Oval 1" descr="Picture of a woman pointing to a peice of paper while talking to a man">
            <a:extLst>
              <a:ext uri="{FF2B5EF4-FFF2-40B4-BE49-F238E27FC236}">
                <a16:creationId xmlns:a16="http://schemas.microsoft.com/office/drawing/2014/main" id="{FFC3CFA3-11C2-535E-6A2E-A3F325CBDD55}"/>
              </a:ext>
            </a:extLst>
          </p:cNvPr>
          <p:cNvSpPr/>
          <p:nvPr/>
        </p:nvSpPr>
        <p:spPr>
          <a:xfrm>
            <a:off x="533400" y="2740478"/>
            <a:ext cx="2543629" cy="2481943"/>
          </a:xfrm>
          <a:prstGeom prst="ellipse">
            <a:avLst/>
          </a:prstGeom>
          <a:blipFill dpi="0" rotWithShape="1">
            <a:blip r:embed="rId3">
              <a:extLst>
                <a:ext uri="{28A0092B-C50C-407E-A947-70E740481C1C}">
                  <a14:useLocalDpi xmlns:a14="http://schemas.microsoft.com/office/drawing/2010/main" val="0"/>
                </a:ext>
              </a:extLst>
            </a:blip>
            <a:srcRect/>
            <a:stretch>
              <a:fillRect l="-16519" t="684" r="-16519" b="68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0"/>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Que comprend la « rétention »?</a:t>
            </a:r>
            <a:endParaRPr b="0" dirty="0"/>
          </a:p>
        </p:txBody>
      </p:sp>
      <p:sp>
        <p:nvSpPr>
          <p:cNvPr id="947" name="Google Shape;947;p90"/>
          <p:cNvSpPr txBox="1">
            <a:spLocks noGrp="1"/>
          </p:cNvSpPr>
          <p:nvPr>
            <p:ph type="subTitle" idx="1"/>
          </p:nvPr>
        </p:nvSpPr>
        <p:spPr>
          <a:xfrm>
            <a:off x="475500" y="1240050"/>
            <a:ext cx="7636800" cy="34590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fr-ca" sz="2550" b="0" i="0" u="none" baseline="0"/>
              <a:t>Culture en milieu de travail de :</a:t>
            </a:r>
            <a:endParaRPr sz="2550" dirty="0"/>
          </a:p>
          <a:p>
            <a:pPr marL="0" lvl="0" indent="457200" algn="l" rtl="0">
              <a:lnSpc>
                <a:spcPct val="100000"/>
              </a:lnSpc>
              <a:spcBef>
                <a:spcPts val="0"/>
              </a:spcBef>
              <a:spcAft>
                <a:spcPts val="0"/>
              </a:spcAft>
              <a:buClr>
                <a:srgbClr val="000000"/>
              </a:buClr>
              <a:buSzPts val="2100"/>
              <a:buFont typeface="Arial"/>
              <a:buNone/>
            </a:pPr>
            <a:endParaRPr dirty="0"/>
          </a:p>
          <a:p>
            <a:pPr marL="0" lvl="0" indent="0" algn="l" rtl="0">
              <a:spcBef>
                <a:spcPts val="750"/>
              </a:spcBef>
              <a:spcAft>
                <a:spcPts val="0"/>
              </a:spcAft>
              <a:buNone/>
            </a:pPr>
            <a:endParaRPr dirty="0"/>
          </a:p>
        </p:txBody>
      </p:sp>
      <p:sp>
        <p:nvSpPr>
          <p:cNvPr id="948" name="Google Shape;948;p90"/>
          <p:cNvSpPr/>
          <p:nvPr/>
        </p:nvSpPr>
        <p:spPr>
          <a:xfrm>
            <a:off x="561975" y="1873500"/>
            <a:ext cx="1181100" cy="333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i="0" u="none" baseline="0">
                <a:solidFill>
                  <a:schemeClr val="accent1"/>
                </a:solidFill>
              </a:rPr>
              <a:t>Respect</a:t>
            </a:r>
            <a:endParaRPr b="1">
              <a:solidFill>
                <a:schemeClr val="accent1"/>
              </a:solidFill>
            </a:endParaRPr>
          </a:p>
        </p:txBody>
      </p:sp>
      <p:sp>
        <p:nvSpPr>
          <p:cNvPr id="949" name="Google Shape;949;p90"/>
          <p:cNvSpPr/>
          <p:nvPr/>
        </p:nvSpPr>
        <p:spPr>
          <a:xfrm>
            <a:off x="2041475" y="1873500"/>
            <a:ext cx="1428900" cy="333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i="0" u="none" baseline="0">
                <a:solidFill>
                  <a:schemeClr val="accent1"/>
                </a:solidFill>
              </a:rPr>
              <a:t>Appréciation</a:t>
            </a:r>
            <a:endParaRPr b="1" dirty="0">
              <a:solidFill>
                <a:schemeClr val="accent1"/>
              </a:solidFill>
            </a:endParaRPr>
          </a:p>
        </p:txBody>
      </p:sp>
      <p:sp>
        <p:nvSpPr>
          <p:cNvPr id="950" name="Google Shape;950;p90"/>
          <p:cNvSpPr/>
          <p:nvPr/>
        </p:nvSpPr>
        <p:spPr>
          <a:xfrm>
            <a:off x="3768775" y="1873500"/>
            <a:ext cx="2143510" cy="333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i="0" u="none" baseline="0" dirty="0">
                <a:solidFill>
                  <a:schemeClr val="accent1"/>
                </a:solidFill>
              </a:rPr>
              <a:t>Travail d’équipe</a:t>
            </a:r>
            <a:endParaRPr b="1" dirty="0">
              <a:solidFill>
                <a:schemeClr val="accent1"/>
              </a:solidFill>
            </a:endParaRPr>
          </a:p>
        </p:txBody>
      </p:sp>
      <p:sp>
        <p:nvSpPr>
          <p:cNvPr id="951" name="Google Shape;951;p90"/>
          <p:cNvSpPr/>
          <p:nvPr/>
        </p:nvSpPr>
        <p:spPr>
          <a:xfrm>
            <a:off x="6303519" y="1873500"/>
            <a:ext cx="2514804" cy="421207"/>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i="0" u="none" baseline="0" dirty="0">
                <a:solidFill>
                  <a:schemeClr val="accent1"/>
                </a:solidFill>
              </a:rPr>
              <a:t>Équilibre travail-vie personnelle</a:t>
            </a:r>
            <a:endParaRPr b="1" dirty="0">
              <a:solidFill>
                <a:schemeClr val="accent1"/>
              </a:solidFill>
            </a:endParaRPr>
          </a:p>
        </p:txBody>
      </p:sp>
      <p:sp>
        <p:nvSpPr>
          <p:cNvPr id="952" name="Google Shape;952;p90"/>
          <p:cNvSpPr/>
          <p:nvPr/>
        </p:nvSpPr>
        <p:spPr>
          <a:xfrm>
            <a:off x="561975" y="2521200"/>
            <a:ext cx="1181100" cy="333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i="0" u="none" baseline="0">
                <a:solidFill>
                  <a:schemeClr val="accent1"/>
                </a:solidFill>
              </a:rPr>
              <a:t>Inclusion</a:t>
            </a:r>
            <a:endParaRPr b="1">
              <a:solidFill>
                <a:schemeClr val="accent1"/>
              </a:solidFill>
            </a:endParaRPr>
          </a:p>
        </p:txBody>
      </p:sp>
      <p:sp>
        <p:nvSpPr>
          <p:cNvPr id="953" name="Google Shape;953;p90"/>
          <p:cNvSpPr/>
          <p:nvPr/>
        </p:nvSpPr>
        <p:spPr>
          <a:xfrm>
            <a:off x="2028850" y="2521200"/>
            <a:ext cx="1181100" cy="333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i="0" u="none" baseline="0">
                <a:solidFill>
                  <a:schemeClr val="accent1"/>
                </a:solidFill>
              </a:rPr>
              <a:t>Mieux-être</a:t>
            </a:r>
            <a:endParaRPr b="1">
              <a:solidFill>
                <a:schemeClr val="accent1"/>
              </a:solidFill>
            </a:endParaRPr>
          </a:p>
        </p:txBody>
      </p:sp>
      <p:sp>
        <p:nvSpPr>
          <p:cNvPr id="954" name="Google Shape;954;p90"/>
          <p:cNvSpPr/>
          <p:nvPr/>
        </p:nvSpPr>
        <p:spPr>
          <a:xfrm>
            <a:off x="6706500" y="2521200"/>
            <a:ext cx="1962000" cy="333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i="0" u="none" baseline="0">
                <a:solidFill>
                  <a:schemeClr val="accent1"/>
                </a:solidFill>
              </a:rPr>
              <a:t>Engagement élevé</a:t>
            </a:r>
            <a:endParaRPr b="1">
              <a:solidFill>
                <a:schemeClr val="accent1"/>
              </a:solidFill>
            </a:endParaRPr>
          </a:p>
        </p:txBody>
      </p:sp>
      <p:sp>
        <p:nvSpPr>
          <p:cNvPr id="955" name="Google Shape;955;p90"/>
          <p:cNvSpPr/>
          <p:nvPr/>
        </p:nvSpPr>
        <p:spPr>
          <a:xfrm>
            <a:off x="3495725" y="2521200"/>
            <a:ext cx="2542330" cy="333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b="1" i="0" u="none" baseline="0" dirty="0">
                <a:solidFill>
                  <a:schemeClr val="accent1"/>
                </a:solidFill>
              </a:rPr>
              <a:t>Sécurité psychologique</a:t>
            </a:r>
            <a:endParaRPr b="1" dirty="0">
              <a:solidFill>
                <a:schemeClr val="accent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91"/>
          <p:cNvSpPr txBox="1">
            <a:spLocks noGrp="1"/>
          </p:cNvSpPr>
          <p:nvPr>
            <p:ph type="title"/>
          </p:nvPr>
        </p:nvSpPr>
        <p:spPr>
          <a:xfrm>
            <a:off x="476250"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Que comprend la « rétention »?</a:t>
            </a:r>
            <a:endParaRPr b="0" dirty="0"/>
          </a:p>
          <a:p>
            <a:pPr marL="0" lvl="0" indent="0" algn="l" rtl="0">
              <a:spcBef>
                <a:spcPts val="0"/>
              </a:spcBef>
              <a:spcAft>
                <a:spcPts val="0"/>
              </a:spcAft>
              <a:buNone/>
            </a:pPr>
            <a:endParaRPr dirty="0"/>
          </a:p>
        </p:txBody>
      </p:sp>
      <p:sp>
        <p:nvSpPr>
          <p:cNvPr id="962" name="Google Shape;962;p91"/>
          <p:cNvSpPr txBox="1">
            <a:spLocks noGrp="1"/>
          </p:cNvSpPr>
          <p:nvPr>
            <p:ph type="body" idx="1"/>
          </p:nvPr>
        </p:nvSpPr>
        <p:spPr>
          <a:xfrm>
            <a:off x="476250" y="927624"/>
            <a:ext cx="8084100" cy="2157971"/>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fr-ca" sz="2500" b="0" i="0" u="none" baseline="0"/>
              <a:t>Gestion et systèmes organisationnels pour : </a:t>
            </a:r>
            <a:endParaRPr sz="2500" dirty="0"/>
          </a:p>
          <a:p>
            <a:pPr marL="1371600" lvl="0" indent="-342900" algn="l" rtl="0">
              <a:lnSpc>
                <a:spcPct val="100000"/>
              </a:lnSpc>
              <a:spcBef>
                <a:spcPts val="0"/>
              </a:spcBef>
              <a:spcAft>
                <a:spcPts val="0"/>
              </a:spcAft>
              <a:buSzPts val="1800"/>
              <a:buChar char="●"/>
            </a:pPr>
            <a:r>
              <a:rPr lang="fr-ca" sz="1800" b="0" i="0" u="none" baseline="0"/>
              <a:t>Communication et engagement</a:t>
            </a:r>
            <a:endParaRPr sz="1800" dirty="0"/>
          </a:p>
          <a:p>
            <a:pPr marL="1371600" lvl="0" indent="-342900" algn="l" rtl="0">
              <a:lnSpc>
                <a:spcPct val="100000"/>
              </a:lnSpc>
              <a:spcBef>
                <a:spcPts val="0"/>
              </a:spcBef>
              <a:spcAft>
                <a:spcPts val="0"/>
              </a:spcAft>
              <a:buSzPts val="1800"/>
              <a:buChar char="●"/>
            </a:pPr>
            <a:r>
              <a:rPr lang="fr-ca" sz="1800" b="0" i="0" u="none" baseline="0"/>
              <a:t>Mieux-être</a:t>
            </a:r>
          </a:p>
          <a:p>
            <a:pPr marL="1371600" lvl="0" indent="-342900" algn="l" rtl="0">
              <a:lnSpc>
                <a:spcPct val="100000"/>
              </a:lnSpc>
              <a:spcBef>
                <a:spcPts val="0"/>
              </a:spcBef>
              <a:spcAft>
                <a:spcPts val="0"/>
              </a:spcAft>
              <a:buSzPts val="1800"/>
              <a:buChar char="●"/>
            </a:pPr>
            <a:r>
              <a:rPr lang="fr-ca" sz="1800" b="0" i="0" u="none" baseline="0">
                <a:solidFill>
                  <a:schemeClr val="dk1"/>
                </a:solidFill>
              </a:rPr>
              <a:t>Retour au travail</a:t>
            </a:r>
          </a:p>
          <a:p>
            <a:pPr marL="1371600" lvl="0" indent="-342900" algn="l" rtl="0">
              <a:lnSpc>
                <a:spcPct val="100000"/>
              </a:lnSpc>
              <a:spcBef>
                <a:spcPts val="0"/>
              </a:spcBef>
              <a:spcAft>
                <a:spcPts val="0"/>
              </a:spcAft>
              <a:buSzPts val="1800"/>
              <a:buChar char="●"/>
            </a:pPr>
            <a:r>
              <a:rPr lang="fr-ca" sz="1800" b="0" i="0" u="none" baseline="0">
                <a:solidFill>
                  <a:schemeClr val="dk1"/>
                </a:solidFill>
              </a:rPr>
              <a:t>Récompenses totales, y compris la rémunération et les avantages globaux</a:t>
            </a:r>
          </a:p>
          <a:p>
            <a:pPr marL="1371600" lvl="0" indent="-342900" algn="l" rtl="0">
              <a:lnSpc>
                <a:spcPct val="100000"/>
              </a:lnSpc>
              <a:spcBef>
                <a:spcPts val="0"/>
              </a:spcBef>
              <a:spcAft>
                <a:spcPts val="0"/>
              </a:spcAft>
              <a:buSzPts val="1800"/>
              <a:buChar char="●"/>
            </a:pPr>
            <a:r>
              <a:rPr lang="fr-ca" sz="1800" b="0" i="0" u="none" baseline="0"/>
              <a:t>et</a:t>
            </a:r>
            <a:endParaRPr lang="fr-ca" sz="1800" dirty="0">
              <a:solidFill>
                <a:schemeClr val="dk1"/>
              </a:solidFill>
            </a:endParaRPr>
          </a:p>
          <a:p>
            <a:pPr marL="1371600" lvl="0" indent="-342900" algn="l" rtl="0">
              <a:lnSpc>
                <a:spcPct val="100000"/>
              </a:lnSpc>
              <a:spcBef>
                <a:spcPts val="0"/>
              </a:spcBef>
              <a:spcAft>
                <a:spcPts val="0"/>
              </a:spcAft>
              <a:buSzPts val="1800"/>
              <a:buChar char="●"/>
            </a:pPr>
            <a:endParaRPr lang="fr-ca" sz="1800" dirty="0"/>
          </a:p>
          <a:p>
            <a:pPr marL="1371600" lvl="0" indent="-342900" algn="l" rtl="0">
              <a:lnSpc>
                <a:spcPct val="100000"/>
              </a:lnSpc>
              <a:spcBef>
                <a:spcPts val="0"/>
              </a:spcBef>
              <a:spcAft>
                <a:spcPts val="0"/>
              </a:spcAft>
              <a:buSzPts val="1800"/>
              <a:buChar char="●"/>
            </a:pPr>
            <a:endParaRPr dirty="0"/>
          </a:p>
        </p:txBody>
      </p:sp>
      <p:sp>
        <p:nvSpPr>
          <p:cNvPr id="963" name="Google Shape;963;p91"/>
          <p:cNvSpPr/>
          <p:nvPr/>
        </p:nvSpPr>
        <p:spPr>
          <a:xfrm>
            <a:off x="883408" y="4405075"/>
            <a:ext cx="5417183"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a:solidFill>
                  <a:schemeClr val="accent1"/>
                </a:solidFill>
              </a:rPr>
              <a:t>    Stratégie de diversité et d’inclusion</a:t>
            </a:r>
            <a:endParaRPr sz="2000" b="1" dirty="0">
              <a:solidFill>
                <a:schemeClr val="accent1"/>
              </a:solidFill>
            </a:endParaRPr>
          </a:p>
        </p:txBody>
      </p:sp>
      <p:sp>
        <p:nvSpPr>
          <p:cNvPr id="964" name="Google Shape;964;p91"/>
          <p:cNvSpPr/>
          <p:nvPr/>
        </p:nvSpPr>
        <p:spPr>
          <a:xfrm>
            <a:off x="883408" y="3701247"/>
            <a:ext cx="6569577"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dirty="0">
                <a:solidFill>
                  <a:schemeClr val="accent1"/>
                </a:solidFill>
              </a:rPr>
              <a:t>    Développement et avancement de carrière</a:t>
            </a:r>
            <a:endParaRPr sz="2000" b="1" dirty="0">
              <a:solidFill>
                <a:schemeClr val="accent1"/>
              </a:solidFill>
            </a:endParaRPr>
          </a:p>
        </p:txBody>
      </p:sp>
      <p:sp>
        <p:nvSpPr>
          <p:cNvPr id="965" name="Google Shape;965;p91"/>
          <p:cNvSpPr/>
          <p:nvPr/>
        </p:nvSpPr>
        <p:spPr>
          <a:xfrm>
            <a:off x="883409" y="2996991"/>
            <a:ext cx="41877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1" i="0" u="none" baseline="0">
                <a:solidFill>
                  <a:schemeClr val="accent1"/>
                </a:solidFill>
              </a:rPr>
              <a:t>    Gestion du rendement</a:t>
            </a:r>
            <a:endParaRPr sz="2000" b="1" dirty="0">
              <a:solidFill>
                <a:schemeClr val="accent1"/>
              </a:solidFill>
            </a:endParaRPr>
          </a:p>
        </p:txBody>
      </p:sp>
      <p:sp>
        <p:nvSpPr>
          <p:cNvPr id="967" name="Google Shape;967;p91"/>
          <p:cNvSpPr/>
          <p:nvPr/>
        </p:nvSpPr>
        <p:spPr>
          <a:xfrm flipH="1">
            <a:off x="630858" y="2975823"/>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1</a:t>
            </a:r>
            <a:endParaRPr sz="1900" b="1" dirty="0">
              <a:solidFill>
                <a:schemeClr val="lt1"/>
              </a:solidFill>
            </a:endParaRPr>
          </a:p>
        </p:txBody>
      </p:sp>
      <p:sp>
        <p:nvSpPr>
          <p:cNvPr id="968" name="Google Shape;968;p91"/>
          <p:cNvSpPr/>
          <p:nvPr/>
        </p:nvSpPr>
        <p:spPr>
          <a:xfrm flipH="1">
            <a:off x="630858" y="3701247"/>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2</a:t>
            </a:r>
            <a:endParaRPr sz="1900" b="1" dirty="0">
              <a:solidFill>
                <a:schemeClr val="lt1"/>
              </a:solidFill>
            </a:endParaRPr>
          </a:p>
        </p:txBody>
      </p:sp>
      <p:sp>
        <p:nvSpPr>
          <p:cNvPr id="969" name="Google Shape;969;p91"/>
          <p:cNvSpPr/>
          <p:nvPr/>
        </p:nvSpPr>
        <p:spPr>
          <a:xfrm flipH="1">
            <a:off x="655465" y="4405079"/>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3</a:t>
            </a:r>
            <a:endParaRPr sz="1900" b="1"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p:nvPr/>
        </p:nvSpPr>
        <p:spPr>
          <a:xfrm>
            <a:off x="5187375" y="1266900"/>
            <a:ext cx="3423300" cy="3423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26"/>
          <p:cNvSpPr/>
          <p:nvPr/>
        </p:nvSpPr>
        <p:spPr>
          <a:xfrm>
            <a:off x="767775" y="1352625"/>
            <a:ext cx="3423300" cy="3423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 name="Google Shape;170;p26"/>
          <p:cNvSpPr txBox="1">
            <a:spLocks noGrp="1"/>
          </p:cNvSpPr>
          <p:nvPr>
            <p:ph type="title" idx="4294967295"/>
          </p:nvPr>
        </p:nvSpPr>
        <p:spPr>
          <a:xfrm>
            <a:off x="75" y="390525"/>
            <a:ext cx="9144000" cy="9621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fr-ca" sz="3200" b="1" i="0" u="none" baseline="0">
                <a:solidFill>
                  <a:schemeClr val="dk2"/>
                </a:solidFill>
              </a:rPr>
              <a:t>Des possibilités équitables de se connecter :</a:t>
            </a:r>
            <a:endParaRPr sz="3700" b="1">
              <a:solidFill>
                <a:schemeClr val="dk2"/>
              </a:solidFill>
            </a:endParaRPr>
          </a:p>
        </p:txBody>
      </p:sp>
      <p:sp>
        <p:nvSpPr>
          <p:cNvPr id="171" name="Google Shape;171;p26"/>
          <p:cNvSpPr txBox="1">
            <a:spLocks noGrp="1"/>
          </p:cNvSpPr>
          <p:nvPr>
            <p:ph type="body" idx="4294967295"/>
          </p:nvPr>
        </p:nvSpPr>
        <p:spPr>
          <a:xfrm>
            <a:off x="897375" y="1818825"/>
            <a:ext cx="3164100" cy="266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100"/>
              <a:buNone/>
            </a:pPr>
            <a:r>
              <a:rPr lang="fr-ca" sz="2596" b="1" i="0" u="none" baseline="0">
                <a:solidFill>
                  <a:schemeClr val="lt1"/>
                </a:solidFill>
              </a:rPr>
              <a:t>Un secteur en pénurie de main-d’œuvre</a:t>
            </a:r>
            <a:endParaRPr sz="2596">
              <a:solidFill>
                <a:schemeClr val="lt1"/>
              </a:solidFill>
            </a:endParaRPr>
          </a:p>
          <a:p>
            <a:pPr marL="0" lvl="0" indent="0" algn="ctr" rtl="0">
              <a:lnSpc>
                <a:spcPct val="90000"/>
              </a:lnSpc>
              <a:spcBef>
                <a:spcPts val="1000"/>
              </a:spcBef>
              <a:spcAft>
                <a:spcPts val="1000"/>
              </a:spcAft>
              <a:buSzPts val="2100"/>
              <a:buNone/>
            </a:pPr>
            <a:r>
              <a:rPr lang="fr-ca" sz="2596" b="0" i="0" u="none" baseline="0">
                <a:solidFill>
                  <a:schemeClr val="lt1"/>
                </a:solidFill>
              </a:rPr>
              <a:t>(soins de santé) </a:t>
            </a:r>
            <a:endParaRPr sz="2596">
              <a:solidFill>
                <a:schemeClr val="lt1"/>
              </a:solidFill>
            </a:endParaRPr>
          </a:p>
        </p:txBody>
      </p:sp>
      <p:sp>
        <p:nvSpPr>
          <p:cNvPr id="172" name="Google Shape;172;p26"/>
          <p:cNvSpPr txBox="1">
            <a:spLocks noGrp="1"/>
          </p:cNvSpPr>
          <p:nvPr>
            <p:ph type="body" idx="4294967295"/>
          </p:nvPr>
        </p:nvSpPr>
        <p:spPr>
          <a:xfrm>
            <a:off x="5612025" y="1868775"/>
            <a:ext cx="2634600" cy="2010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100"/>
              <a:buNone/>
            </a:pPr>
            <a:endParaRPr sz="2596" dirty="0">
              <a:solidFill>
                <a:schemeClr val="lt1"/>
              </a:solidFill>
            </a:endParaRPr>
          </a:p>
          <a:p>
            <a:pPr marL="0" lvl="0" indent="0" algn="ctr" rtl="0">
              <a:lnSpc>
                <a:spcPct val="90000"/>
              </a:lnSpc>
              <a:spcBef>
                <a:spcPts val="1000"/>
              </a:spcBef>
              <a:spcAft>
                <a:spcPts val="0"/>
              </a:spcAft>
              <a:buSzPts val="2100"/>
              <a:buNone/>
            </a:pPr>
            <a:r>
              <a:rPr lang="fr-ca" sz="2596" b="1" i="0" u="none" baseline="0" dirty="0">
                <a:solidFill>
                  <a:schemeClr val="lt1"/>
                </a:solidFill>
              </a:rPr>
              <a:t>Une population confrontée à des obstacles à l’emploi</a:t>
            </a:r>
            <a:endParaRPr sz="2596" b="1" dirty="0">
              <a:solidFill>
                <a:schemeClr val="lt1"/>
              </a:solidFill>
            </a:endParaRPr>
          </a:p>
          <a:p>
            <a:pPr marL="0" lvl="0" indent="0" algn="ctr" rtl="0">
              <a:lnSpc>
                <a:spcPct val="90000"/>
              </a:lnSpc>
              <a:spcBef>
                <a:spcPts val="1000"/>
              </a:spcBef>
              <a:spcAft>
                <a:spcPts val="1000"/>
              </a:spcAft>
              <a:buSzPts val="2100"/>
              <a:buNone/>
            </a:pPr>
            <a:r>
              <a:rPr lang="fr-ca" sz="2596" b="0" i="0" u="none" baseline="0" dirty="0">
                <a:solidFill>
                  <a:schemeClr val="lt1"/>
                </a:solidFill>
              </a:rPr>
              <a:t>(personnes en situation de handicap)</a:t>
            </a:r>
            <a:endParaRPr sz="2596" dirty="0">
              <a:solidFill>
                <a:schemeClr val="lt1"/>
              </a:solidFill>
            </a:endParaRPr>
          </a:p>
        </p:txBody>
      </p:sp>
      <p:sp>
        <p:nvSpPr>
          <p:cNvPr id="173" name="Google Shape;173;p26"/>
          <p:cNvSpPr txBox="1">
            <a:spLocks noGrp="1"/>
          </p:cNvSpPr>
          <p:nvPr>
            <p:ph type="body" idx="4294967295"/>
          </p:nvPr>
        </p:nvSpPr>
        <p:spPr>
          <a:xfrm>
            <a:off x="4172175" y="2290275"/>
            <a:ext cx="990300" cy="116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100"/>
              <a:buNone/>
            </a:pPr>
            <a:r>
              <a:rPr lang="fr-ca" sz="7200" b="1" i="0" u="none" baseline="0">
                <a:solidFill>
                  <a:schemeClr val="accent1"/>
                </a:solidFill>
              </a:rPr>
              <a:t>+</a:t>
            </a:r>
            <a:endParaRPr sz="72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5" name="Google Shape;975;p92"/>
          <p:cNvSpPr txBox="1">
            <a:spLocks noGrp="1"/>
          </p:cNvSpPr>
          <p:nvPr>
            <p:ph type="title"/>
          </p:nvPr>
        </p:nvSpPr>
        <p:spPr>
          <a:xfrm>
            <a:off x="475500" y="865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Perspective vécue</a:t>
            </a:r>
            <a:endParaRPr b="0" dirty="0"/>
          </a:p>
        </p:txBody>
      </p:sp>
      <p:sp>
        <p:nvSpPr>
          <p:cNvPr id="976" name="Google Shape;976;p92"/>
          <p:cNvSpPr txBox="1">
            <a:spLocks noGrp="1"/>
          </p:cNvSpPr>
          <p:nvPr>
            <p:ph type="subTitle" idx="2"/>
          </p:nvPr>
        </p:nvSpPr>
        <p:spPr>
          <a:xfrm>
            <a:off x="475500" y="922800"/>
            <a:ext cx="370590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fr-ca" b="1" i="0" u="none" baseline="0" dirty="0"/>
              <a:t>Les employés en situation de handicap disent…</a:t>
            </a:r>
            <a:endParaRPr dirty="0"/>
          </a:p>
        </p:txBody>
      </p:sp>
      <p:sp>
        <p:nvSpPr>
          <p:cNvPr id="977" name="Google Shape;977;p92"/>
          <p:cNvSpPr txBox="1">
            <a:spLocks noGrp="1"/>
          </p:cNvSpPr>
          <p:nvPr>
            <p:ph type="subTitle" idx="3"/>
          </p:nvPr>
        </p:nvSpPr>
        <p:spPr>
          <a:xfrm>
            <a:off x="4766550" y="922773"/>
            <a:ext cx="3705900" cy="6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fr-ca" b="1" i="0" u="none" baseline="0" dirty="0">
                <a:solidFill>
                  <a:schemeClr val="accent4"/>
                </a:solidFill>
              </a:rPr>
              <a:t>Les employeurs et les leaders humains disent…</a:t>
            </a:r>
            <a:endParaRPr sz="2100" dirty="0"/>
          </a:p>
          <a:p>
            <a:pPr marL="0" lvl="0" indent="0" algn="l" rtl="0">
              <a:spcBef>
                <a:spcPts val="1000"/>
              </a:spcBef>
              <a:spcAft>
                <a:spcPts val="0"/>
              </a:spcAft>
              <a:buNone/>
            </a:pPr>
            <a:endParaRPr dirty="0"/>
          </a:p>
        </p:txBody>
      </p:sp>
      <p:sp>
        <p:nvSpPr>
          <p:cNvPr id="978" name="Google Shape;978;p92"/>
          <p:cNvSpPr txBox="1">
            <a:spLocks noGrp="1"/>
          </p:cNvSpPr>
          <p:nvPr>
            <p:ph type="subTitle" idx="4"/>
          </p:nvPr>
        </p:nvSpPr>
        <p:spPr>
          <a:xfrm>
            <a:off x="475500" y="1681275"/>
            <a:ext cx="3705900" cy="2889900"/>
          </a:xfrm>
          <a:prstGeom prst="rect">
            <a:avLst/>
          </a:prstGeom>
        </p:spPr>
        <p:txBody>
          <a:bodyPr spcFirstLastPara="1" wrap="square" lIns="91425" tIns="45700" rIns="91425" bIns="45700" anchor="t" anchorCtr="0">
            <a:normAutofit/>
          </a:bodyPr>
          <a:lstStyle/>
          <a:p>
            <a:pPr marL="0" lvl="0" indent="0" algn="l" rtl="0">
              <a:spcBef>
                <a:spcPts val="1200"/>
              </a:spcBef>
              <a:spcAft>
                <a:spcPts val="0"/>
              </a:spcAft>
              <a:buClr>
                <a:srgbClr val="000000"/>
              </a:buClr>
              <a:buSzPts val="2100"/>
              <a:buFont typeface="Arial"/>
              <a:buNone/>
            </a:pPr>
            <a:r>
              <a:rPr lang="fr-ca" sz="1700" b="0" i="0" u="none" baseline="0" dirty="0">
                <a:solidFill>
                  <a:schemeClr val="dk1"/>
                </a:solidFill>
              </a:rPr>
              <a:t>Comme tous les employés, j’apprécie avoir des </a:t>
            </a:r>
            <a:r>
              <a:rPr lang="fr-ca" sz="1700" b="1" i="0" u="none" baseline="0" dirty="0">
                <a:solidFill>
                  <a:schemeClr val="accent1"/>
                </a:solidFill>
              </a:rPr>
              <a:t>attentes claires</a:t>
            </a:r>
            <a:r>
              <a:rPr lang="fr-ca" sz="1700" b="0" i="0" u="none" baseline="0" dirty="0">
                <a:solidFill>
                  <a:schemeClr val="dk1"/>
                </a:solidFill>
              </a:rPr>
              <a:t> pour mon rendement. La rétroaction constructive est importante.</a:t>
            </a:r>
            <a:endParaRPr sz="1700" dirty="0">
              <a:solidFill>
                <a:schemeClr val="dk1"/>
              </a:solidFill>
            </a:endParaRPr>
          </a:p>
          <a:p>
            <a:pPr marL="0" lvl="0" indent="0" algn="l" rtl="0">
              <a:spcBef>
                <a:spcPts val="1200"/>
              </a:spcBef>
              <a:spcAft>
                <a:spcPts val="0"/>
              </a:spcAft>
              <a:buClr>
                <a:srgbClr val="000000"/>
              </a:buClr>
              <a:buSzPts val="2100"/>
              <a:buFont typeface="Arial"/>
              <a:buNone/>
            </a:pPr>
            <a:r>
              <a:rPr lang="fr-ca" sz="1700" b="0" i="0" u="none" baseline="0" dirty="0">
                <a:solidFill>
                  <a:schemeClr val="dk1"/>
                </a:solidFill>
              </a:rPr>
              <a:t>Je veux avoir des </a:t>
            </a:r>
            <a:r>
              <a:rPr lang="fr-ca" sz="1700" b="1" i="0" u="none" baseline="0" dirty="0">
                <a:solidFill>
                  <a:schemeClr val="accent1"/>
                </a:solidFill>
              </a:rPr>
              <a:t>opportunités</a:t>
            </a:r>
            <a:r>
              <a:rPr lang="fr-ca" sz="1700" b="0" i="0" u="none" baseline="0" dirty="0">
                <a:solidFill>
                  <a:schemeClr val="dk1"/>
                </a:solidFill>
              </a:rPr>
              <a:t> d’apprendre de nouvelles choses et d’</a:t>
            </a:r>
            <a:r>
              <a:rPr lang="fr-ca" sz="1700" b="1" i="0" u="none" baseline="0" dirty="0">
                <a:solidFill>
                  <a:schemeClr val="accent1"/>
                </a:solidFill>
              </a:rPr>
              <a:t>évoluer dans mon travail</a:t>
            </a:r>
            <a:r>
              <a:rPr lang="fr-ca" sz="1700" b="0" i="0" u="none" baseline="0" dirty="0">
                <a:solidFill>
                  <a:schemeClr val="dk1"/>
                </a:solidFill>
              </a:rPr>
              <a:t>.</a:t>
            </a:r>
            <a:r>
              <a:rPr lang="fr-ca" sz="1700" b="1" i="0" u="none" baseline="0" dirty="0">
                <a:solidFill>
                  <a:schemeClr val="dk1"/>
                </a:solidFill>
              </a:rPr>
              <a:t> </a:t>
            </a:r>
            <a:r>
              <a:rPr lang="fr-ca" sz="1700" b="0" i="0" u="none" baseline="0" dirty="0">
                <a:solidFill>
                  <a:schemeClr val="dk1"/>
                </a:solidFill>
              </a:rPr>
              <a:t>Je ne veux pas rester dans le même poste pour toujours.</a:t>
            </a:r>
            <a:endParaRPr sz="1700" dirty="0">
              <a:solidFill>
                <a:schemeClr val="dk1"/>
              </a:solidFill>
            </a:endParaRPr>
          </a:p>
          <a:p>
            <a:pPr marL="0" lvl="0" indent="0" algn="l" rtl="0">
              <a:spcBef>
                <a:spcPts val="1200"/>
              </a:spcBef>
              <a:spcAft>
                <a:spcPts val="0"/>
              </a:spcAft>
              <a:buNone/>
            </a:pPr>
            <a:endParaRPr dirty="0"/>
          </a:p>
        </p:txBody>
      </p:sp>
      <p:sp>
        <p:nvSpPr>
          <p:cNvPr id="979" name="Google Shape;979;p92"/>
          <p:cNvSpPr txBox="1">
            <a:spLocks noGrp="1"/>
          </p:cNvSpPr>
          <p:nvPr>
            <p:ph type="subTitle" idx="5"/>
          </p:nvPr>
        </p:nvSpPr>
        <p:spPr>
          <a:xfrm>
            <a:off x="4766550" y="1681275"/>
            <a:ext cx="3705900" cy="28899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750"/>
              </a:spcBef>
              <a:spcAft>
                <a:spcPts val="0"/>
              </a:spcAft>
              <a:buClr>
                <a:srgbClr val="000000"/>
              </a:buClr>
              <a:buSzPts val="2100"/>
              <a:buFont typeface="Arial"/>
              <a:buNone/>
            </a:pPr>
            <a:r>
              <a:rPr lang="fr-ca" sz="1700" b="0" i="0" u="none" baseline="0" dirty="0">
                <a:solidFill>
                  <a:schemeClr val="dk1"/>
                </a:solidFill>
              </a:rPr>
              <a:t>J’ai besoin de savoir </a:t>
            </a:r>
            <a:r>
              <a:rPr lang="fr-ca" sz="1700" b="1" i="0" u="none" baseline="0" dirty="0">
                <a:solidFill>
                  <a:schemeClr val="accent4"/>
                </a:solidFill>
              </a:rPr>
              <a:t>comment distinguer</a:t>
            </a:r>
            <a:r>
              <a:rPr lang="fr-ca" sz="1700" b="0" i="0" u="none" baseline="0" dirty="0">
                <a:solidFill>
                  <a:schemeClr val="dk1"/>
                </a:solidFill>
              </a:rPr>
              <a:t> les préoccupations liées à la gestion du rendement des besoins en mesures d’adaptation pour le handicap.</a:t>
            </a:r>
            <a:endParaRPr sz="1700" dirty="0">
              <a:solidFill>
                <a:schemeClr val="dk1"/>
              </a:solidFill>
            </a:endParaRPr>
          </a:p>
          <a:p>
            <a:pPr marL="0" lvl="0" indent="0" algn="l" rtl="0">
              <a:lnSpc>
                <a:spcPct val="100000"/>
              </a:lnSpc>
              <a:spcBef>
                <a:spcPts val="750"/>
              </a:spcBef>
              <a:spcAft>
                <a:spcPts val="0"/>
              </a:spcAft>
              <a:buNone/>
            </a:pPr>
            <a:r>
              <a:rPr lang="fr-ca" sz="1700" b="1" i="0" u="none" baseline="0" dirty="0">
                <a:solidFill>
                  <a:schemeClr val="accent4"/>
                </a:solidFill>
              </a:rPr>
              <a:t>Des ressources supplémentaires sont-elles nécessaires</a:t>
            </a:r>
            <a:r>
              <a:rPr lang="fr-ca" sz="1700" b="0" i="0" u="none" baseline="0" dirty="0">
                <a:solidFill>
                  <a:schemeClr val="dk1"/>
                </a:solidFill>
              </a:rPr>
              <a:t> pour soutenir l’avancement de carrière des employés en situation de handicap? Qu’est-ce qui est disponible?</a:t>
            </a: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94"/>
          <p:cNvSpPr/>
          <p:nvPr/>
        </p:nvSpPr>
        <p:spPr>
          <a:xfrm>
            <a:off x="6362700" y="952475"/>
            <a:ext cx="2583300" cy="3825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9" name="Google Shape;999;p94"/>
          <p:cNvSpPr txBox="1">
            <a:spLocks noGrp="1"/>
          </p:cNvSpPr>
          <p:nvPr>
            <p:ph type="subTitle" idx="4"/>
          </p:nvPr>
        </p:nvSpPr>
        <p:spPr>
          <a:xfrm>
            <a:off x="6585600" y="1844025"/>
            <a:ext cx="2219400" cy="2628900"/>
          </a:xfrm>
          <a:prstGeom prst="rect">
            <a:avLst/>
          </a:prstGeom>
        </p:spPr>
        <p:txBody>
          <a:bodyPr spcFirstLastPara="1" wrap="square" lIns="91425" tIns="45700" rIns="91425" bIns="45700" anchor="t" anchorCtr="0">
            <a:normAutofit fontScale="85000" lnSpcReduction="20000"/>
          </a:bodyPr>
          <a:lstStyle/>
          <a:p>
            <a:pPr marL="171450" lvl="0" indent="-149422" algn="l" rtl="0">
              <a:lnSpc>
                <a:spcPct val="100000"/>
              </a:lnSpc>
              <a:spcBef>
                <a:spcPts val="0"/>
              </a:spcBef>
              <a:spcAft>
                <a:spcPts val="0"/>
              </a:spcAft>
              <a:buClr>
                <a:srgbClr val="000000"/>
              </a:buClr>
              <a:buSzPct val="100000"/>
              <a:buChar char="●"/>
            </a:pPr>
            <a:r>
              <a:rPr lang="fr-ca" sz="1591" b="0" i="0" u="none" baseline="0" dirty="0">
                <a:solidFill>
                  <a:srgbClr val="000000"/>
                </a:solidFill>
              </a:rPr>
              <a:t>Objectifs de rendement clairs </a:t>
            </a:r>
            <a:endParaRPr sz="1591" dirty="0">
              <a:solidFill>
                <a:srgbClr val="000000"/>
              </a:solidFill>
            </a:endParaRPr>
          </a:p>
          <a:p>
            <a:pPr marL="171450" lvl="0" indent="-149422" algn="l" rtl="0">
              <a:lnSpc>
                <a:spcPct val="100000"/>
              </a:lnSpc>
              <a:spcBef>
                <a:spcPts val="1400"/>
              </a:spcBef>
              <a:spcAft>
                <a:spcPts val="0"/>
              </a:spcAft>
              <a:buClr>
                <a:srgbClr val="000000"/>
              </a:buClr>
              <a:buSzPct val="100000"/>
              <a:buChar char="●"/>
            </a:pPr>
            <a:r>
              <a:rPr lang="fr-ca" sz="1591" b="0" i="0" u="none" baseline="0" dirty="0">
                <a:solidFill>
                  <a:srgbClr val="000000"/>
                </a:solidFill>
              </a:rPr>
              <a:t>Rétroaction régulière et constructive </a:t>
            </a:r>
            <a:endParaRPr sz="1591" dirty="0">
              <a:solidFill>
                <a:srgbClr val="000000"/>
              </a:solidFill>
            </a:endParaRPr>
          </a:p>
          <a:p>
            <a:pPr marL="171450" lvl="0" indent="-149422" algn="l" rtl="0">
              <a:lnSpc>
                <a:spcPct val="100000"/>
              </a:lnSpc>
              <a:spcBef>
                <a:spcPts val="1400"/>
              </a:spcBef>
              <a:spcAft>
                <a:spcPts val="0"/>
              </a:spcAft>
              <a:buClr>
                <a:srgbClr val="000000"/>
              </a:buClr>
              <a:buSzPct val="100000"/>
              <a:buChar char="●"/>
            </a:pPr>
            <a:r>
              <a:rPr lang="fr-ca" sz="1591" b="0" i="0" u="none" baseline="0" dirty="0">
                <a:solidFill>
                  <a:srgbClr val="000000"/>
                </a:solidFill>
              </a:rPr>
              <a:t>Flexible et ouvert aux suggestions</a:t>
            </a:r>
            <a:endParaRPr sz="1591" dirty="0">
              <a:solidFill>
                <a:srgbClr val="000000"/>
              </a:solidFill>
            </a:endParaRPr>
          </a:p>
          <a:p>
            <a:pPr marL="171450" lvl="0" indent="-149422" algn="l" rtl="0">
              <a:lnSpc>
                <a:spcPct val="100000"/>
              </a:lnSpc>
              <a:spcBef>
                <a:spcPts val="1400"/>
              </a:spcBef>
              <a:spcAft>
                <a:spcPts val="0"/>
              </a:spcAft>
              <a:buClr>
                <a:srgbClr val="000000"/>
              </a:buClr>
              <a:buSzPct val="100000"/>
              <a:buChar char="●"/>
            </a:pPr>
            <a:r>
              <a:rPr lang="fr-ca" sz="1591" b="0" i="0" u="none" baseline="0" dirty="0">
                <a:solidFill>
                  <a:srgbClr val="000000"/>
                </a:solidFill>
              </a:rPr>
              <a:t>Faites la différence entre les problèmes liés au rendement et les besoins liés à un handicap </a:t>
            </a:r>
            <a:endParaRPr sz="1991" dirty="0">
              <a:solidFill>
                <a:srgbClr val="000000"/>
              </a:solidFill>
            </a:endParaRPr>
          </a:p>
          <a:p>
            <a:pPr marL="0" lvl="0" indent="0" algn="l" rtl="0">
              <a:spcBef>
                <a:spcPts val="750"/>
              </a:spcBef>
              <a:spcAft>
                <a:spcPts val="0"/>
              </a:spcAft>
              <a:buNone/>
            </a:pPr>
            <a:endParaRPr sz="1574" dirty="0">
              <a:solidFill>
                <a:srgbClr val="000000"/>
              </a:solidFill>
            </a:endParaRPr>
          </a:p>
        </p:txBody>
      </p:sp>
      <p:sp>
        <p:nvSpPr>
          <p:cNvPr id="1001" name="Google Shape;1001;p94"/>
          <p:cNvSpPr txBox="1">
            <a:spLocks noGrp="1"/>
          </p:cNvSpPr>
          <p:nvPr>
            <p:ph type="subTitle" idx="4"/>
          </p:nvPr>
        </p:nvSpPr>
        <p:spPr>
          <a:xfrm>
            <a:off x="1381125" y="927900"/>
            <a:ext cx="4714800" cy="386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fr-ca" sz="1600" b="0" i="0" u="none" baseline="0" dirty="0">
                <a:solidFill>
                  <a:srgbClr val="000000"/>
                </a:solidFill>
              </a:rPr>
              <a:t>Les employés en situation de handicap doivent répondre aux mêmes normes et exigences que les autres en ce qui concerne les attentes liées au poste, la productivité, l’absentéisme, les retards, les conflits, la sécurité, etc. </a:t>
            </a:r>
            <a:endParaRPr sz="1600" dirty="0">
              <a:solidFill>
                <a:srgbClr val="000000"/>
              </a:solidFill>
            </a:endParaRPr>
          </a:p>
          <a:p>
            <a:pPr marL="0" lvl="0" indent="0" algn="l" rtl="0">
              <a:lnSpc>
                <a:spcPct val="100000"/>
              </a:lnSpc>
              <a:spcBef>
                <a:spcPts val="750"/>
              </a:spcBef>
              <a:spcAft>
                <a:spcPts val="0"/>
              </a:spcAft>
              <a:buNone/>
            </a:pPr>
            <a:endParaRPr sz="100" dirty="0">
              <a:solidFill>
                <a:srgbClr val="000000"/>
              </a:solidFill>
            </a:endParaRPr>
          </a:p>
          <a:p>
            <a:pPr marL="0" lvl="0" indent="0" algn="l" rtl="0">
              <a:lnSpc>
                <a:spcPct val="100000"/>
              </a:lnSpc>
              <a:spcBef>
                <a:spcPts val="750"/>
              </a:spcBef>
              <a:spcAft>
                <a:spcPts val="0"/>
              </a:spcAft>
              <a:buNone/>
            </a:pPr>
            <a:r>
              <a:rPr lang="fr-ca" sz="1600" b="0" i="0" u="none" baseline="0" dirty="0">
                <a:solidFill>
                  <a:srgbClr val="000000"/>
                </a:solidFill>
              </a:rPr>
              <a:t>Malgré cela, les gestionnaires doivent comprendre que tous les employés ne peuvent pas être supervisés de la même manière. Les gestionnaires doivent être capables d’adapter la supervision de chaque employé pour répondre au mieux aux besoins de l’individu, en soutenant chaque employé afin qu’il participe pleinement et atteigne un développement de carrière.</a:t>
            </a:r>
            <a:endParaRPr sz="1600" dirty="0">
              <a:solidFill>
                <a:srgbClr val="000000"/>
              </a:solidFill>
            </a:endParaRPr>
          </a:p>
          <a:p>
            <a:pPr marL="0" lvl="0" indent="0" algn="l" rtl="0">
              <a:lnSpc>
                <a:spcPct val="100000"/>
              </a:lnSpc>
              <a:spcBef>
                <a:spcPts val="750"/>
              </a:spcBef>
              <a:spcAft>
                <a:spcPts val="0"/>
              </a:spcAft>
              <a:buNone/>
            </a:pPr>
            <a:endParaRPr sz="1600" dirty="0">
              <a:solidFill>
                <a:srgbClr val="000000"/>
              </a:solidFill>
            </a:endParaRPr>
          </a:p>
          <a:p>
            <a:pPr marL="0" lvl="0" indent="0" algn="l" rtl="0">
              <a:spcBef>
                <a:spcPts val="750"/>
              </a:spcBef>
              <a:spcAft>
                <a:spcPts val="0"/>
              </a:spcAft>
              <a:buNone/>
            </a:pPr>
            <a:r>
              <a:rPr lang="fr-ca" sz="1200" b="0" i="0" u="none" baseline="0" dirty="0">
                <a:solidFill>
                  <a:srgbClr val="000000"/>
                </a:solidFill>
              </a:rPr>
              <a:t>Boîte à outils des RH de l’ACSE</a:t>
            </a:r>
            <a:endParaRPr sz="1200" dirty="0">
              <a:solidFill>
                <a:srgbClr val="000000"/>
              </a:solidFill>
            </a:endParaRPr>
          </a:p>
        </p:txBody>
      </p:sp>
      <p:pic>
        <p:nvPicPr>
          <p:cNvPr id="1002" name="Google Shape;1002;p94"/>
          <p:cNvPicPr preferRelativeResize="0"/>
          <p:nvPr/>
        </p:nvPicPr>
        <p:blipFill rotWithShape="1">
          <a:blip r:embed="rId3">
            <a:alphaModFix/>
          </a:blip>
          <a:srcRect t="14935" b="30476"/>
          <a:stretch/>
        </p:blipFill>
        <p:spPr>
          <a:xfrm>
            <a:off x="6428075" y="1097225"/>
            <a:ext cx="2376875" cy="506775"/>
          </a:xfrm>
          <a:prstGeom prst="rect">
            <a:avLst/>
          </a:prstGeom>
          <a:noFill/>
          <a:ln>
            <a:noFill/>
          </a:ln>
        </p:spPr>
      </p:pic>
      <p:pic>
        <p:nvPicPr>
          <p:cNvPr id="1003" name="Google Shape;1003;p94"/>
          <p:cNvPicPr preferRelativeResize="0"/>
          <p:nvPr/>
        </p:nvPicPr>
        <p:blipFill>
          <a:blip r:embed="rId4">
            <a:alphaModFix/>
          </a:blip>
          <a:stretch>
            <a:fillRect/>
          </a:stretch>
        </p:blipFill>
        <p:spPr>
          <a:xfrm rot="10800000">
            <a:off x="485776" y="1074379"/>
            <a:ext cx="895349" cy="895349"/>
          </a:xfrm>
          <a:prstGeom prst="rect">
            <a:avLst/>
          </a:prstGeom>
          <a:noFill/>
          <a:ln>
            <a:noFill/>
          </a:ln>
        </p:spPr>
      </p:pic>
      <p:sp>
        <p:nvSpPr>
          <p:cNvPr id="6" name="Google Shape;1010;p95">
            <a:extLst>
              <a:ext uri="{FF2B5EF4-FFF2-40B4-BE49-F238E27FC236}">
                <a16:creationId xmlns:a16="http://schemas.microsoft.com/office/drawing/2014/main" id="{0C58996F-F734-9437-9A50-06E5ACA1EEE9}"/>
              </a:ext>
            </a:extLst>
          </p:cNvPr>
          <p:cNvSpPr txBox="1">
            <a:spLocks/>
          </p:cNvSpPr>
          <p:nvPr/>
        </p:nvSpPr>
        <p:spPr>
          <a:xfrm>
            <a:off x="965837" y="220941"/>
            <a:ext cx="3512700" cy="5424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9pPr>
          </a:lstStyle>
          <a:p>
            <a:pPr marL="0" indent="0" algn="l" rtl="0"/>
            <a:r>
              <a:rPr lang="fr-ca" sz="2400" b="1" i="0" u="none" baseline="0" dirty="0"/>
              <a:t>Gestion du rendement</a:t>
            </a:r>
          </a:p>
        </p:txBody>
      </p:sp>
      <p:sp>
        <p:nvSpPr>
          <p:cNvPr id="7" name="Google Shape;967;p91">
            <a:extLst>
              <a:ext uri="{FF2B5EF4-FFF2-40B4-BE49-F238E27FC236}">
                <a16:creationId xmlns:a16="http://schemas.microsoft.com/office/drawing/2014/main" id="{967B1352-29E1-7ABE-F2D2-709803AB8827}"/>
              </a:ext>
            </a:extLst>
          </p:cNvPr>
          <p:cNvSpPr/>
          <p:nvPr/>
        </p:nvSpPr>
        <p:spPr>
          <a:xfrm flipH="1">
            <a:off x="413886" y="210854"/>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dirty="0">
                <a:solidFill>
                  <a:schemeClr val="lt1"/>
                </a:solidFill>
              </a:rPr>
              <a:t>1</a:t>
            </a:r>
            <a:endParaRPr sz="1900" b="1" dirty="0">
              <a:solidFill>
                <a:schemeClr val="lt1"/>
              </a:solidFill>
            </a:endParaRPr>
          </a:p>
        </p:txBody>
      </p:sp>
      <p:sp>
        <p:nvSpPr>
          <p:cNvPr id="2" name="Google Shape;622;p61">
            <a:extLst>
              <a:ext uri="{FF2B5EF4-FFF2-40B4-BE49-F238E27FC236}">
                <a16:creationId xmlns:a16="http://schemas.microsoft.com/office/drawing/2014/main" id="{B46F508A-2F93-E2C4-B7B3-4BBC38E685E8}"/>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10" name="Google Shape;1010;p95"/>
          <p:cNvSpPr txBox="1">
            <a:spLocks noGrp="1"/>
          </p:cNvSpPr>
          <p:nvPr>
            <p:ph type="subTitle" idx="5"/>
          </p:nvPr>
        </p:nvSpPr>
        <p:spPr>
          <a:xfrm>
            <a:off x="950339" y="171703"/>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Gestion du rendement</a:t>
            </a:r>
            <a:endParaRPr dirty="0"/>
          </a:p>
        </p:txBody>
      </p:sp>
      <p:pic>
        <p:nvPicPr>
          <p:cNvPr id="1011" name="Google Shape;1011;p95" descr="Canadian Council for Rehabilitation and Work's Disability Confidence Toolkit logo">
            <a:hlinkClick r:id="rId3"/>
          </p:cNvPr>
          <p:cNvPicPr preferRelativeResize="0"/>
          <p:nvPr/>
        </p:nvPicPr>
        <p:blipFill rotWithShape="1">
          <a:blip r:embed="rId4">
            <a:alphaModFix/>
          </a:blip>
          <a:srcRect/>
          <a:stretch/>
        </p:blipFill>
        <p:spPr>
          <a:xfrm>
            <a:off x="55763" y="1787500"/>
            <a:ext cx="3621576" cy="1740550"/>
          </a:xfrm>
          <a:prstGeom prst="rect">
            <a:avLst/>
          </a:prstGeom>
          <a:noFill/>
          <a:ln>
            <a:noFill/>
          </a:ln>
        </p:spPr>
      </p:pic>
      <p:pic>
        <p:nvPicPr>
          <p:cNvPr id="1012" name="Google Shape;1012;p95" descr="Unpacking Performance Discrimination and Poor Performance">
            <a:hlinkClick r:id="rId3"/>
          </p:cNvPr>
          <p:cNvPicPr preferRelativeResize="0"/>
          <p:nvPr/>
        </p:nvPicPr>
        <p:blipFill rotWithShape="1">
          <a:blip r:embed="rId5">
            <a:alphaModFix/>
          </a:blip>
          <a:srcRect l="4966" t="55337" r="70674" b="35942"/>
          <a:stretch/>
        </p:blipFill>
        <p:spPr>
          <a:xfrm>
            <a:off x="5752225" y="1175787"/>
            <a:ext cx="3146724" cy="737874"/>
          </a:xfrm>
          <a:prstGeom prst="rect">
            <a:avLst/>
          </a:prstGeom>
          <a:noFill/>
          <a:ln>
            <a:noFill/>
          </a:ln>
        </p:spPr>
      </p:pic>
      <p:pic>
        <p:nvPicPr>
          <p:cNvPr id="1013" name="Google Shape;1013;p95" descr="A picture of a woman seated in a wheelchair writing at a desk. Quote: Although the intent is protective, this practice limits workers with disabilities by denying them opportunities to correct their behaviour and learn on the job.">
            <a:hlinkClick r:id="rId3"/>
          </p:cNvPr>
          <p:cNvPicPr preferRelativeResize="0"/>
          <p:nvPr/>
        </p:nvPicPr>
        <p:blipFill rotWithShape="1">
          <a:blip r:embed="rId5">
            <a:alphaModFix/>
          </a:blip>
          <a:srcRect l="36083" t="57290" r="1565"/>
          <a:stretch/>
        </p:blipFill>
        <p:spPr>
          <a:xfrm>
            <a:off x="3683361" y="1982211"/>
            <a:ext cx="5404876" cy="2425401"/>
          </a:xfrm>
          <a:prstGeom prst="rect">
            <a:avLst/>
          </a:prstGeom>
          <a:noFill/>
          <a:ln>
            <a:noFill/>
          </a:ln>
        </p:spPr>
      </p:pic>
      <p:sp>
        <p:nvSpPr>
          <p:cNvPr id="4" name="Google Shape;967;p91">
            <a:extLst>
              <a:ext uri="{FF2B5EF4-FFF2-40B4-BE49-F238E27FC236}">
                <a16:creationId xmlns:a16="http://schemas.microsoft.com/office/drawing/2014/main" id="{6B041214-34E9-716B-8D01-8C7BBE9A2942}"/>
              </a:ext>
            </a:extLst>
          </p:cNvPr>
          <p:cNvSpPr/>
          <p:nvPr/>
        </p:nvSpPr>
        <p:spPr>
          <a:xfrm flipH="1">
            <a:off x="444882" y="23262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dirty="0">
                <a:solidFill>
                  <a:schemeClr val="lt1"/>
                </a:solidFill>
              </a:rPr>
              <a:t>1</a:t>
            </a:r>
            <a:endParaRPr sz="1900" b="1" dirty="0">
              <a:solidFill>
                <a:schemeClr val="lt1"/>
              </a:solidFill>
            </a:endParaRPr>
          </a:p>
        </p:txBody>
      </p:sp>
      <p:sp>
        <p:nvSpPr>
          <p:cNvPr id="5" name="Google Shape;622;p61">
            <a:extLst>
              <a:ext uri="{FF2B5EF4-FFF2-40B4-BE49-F238E27FC236}">
                <a16:creationId xmlns:a16="http://schemas.microsoft.com/office/drawing/2014/main" id="{39760640-154D-F03D-8F68-5697F05069FC}"/>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
        <p:nvSpPr>
          <p:cNvPr id="6" name="TextBox 5">
            <a:extLst>
              <a:ext uri="{FF2B5EF4-FFF2-40B4-BE49-F238E27FC236}">
                <a16:creationId xmlns:a16="http://schemas.microsoft.com/office/drawing/2014/main" id="{B5AC33F4-A274-9143-4198-723270847F4C}"/>
              </a:ext>
            </a:extLst>
          </p:cNvPr>
          <p:cNvSpPr txBox="1"/>
          <p:nvPr/>
        </p:nvSpPr>
        <p:spPr>
          <a:xfrm>
            <a:off x="2706689" y="4372617"/>
            <a:ext cx="6588034" cy="738664"/>
          </a:xfrm>
          <a:prstGeom prst="rect">
            <a:avLst/>
          </a:prstGeom>
          <a:noFill/>
        </p:spPr>
        <p:txBody>
          <a:bodyPr wrap="square" rtlCol="0">
            <a:spAutoFit/>
          </a:bodyPr>
          <a:lstStyle/>
          <a:p>
            <a:r>
              <a:rPr lang="fr-ca" sz="1400" b="0" i="0" u="none" baseline="0" dirty="0">
                <a:solidFill>
                  <a:schemeClr val="dk1"/>
                </a:solidFill>
              </a:rPr>
              <a:t>&lt;&lt; Bien que l’intention soit de protéger, cette pratique limite les travailleurs en situation de handicap en leur refusant des opportunités de corriger leur comportement au travail et d’apprendre en cours d’emploi. &gt;&gt;</a:t>
            </a:r>
            <a:endParaRPr lang="en-CA"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1" name="Google Shape;1021;p96"/>
          <p:cNvSpPr txBox="1">
            <a:spLocks noGrp="1"/>
          </p:cNvSpPr>
          <p:nvPr>
            <p:ph type="subTitle" idx="2"/>
          </p:nvPr>
        </p:nvSpPr>
        <p:spPr>
          <a:xfrm>
            <a:off x="414576" y="218010"/>
            <a:ext cx="54351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1022" name="Google Shape;1022;p96"/>
          <p:cNvSpPr txBox="1">
            <a:spLocks noGrp="1"/>
          </p:cNvSpPr>
          <p:nvPr>
            <p:ph type="subTitle" idx="3"/>
          </p:nvPr>
        </p:nvSpPr>
        <p:spPr>
          <a:xfrm>
            <a:off x="542925" y="876413"/>
            <a:ext cx="8181900" cy="5727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sz="2800" i="0" u="none" baseline="0" dirty="0"/>
              <a:t>Scénario : Gestion du rendement</a:t>
            </a:r>
            <a:endParaRPr sz="2800" dirty="0"/>
          </a:p>
        </p:txBody>
      </p:sp>
      <p:sp>
        <p:nvSpPr>
          <p:cNvPr id="1023" name="Google Shape;1023;p96"/>
          <p:cNvSpPr txBox="1">
            <a:spLocks noGrp="1"/>
          </p:cNvSpPr>
          <p:nvPr>
            <p:ph type="subTitle" idx="4"/>
          </p:nvPr>
        </p:nvSpPr>
        <p:spPr>
          <a:xfrm>
            <a:off x="542924" y="1244919"/>
            <a:ext cx="8420175" cy="27936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rgbClr val="000000"/>
              </a:buClr>
              <a:buSzPts val="2270"/>
              <a:buFont typeface="Arial"/>
              <a:buNone/>
            </a:pPr>
            <a:r>
              <a:rPr lang="fr-ca" sz="1600" b="1" i="0" u="none" baseline="0" dirty="0">
                <a:solidFill>
                  <a:schemeClr val="accent4"/>
                </a:solidFill>
              </a:rPr>
              <a:t>Scénario :</a:t>
            </a:r>
            <a:r>
              <a:rPr lang="fr-ca" sz="1600" b="0" i="0" u="none" baseline="0" dirty="0"/>
              <a:t> Vous êtes recruté pour gérer les services environnementaux d’une organisation de santé. Lors de votre première semaine, vous apportez quelques modifications aux horaires des tâches du personnel et réalisez des audits de qualité. </a:t>
            </a:r>
            <a:endParaRPr sz="1600" dirty="0"/>
          </a:p>
          <a:p>
            <a:pPr marL="0" lvl="0" indent="0" algn="l" rtl="0">
              <a:lnSpc>
                <a:spcPct val="100000"/>
              </a:lnSpc>
              <a:spcBef>
                <a:spcPts val="750"/>
              </a:spcBef>
              <a:spcAft>
                <a:spcPts val="0"/>
              </a:spcAft>
              <a:buClr>
                <a:srgbClr val="000000"/>
              </a:buClr>
              <a:buSzPts val="2270"/>
              <a:buFont typeface="Arial"/>
              <a:buNone/>
            </a:pPr>
            <a:r>
              <a:rPr lang="fr-ca" sz="1600" b="0" i="0" u="none" baseline="0" dirty="0"/>
              <a:t>Vous remarquez que les résultats de l’audit d’un employé sont très médiocres. Vous consultez les documents antérieurs du dossier de l’employé et constatez que ses résultats ont été constamment excellents au cours de l’année dernière, avec quelques périodes de résultats médiocres dans le passé. Vous passez un peu plus de temps avec cet employé pendant l’emploi et remarquez :</a:t>
            </a:r>
            <a:endParaRPr sz="1600" dirty="0"/>
          </a:p>
          <a:p>
            <a:pPr marL="457200" lvl="0" indent="-336581" algn="l" rtl="0">
              <a:lnSpc>
                <a:spcPct val="100000"/>
              </a:lnSpc>
              <a:spcBef>
                <a:spcPts val="0"/>
              </a:spcBef>
              <a:spcAft>
                <a:spcPts val="0"/>
              </a:spcAft>
              <a:buSzPts val="1700"/>
              <a:buChar char="•"/>
            </a:pPr>
            <a:r>
              <a:rPr lang="fr-ca" sz="1600" b="0" i="0" u="none" baseline="0" dirty="0"/>
              <a:t>des difficultés à comprendre vos rétroactions et vos questions;</a:t>
            </a:r>
            <a:endParaRPr sz="1600" dirty="0"/>
          </a:p>
          <a:p>
            <a:pPr marL="457200" lvl="0" indent="-336581" algn="l" rtl="0">
              <a:lnSpc>
                <a:spcPct val="100000"/>
              </a:lnSpc>
              <a:spcBef>
                <a:spcPts val="0"/>
              </a:spcBef>
              <a:spcAft>
                <a:spcPts val="0"/>
              </a:spcAft>
              <a:buSzPts val="1700"/>
              <a:buChar char="•"/>
            </a:pPr>
            <a:r>
              <a:rPr lang="fr-ca" sz="1600" b="0" i="0" u="none" baseline="0" dirty="0"/>
              <a:t>un format adapté de l’horaire/la liste des tâches standard précédente du personnel sur le chariot de nettoyage de l’employé.</a:t>
            </a:r>
            <a:endParaRPr sz="1600" dirty="0"/>
          </a:p>
          <a:p>
            <a:pPr marL="0" lvl="0" indent="0" algn="l" rtl="0">
              <a:lnSpc>
                <a:spcPct val="100000"/>
              </a:lnSpc>
              <a:spcBef>
                <a:spcPts val="750"/>
              </a:spcBef>
              <a:spcAft>
                <a:spcPts val="0"/>
              </a:spcAft>
              <a:buClr>
                <a:srgbClr val="000000"/>
              </a:buClr>
              <a:buSzPts val="2270"/>
              <a:buFont typeface="Arial"/>
              <a:buNone/>
            </a:pPr>
            <a:r>
              <a:rPr lang="fr-ca" sz="1600" b="0" i="0" u="none" baseline="0" dirty="0"/>
              <a:t>Vous reconnaissez un besoin potentiel de mesures d’adaptation liées au handicap. </a:t>
            </a:r>
          </a:p>
          <a:p>
            <a:pPr marL="0" lvl="0" indent="0" algn="l" rtl="0">
              <a:lnSpc>
                <a:spcPct val="100000"/>
              </a:lnSpc>
              <a:spcBef>
                <a:spcPts val="750"/>
              </a:spcBef>
              <a:spcAft>
                <a:spcPts val="0"/>
              </a:spcAft>
              <a:buClr>
                <a:srgbClr val="000000"/>
              </a:buClr>
              <a:buSzPts val="2270"/>
              <a:buFont typeface="Arial"/>
              <a:buNone/>
            </a:pPr>
            <a:r>
              <a:rPr lang="fr-ca" sz="1600" b="1" i="0" u="none" baseline="0" dirty="0">
                <a:solidFill>
                  <a:schemeClr val="accent4"/>
                </a:solidFill>
              </a:rPr>
              <a:t>Discutez :</a:t>
            </a:r>
            <a:r>
              <a:rPr lang="fr-ca" sz="1600" b="1" i="0" u="none" baseline="0" dirty="0"/>
              <a:t> Quelles sont les prochaines étapes possibles?</a:t>
            </a:r>
            <a:endParaRPr sz="1600" dirty="0"/>
          </a:p>
        </p:txBody>
      </p:sp>
      <p:sp>
        <p:nvSpPr>
          <p:cNvPr id="1024" name="Google Shape;1024;p96"/>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Gestion du rendement</a:t>
            </a:r>
            <a:endParaRPr dirty="0"/>
          </a:p>
        </p:txBody>
      </p:sp>
      <p:grpSp>
        <p:nvGrpSpPr>
          <p:cNvPr id="1025" name="Google Shape;1025;p96"/>
          <p:cNvGrpSpPr/>
          <p:nvPr/>
        </p:nvGrpSpPr>
        <p:grpSpPr>
          <a:xfrm>
            <a:off x="7401000" y="4506100"/>
            <a:ext cx="1562100" cy="572699"/>
            <a:chOff x="7361800" y="4486500"/>
            <a:chExt cx="1562100" cy="572699"/>
          </a:xfrm>
        </p:grpSpPr>
        <p:pic>
          <p:nvPicPr>
            <p:cNvPr id="1026" name="Google Shape;1026;p96"/>
            <p:cNvPicPr preferRelativeResize="0"/>
            <p:nvPr/>
          </p:nvPicPr>
          <p:blipFill rotWithShape="1">
            <a:blip r:embed="rId3">
              <a:alphaModFix/>
            </a:blip>
            <a:srcRect/>
            <a:stretch/>
          </p:blipFill>
          <p:spPr>
            <a:xfrm>
              <a:off x="7361800" y="4486500"/>
              <a:ext cx="572699" cy="572699"/>
            </a:xfrm>
            <a:prstGeom prst="rect">
              <a:avLst/>
            </a:prstGeom>
            <a:noFill/>
            <a:ln>
              <a:noFill/>
            </a:ln>
          </p:spPr>
        </p:pic>
        <p:sp>
          <p:nvSpPr>
            <p:cNvPr id="1027" name="Google Shape;1027;p96"/>
            <p:cNvSpPr txBox="1"/>
            <p:nvPr/>
          </p:nvSpPr>
          <p:spPr>
            <a:xfrm>
              <a:off x="7934500" y="4581750"/>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ca" sz="2100" b="0" i="0" u="none" strike="noStrike" cap="none" baseline="0">
                  <a:solidFill>
                    <a:schemeClr val="dk1"/>
                  </a:solidFill>
                  <a:latin typeface="Arial"/>
                  <a:ea typeface="Arial"/>
                  <a:cs typeface="Arial"/>
                  <a:sym typeface="Arial"/>
                </a:rPr>
                <a:t>5 min</a:t>
              </a:r>
              <a:endParaRPr sz="2100" b="0" i="0" u="none" strike="noStrike" cap="none">
                <a:solidFill>
                  <a:schemeClr val="dk1"/>
                </a:solidFill>
                <a:latin typeface="Arial"/>
                <a:ea typeface="Arial"/>
                <a:cs typeface="Arial"/>
                <a:sym typeface="Arial"/>
              </a:endParaRPr>
            </a:p>
          </p:txBody>
        </p:sp>
      </p:grpSp>
      <p:sp>
        <p:nvSpPr>
          <p:cNvPr id="4" name="Google Shape;622;p61">
            <a:extLst>
              <a:ext uri="{FF2B5EF4-FFF2-40B4-BE49-F238E27FC236}">
                <a16:creationId xmlns:a16="http://schemas.microsoft.com/office/drawing/2014/main" id="{3BA35CAE-7312-C1AE-2790-18DBF503E3FC}"/>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4" name="Google Shape;1034;p97"/>
          <p:cNvSpPr txBox="1">
            <a:spLocks noGrp="1"/>
          </p:cNvSpPr>
          <p:nvPr>
            <p:ph type="subTitle" idx="2"/>
          </p:nvPr>
        </p:nvSpPr>
        <p:spPr>
          <a:xfrm>
            <a:off x="439281" y="218010"/>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1035" name="Google Shape;1035;p97"/>
          <p:cNvSpPr txBox="1">
            <a:spLocks noGrp="1"/>
          </p:cNvSpPr>
          <p:nvPr>
            <p:ph type="subTitle" idx="3"/>
          </p:nvPr>
        </p:nvSpPr>
        <p:spPr>
          <a:xfrm>
            <a:off x="542925" y="829480"/>
            <a:ext cx="7976100" cy="5727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i="0" u="none" baseline="0" dirty="0"/>
              <a:t>Scénario : Récapitulation</a:t>
            </a:r>
            <a:endParaRPr dirty="0"/>
          </a:p>
        </p:txBody>
      </p:sp>
      <p:sp>
        <p:nvSpPr>
          <p:cNvPr id="1036" name="Google Shape;1036;p97"/>
          <p:cNvSpPr txBox="1">
            <a:spLocks noGrp="1"/>
          </p:cNvSpPr>
          <p:nvPr>
            <p:ph type="subTitle" idx="4"/>
          </p:nvPr>
        </p:nvSpPr>
        <p:spPr>
          <a:xfrm>
            <a:off x="542925" y="1402180"/>
            <a:ext cx="4044100" cy="2628900"/>
          </a:xfrm>
          <a:prstGeom prst="rect">
            <a:avLst/>
          </a:prstGeom>
        </p:spPr>
        <p:txBody>
          <a:bodyPr spcFirstLastPara="1" wrap="square" lIns="91425" tIns="45700" rIns="91425" bIns="45700" anchor="t" anchorCtr="0">
            <a:noAutofit/>
          </a:bodyPr>
          <a:lstStyle/>
          <a:p>
            <a:pPr marL="457200" lvl="0" indent="-330200" algn="l" rtl="0">
              <a:lnSpc>
                <a:spcPct val="100000"/>
              </a:lnSpc>
              <a:spcBef>
                <a:spcPts val="1200"/>
              </a:spcBef>
              <a:spcAft>
                <a:spcPts val="0"/>
              </a:spcAft>
              <a:buSzPts val="1600"/>
              <a:buChar char="●"/>
            </a:pPr>
            <a:r>
              <a:rPr lang="fr-ca" sz="1600" b="0" i="0" u="none" baseline="0" dirty="0"/>
              <a:t>Vérifiez le dossier de l’employé et consultez les RH/Personnes et Culture pour tout plan d’adaptation écrit.</a:t>
            </a:r>
            <a:endParaRPr sz="1600" dirty="0"/>
          </a:p>
          <a:p>
            <a:pPr marL="457200" lvl="0" indent="-330200" algn="l" rtl="0">
              <a:lnSpc>
                <a:spcPct val="100000"/>
              </a:lnSpc>
              <a:spcBef>
                <a:spcPts val="1200"/>
              </a:spcBef>
              <a:spcAft>
                <a:spcPts val="0"/>
              </a:spcAft>
              <a:buSzPts val="1600"/>
              <a:buChar char="●"/>
            </a:pPr>
            <a:r>
              <a:rPr lang="fr-ca" sz="1600" b="0" i="0" u="none" baseline="0" dirty="0"/>
              <a:t>Documentez toute préoccupation liée au rendement. Discutez des résultats de l’audit avec l’employé et demandez ce qui affecte le rendement.</a:t>
            </a:r>
          </a:p>
          <a:p>
            <a:pPr marL="457200" lvl="0" indent="-330200" algn="l" rtl="0">
              <a:lnSpc>
                <a:spcPct val="100000"/>
              </a:lnSpc>
              <a:spcBef>
                <a:spcPts val="1200"/>
              </a:spcBef>
              <a:spcAft>
                <a:spcPts val="0"/>
              </a:spcAft>
              <a:buSzPts val="1600"/>
              <a:buChar char="●"/>
            </a:pPr>
            <a:r>
              <a:rPr lang="fr-ca" sz="1600" b="0" i="0" u="none" baseline="0" dirty="0"/>
              <a:t>Retournez temporairement l’employé à la liste des tâches/l’horaire d’origine pour vérifier les résultats de l’audit.</a:t>
            </a:r>
          </a:p>
        </p:txBody>
      </p:sp>
      <p:sp>
        <p:nvSpPr>
          <p:cNvPr id="1037" name="Google Shape;1037;p97"/>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Gestion du rendement</a:t>
            </a:r>
            <a:endParaRPr dirty="0"/>
          </a:p>
        </p:txBody>
      </p:sp>
      <p:sp>
        <p:nvSpPr>
          <p:cNvPr id="1038" name="Google Shape;1038;p97"/>
          <p:cNvSpPr txBox="1">
            <a:spLocks noGrp="1"/>
          </p:cNvSpPr>
          <p:nvPr>
            <p:ph type="subTitle" idx="4"/>
          </p:nvPr>
        </p:nvSpPr>
        <p:spPr>
          <a:xfrm>
            <a:off x="4632975" y="1377770"/>
            <a:ext cx="4315082" cy="2834700"/>
          </a:xfrm>
          <a:prstGeom prst="rect">
            <a:avLst/>
          </a:prstGeom>
        </p:spPr>
        <p:txBody>
          <a:bodyPr spcFirstLastPara="1" wrap="square" lIns="91425" tIns="45700" rIns="91425" bIns="45700" anchor="t" anchorCtr="0">
            <a:noAutofit/>
          </a:bodyPr>
          <a:lstStyle/>
          <a:p>
            <a:pPr marL="457200" lvl="0" indent="-330200" algn="l" rtl="0">
              <a:lnSpc>
                <a:spcPct val="100000"/>
              </a:lnSpc>
              <a:spcBef>
                <a:spcPts val="1200"/>
              </a:spcBef>
              <a:spcAft>
                <a:spcPts val="0"/>
              </a:spcAft>
              <a:buSzPts val="1600"/>
              <a:buChar char="●"/>
            </a:pPr>
            <a:r>
              <a:rPr lang="fr-ca" sz="1600" b="0" i="0" u="none" baseline="0" dirty="0"/>
              <a:t>Demandez à votre employé qui a créé sa liste des tâches adaptée.</a:t>
            </a:r>
            <a:endParaRPr sz="1600" dirty="0"/>
          </a:p>
          <a:p>
            <a:pPr marL="457200" lvl="0" indent="-330200" algn="l" rtl="0">
              <a:lnSpc>
                <a:spcPct val="100000"/>
              </a:lnSpc>
              <a:spcBef>
                <a:spcPts val="1200"/>
              </a:spcBef>
              <a:spcAft>
                <a:spcPts val="0"/>
              </a:spcAft>
              <a:buSzPts val="1600"/>
              <a:buChar char="●"/>
            </a:pPr>
            <a:r>
              <a:rPr lang="fr-ca" sz="1600" b="0" i="0" u="none" baseline="0" dirty="0"/>
              <a:t>Consultez des experts internes ou externes si nécessaire.</a:t>
            </a:r>
            <a:endParaRPr sz="1600" dirty="0"/>
          </a:p>
          <a:p>
            <a:pPr marL="457200" lvl="0" indent="-330200" algn="l" rtl="0">
              <a:lnSpc>
                <a:spcPct val="100000"/>
              </a:lnSpc>
              <a:spcBef>
                <a:spcPts val="1200"/>
              </a:spcBef>
              <a:spcAft>
                <a:spcPts val="0"/>
              </a:spcAft>
              <a:buSzPts val="1600"/>
              <a:buChar char="●"/>
            </a:pPr>
            <a:r>
              <a:rPr lang="fr-ca" sz="1600" b="0" i="0" u="none" baseline="0" dirty="0"/>
              <a:t>Fournissez une formation supplémentaire et/ou du matériel de formation adapté.</a:t>
            </a:r>
            <a:endParaRPr sz="1600" dirty="0"/>
          </a:p>
          <a:p>
            <a:pPr marL="457200" lvl="0" indent="-330200" algn="l" rtl="0">
              <a:lnSpc>
                <a:spcPct val="100000"/>
              </a:lnSpc>
              <a:spcBef>
                <a:spcPts val="1200"/>
              </a:spcBef>
              <a:spcAft>
                <a:spcPts val="0"/>
              </a:spcAft>
              <a:buSzPts val="1600"/>
              <a:buChar char="●"/>
            </a:pPr>
            <a:r>
              <a:rPr lang="fr-ca" sz="1600" b="0" i="0" u="none" baseline="0" dirty="0"/>
              <a:t>Documentez les mesures d’adaptation dans le dossier de l’employé.</a:t>
            </a:r>
            <a:endParaRPr sz="1600" dirty="0"/>
          </a:p>
          <a:p>
            <a:pPr marL="457200" lvl="0" indent="-330200" algn="l" rtl="0">
              <a:lnSpc>
                <a:spcPct val="100000"/>
              </a:lnSpc>
              <a:spcBef>
                <a:spcPts val="1200"/>
              </a:spcBef>
              <a:spcAft>
                <a:spcPts val="0"/>
              </a:spcAft>
              <a:buSzPts val="1600"/>
              <a:buChar char="●"/>
            </a:pPr>
            <a:r>
              <a:rPr lang="fr-ca" sz="1600" b="0" i="0" u="none" baseline="0" dirty="0"/>
              <a:t>Poursuivez avec les processus typiques de gestion du rendement.</a:t>
            </a:r>
            <a:endParaRPr sz="1600" b="1" dirty="0"/>
          </a:p>
        </p:txBody>
      </p:sp>
      <p:pic>
        <p:nvPicPr>
          <p:cNvPr id="1039" name="Google Shape;1039;p97"/>
          <p:cNvPicPr preferRelativeResize="0"/>
          <p:nvPr/>
        </p:nvPicPr>
        <p:blipFill rotWithShape="1">
          <a:blip r:embed="rId3">
            <a:alphaModFix/>
          </a:blip>
          <a:srcRect/>
          <a:stretch/>
        </p:blipFill>
        <p:spPr>
          <a:xfrm>
            <a:off x="7913350" y="735449"/>
            <a:ext cx="849650" cy="849650"/>
          </a:xfrm>
          <a:prstGeom prst="rect">
            <a:avLst/>
          </a:prstGeom>
          <a:noFill/>
          <a:ln>
            <a:noFill/>
          </a:ln>
        </p:spPr>
      </p:pic>
      <p:sp>
        <p:nvSpPr>
          <p:cNvPr id="4" name="Google Shape;622;p61">
            <a:extLst>
              <a:ext uri="{FF2B5EF4-FFF2-40B4-BE49-F238E27FC236}">
                <a16:creationId xmlns:a16="http://schemas.microsoft.com/office/drawing/2014/main" id="{AF95E284-1649-5BAB-7338-AF6593732AB9}"/>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5" name="Google Shape;1045;p98"/>
          <p:cNvSpPr txBox="1">
            <a:spLocks noGrp="1"/>
          </p:cNvSpPr>
          <p:nvPr>
            <p:ph type="subTitle" idx="2"/>
          </p:nvPr>
        </p:nvSpPr>
        <p:spPr>
          <a:xfrm>
            <a:off x="461053" y="202506"/>
            <a:ext cx="494100" cy="425993"/>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1</a:t>
            </a:r>
            <a:endParaRPr dirty="0"/>
          </a:p>
        </p:txBody>
      </p:sp>
      <p:sp>
        <p:nvSpPr>
          <p:cNvPr id="1047" name="Google Shape;1047;p98"/>
          <p:cNvSpPr txBox="1">
            <a:spLocks noGrp="1"/>
          </p:cNvSpPr>
          <p:nvPr>
            <p:ph type="subTitle" idx="4"/>
          </p:nvPr>
        </p:nvSpPr>
        <p:spPr>
          <a:xfrm>
            <a:off x="542924" y="775800"/>
            <a:ext cx="8056789" cy="32766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SzPts val="2000"/>
              <a:buChar char="●"/>
            </a:pPr>
            <a:r>
              <a:rPr lang="fr-ca" sz="2000" b="0" i="0" u="none" baseline="0" dirty="0"/>
              <a:t>Renseignez-vous/enquêtez si vous pensez que des mesures d’adaptation pourraient être nécessaires ou utiles.</a:t>
            </a:r>
            <a:endParaRPr sz="2000" dirty="0"/>
          </a:p>
          <a:p>
            <a:pPr marL="457200" lvl="0" indent="-355600" algn="l" rtl="0">
              <a:lnSpc>
                <a:spcPct val="100000"/>
              </a:lnSpc>
              <a:spcBef>
                <a:spcPts val="1000"/>
              </a:spcBef>
              <a:spcAft>
                <a:spcPts val="0"/>
              </a:spcAft>
              <a:buSzPts val="2000"/>
              <a:buChar char="●"/>
            </a:pPr>
            <a:r>
              <a:rPr lang="fr-ca" sz="2000" b="0" i="0" u="none" baseline="0" dirty="0"/>
              <a:t>Discutez clairement des préoccupations liées au rendement avec les employés. Demandez ce qui les aiderait à donner le meilleur d’eux-mêmes.</a:t>
            </a:r>
            <a:endParaRPr sz="2000" dirty="0"/>
          </a:p>
          <a:p>
            <a:pPr marL="457200" lvl="0" indent="-355600" algn="l" rtl="0">
              <a:lnSpc>
                <a:spcPct val="100000"/>
              </a:lnSpc>
              <a:spcBef>
                <a:spcPts val="1000"/>
              </a:spcBef>
              <a:spcAft>
                <a:spcPts val="0"/>
              </a:spcAft>
              <a:buSzPts val="2000"/>
              <a:buChar char="●"/>
            </a:pPr>
            <a:r>
              <a:rPr lang="fr-ca" sz="2000" b="0" i="0" u="none" baseline="0" dirty="0"/>
              <a:t>Soyez ouvert à adapter votre style de formation et de supervision.</a:t>
            </a:r>
            <a:endParaRPr sz="2000" dirty="0"/>
          </a:p>
          <a:p>
            <a:pPr marL="457200" lvl="0" indent="-355600" algn="l" rtl="0">
              <a:lnSpc>
                <a:spcPct val="100000"/>
              </a:lnSpc>
              <a:spcBef>
                <a:spcPts val="1000"/>
              </a:spcBef>
              <a:spcAft>
                <a:spcPts val="0"/>
              </a:spcAft>
              <a:buSzPts val="2000"/>
              <a:buChar char="●"/>
            </a:pPr>
            <a:r>
              <a:rPr lang="fr-ca" sz="2000" b="0" i="0" u="none" baseline="0" dirty="0"/>
              <a:t>Travaillez avec les experts de Personnes et culture de votre organisation pour :</a:t>
            </a:r>
            <a:endParaRPr sz="2000" dirty="0"/>
          </a:p>
          <a:p>
            <a:pPr marL="914400" lvl="1" indent="-336550" algn="l" rtl="0">
              <a:lnSpc>
                <a:spcPct val="100000"/>
              </a:lnSpc>
              <a:spcBef>
                <a:spcPts val="1000"/>
              </a:spcBef>
              <a:spcAft>
                <a:spcPts val="0"/>
              </a:spcAft>
              <a:buSzPts val="1700"/>
              <a:buChar char="○"/>
            </a:pPr>
            <a:r>
              <a:rPr lang="fr-ca" sz="1700" b="0" i="0" u="none" baseline="0" dirty="0"/>
              <a:t>documenter les mesures d’adaptation;</a:t>
            </a:r>
            <a:endParaRPr sz="1700" dirty="0"/>
          </a:p>
          <a:p>
            <a:pPr marL="914400" lvl="1" indent="-336550" algn="l" rtl="0">
              <a:lnSpc>
                <a:spcPct val="100000"/>
              </a:lnSpc>
              <a:spcBef>
                <a:spcPts val="1000"/>
              </a:spcBef>
              <a:spcAft>
                <a:spcPts val="1000"/>
              </a:spcAft>
              <a:buSzPts val="1700"/>
              <a:buChar char="○"/>
            </a:pPr>
            <a:r>
              <a:rPr lang="fr-ca" sz="1700" b="0" i="0" u="none" baseline="0" dirty="0"/>
              <a:t>continuer à surveiller le rendement et aborder les préoccupations si nécessaire.</a:t>
            </a:r>
            <a:endParaRPr sz="1900" dirty="0"/>
          </a:p>
        </p:txBody>
      </p:sp>
      <p:sp>
        <p:nvSpPr>
          <p:cNvPr id="1048" name="Google Shape;1048;p98"/>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85000" lnSpcReduction="10000"/>
          </a:bodyPr>
          <a:lstStyle/>
          <a:p>
            <a:pPr marL="0" lvl="0" indent="0" algn="l" rtl="0">
              <a:spcBef>
                <a:spcPts val="750"/>
              </a:spcBef>
              <a:spcAft>
                <a:spcPts val="0"/>
              </a:spcAft>
              <a:buNone/>
            </a:pPr>
            <a:r>
              <a:rPr lang="fr-ca" b="1" i="0" u="none" baseline="0"/>
              <a:t>Gestion du rendement</a:t>
            </a:r>
            <a:endParaRPr dirty="0"/>
          </a:p>
        </p:txBody>
      </p:sp>
      <p:sp>
        <p:nvSpPr>
          <p:cNvPr id="4" name="Google Shape;622;p61">
            <a:extLst>
              <a:ext uri="{FF2B5EF4-FFF2-40B4-BE49-F238E27FC236}">
                <a16:creationId xmlns:a16="http://schemas.microsoft.com/office/drawing/2014/main" id="{55EBADD1-B4A7-5AD6-5C72-3F95A1F35544}"/>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4" name="Google Shape;1054;p99"/>
          <p:cNvSpPr txBox="1">
            <a:spLocks noGrp="1"/>
          </p:cNvSpPr>
          <p:nvPr>
            <p:ph type="subTitle" idx="2"/>
          </p:nvPr>
        </p:nvSpPr>
        <p:spPr>
          <a:xfrm>
            <a:off x="470277" y="202511"/>
            <a:ext cx="494100" cy="428859"/>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1055" name="Google Shape;1055;p99"/>
          <p:cNvSpPr txBox="1">
            <a:spLocks noGrp="1"/>
          </p:cNvSpPr>
          <p:nvPr>
            <p:ph type="subTitle" idx="3"/>
          </p:nvPr>
        </p:nvSpPr>
        <p:spPr>
          <a:xfrm>
            <a:off x="542925" y="905069"/>
            <a:ext cx="5231574"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i="0" u="none" baseline="0" dirty="0"/>
              <a:t>Tenez compte de ce qui suit concernant l’employé :</a:t>
            </a:r>
            <a:endParaRPr dirty="0"/>
          </a:p>
          <a:p>
            <a:pPr marL="0" lvl="0" indent="0" algn="l" rtl="0">
              <a:spcBef>
                <a:spcPts val="750"/>
              </a:spcBef>
              <a:spcAft>
                <a:spcPts val="0"/>
              </a:spcAft>
              <a:buNone/>
            </a:pPr>
            <a:endParaRPr dirty="0"/>
          </a:p>
        </p:txBody>
      </p:sp>
      <p:sp>
        <p:nvSpPr>
          <p:cNvPr id="1056" name="Google Shape;1056;p99"/>
          <p:cNvSpPr txBox="1">
            <a:spLocks noGrp="1"/>
          </p:cNvSpPr>
          <p:nvPr>
            <p:ph type="subTitle" idx="4"/>
          </p:nvPr>
        </p:nvSpPr>
        <p:spPr>
          <a:xfrm>
            <a:off x="542925" y="2156450"/>
            <a:ext cx="3381300" cy="2491800"/>
          </a:xfrm>
          <a:prstGeom prst="rect">
            <a:avLst/>
          </a:prstGeom>
        </p:spPr>
        <p:txBody>
          <a:bodyPr spcFirstLastPara="1" wrap="square" lIns="91425" tIns="45700" rIns="91425" bIns="45700" anchor="t" anchorCtr="0">
            <a:normAutofit fontScale="92500" lnSpcReduction="10000"/>
          </a:bodyPr>
          <a:lstStyle/>
          <a:p>
            <a:pPr marL="457200" lvl="0" indent="-355600" algn="l" rtl="0">
              <a:lnSpc>
                <a:spcPct val="100000"/>
              </a:lnSpc>
              <a:spcBef>
                <a:spcPts val="0"/>
              </a:spcBef>
              <a:spcAft>
                <a:spcPts val="0"/>
              </a:spcAft>
              <a:buClrTx/>
              <a:buSzPts val="2000"/>
              <a:buChar char="●"/>
            </a:pPr>
            <a:r>
              <a:rPr lang="fr-ca" sz="1800" b="0" i="0" u="none" baseline="0">
                <a:solidFill>
                  <a:srgbClr val="4C4C4E"/>
                </a:solidFill>
              </a:rPr>
              <a:t>compétences et expériences</a:t>
            </a:r>
            <a:endParaRPr sz="1800" dirty="0">
              <a:solidFill>
                <a:srgbClr val="4C4C4E"/>
              </a:solidFill>
            </a:endParaRPr>
          </a:p>
          <a:p>
            <a:pPr marL="457200" lvl="0" indent="-355600" algn="l" rtl="0">
              <a:lnSpc>
                <a:spcPct val="100000"/>
              </a:lnSpc>
              <a:spcBef>
                <a:spcPts val="1000"/>
              </a:spcBef>
              <a:spcAft>
                <a:spcPts val="0"/>
              </a:spcAft>
              <a:buClrTx/>
              <a:buSzPts val="2000"/>
              <a:buChar char="●"/>
            </a:pPr>
            <a:r>
              <a:rPr lang="fr-ca" sz="1800" b="0" i="0" u="none" baseline="0">
                <a:solidFill>
                  <a:srgbClr val="4C4C4E"/>
                </a:solidFill>
              </a:rPr>
              <a:t>besoins actuels</a:t>
            </a:r>
            <a:endParaRPr sz="1800" dirty="0">
              <a:solidFill>
                <a:srgbClr val="4C4C4E"/>
              </a:solidFill>
            </a:endParaRPr>
          </a:p>
          <a:p>
            <a:pPr marL="457200" lvl="0" indent="-355600" algn="l" rtl="0">
              <a:lnSpc>
                <a:spcPct val="100000"/>
              </a:lnSpc>
              <a:spcBef>
                <a:spcPts val="1000"/>
              </a:spcBef>
              <a:spcAft>
                <a:spcPts val="0"/>
              </a:spcAft>
              <a:buClrTx/>
              <a:buSzPts val="2000"/>
              <a:buChar char="●"/>
            </a:pPr>
            <a:r>
              <a:rPr lang="fr-ca" sz="1800" b="0" i="0" u="none" baseline="0">
                <a:solidFill>
                  <a:srgbClr val="4C4C4E"/>
                </a:solidFill>
              </a:rPr>
              <a:t>objectifs de carrière à long terme</a:t>
            </a:r>
            <a:endParaRPr sz="1800" dirty="0">
              <a:solidFill>
                <a:srgbClr val="4C4C4E"/>
              </a:solidFill>
            </a:endParaRPr>
          </a:p>
          <a:p>
            <a:pPr marL="457200" lvl="0" indent="-355600" algn="l" rtl="0">
              <a:lnSpc>
                <a:spcPct val="100000"/>
              </a:lnSpc>
              <a:spcBef>
                <a:spcPts val="1000"/>
              </a:spcBef>
              <a:spcAft>
                <a:spcPts val="1000"/>
              </a:spcAft>
              <a:buClrTx/>
              <a:buSzPts val="2000"/>
              <a:buChar char="●"/>
            </a:pPr>
            <a:r>
              <a:rPr lang="fr-ca" sz="1800" b="0" i="0" u="none" baseline="0">
                <a:solidFill>
                  <a:srgbClr val="4C4C4E"/>
                </a:solidFill>
              </a:rPr>
              <a:t>étapes pour connecter les trois précédents</a:t>
            </a:r>
            <a:br>
              <a:rPr lang="fr-ca" sz="1800">
                <a:solidFill>
                  <a:srgbClr val="4C4C4E"/>
                </a:solidFill>
              </a:rPr>
            </a:br>
            <a:endParaRPr sz="1800" dirty="0">
              <a:solidFill>
                <a:srgbClr val="4C4C4E"/>
              </a:solidFill>
            </a:endParaRPr>
          </a:p>
        </p:txBody>
      </p:sp>
      <p:sp>
        <p:nvSpPr>
          <p:cNvPr id="1057" name="Google Shape;1057;p99"/>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70000" lnSpcReduction="20000"/>
          </a:bodyPr>
          <a:lstStyle/>
          <a:p>
            <a:pPr marL="0" lvl="0" indent="0" algn="l" rtl="0">
              <a:spcBef>
                <a:spcPts val="750"/>
              </a:spcBef>
              <a:spcAft>
                <a:spcPts val="0"/>
              </a:spcAft>
              <a:buNone/>
            </a:pPr>
            <a:r>
              <a:rPr lang="fr-ca" b="1" i="0" u="none" baseline="0"/>
              <a:t>Développement de carrière</a:t>
            </a:r>
            <a:endParaRPr dirty="0"/>
          </a:p>
        </p:txBody>
      </p:sp>
      <p:pic>
        <p:nvPicPr>
          <p:cNvPr id="1058" name="Google Shape;1058;p99">
            <a:hlinkClick r:id="rId3"/>
          </p:cNvPr>
          <p:cNvPicPr preferRelativeResize="0"/>
          <p:nvPr/>
        </p:nvPicPr>
        <p:blipFill rotWithShape="1">
          <a:blip r:embed="rId4">
            <a:alphaModFix/>
          </a:blip>
          <a:srcRect/>
          <a:stretch/>
        </p:blipFill>
        <p:spPr>
          <a:xfrm>
            <a:off x="3423550" y="3720503"/>
            <a:ext cx="2171126" cy="1043425"/>
          </a:xfrm>
          <a:prstGeom prst="rect">
            <a:avLst/>
          </a:prstGeom>
          <a:noFill/>
          <a:ln>
            <a:noFill/>
          </a:ln>
        </p:spPr>
      </p:pic>
      <p:pic>
        <p:nvPicPr>
          <p:cNvPr id="1059" name="Google Shape;1059;p99">
            <a:hlinkClick r:id="rId3"/>
          </p:cNvPr>
          <p:cNvPicPr preferRelativeResize="0"/>
          <p:nvPr/>
        </p:nvPicPr>
        <p:blipFill rotWithShape="1">
          <a:blip r:embed="rId5">
            <a:alphaModFix/>
          </a:blip>
          <a:srcRect/>
          <a:stretch/>
        </p:blipFill>
        <p:spPr>
          <a:xfrm>
            <a:off x="5259350" y="960902"/>
            <a:ext cx="3476712" cy="3451700"/>
          </a:xfrm>
          <a:prstGeom prst="rect">
            <a:avLst/>
          </a:prstGeom>
          <a:noFill/>
          <a:ln>
            <a:noFill/>
          </a:ln>
        </p:spPr>
      </p:pic>
      <p:sp>
        <p:nvSpPr>
          <p:cNvPr id="4" name="Google Shape;622;p61">
            <a:extLst>
              <a:ext uri="{FF2B5EF4-FFF2-40B4-BE49-F238E27FC236}">
                <a16:creationId xmlns:a16="http://schemas.microsoft.com/office/drawing/2014/main" id="{6B5AC642-D097-DF09-ACCA-4E756EC5D201}"/>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01"/>
          <p:cNvSpPr txBox="1">
            <a:spLocks noGrp="1"/>
          </p:cNvSpPr>
          <p:nvPr>
            <p:ph type="subTitle" idx="2"/>
          </p:nvPr>
        </p:nvSpPr>
        <p:spPr>
          <a:xfrm>
            <a:off x="461070" y="230183"/>
            <a:ext cx="543510" cy="412841"/>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1080" name="Google Shape;1080;p101"/>
          <p:cNvSpPr txBox="1">
            <a:spLocks noGrp="1"/>
          </p:cNvSpPr>
          <p:nvPr>
            <p:ph type="subTitle" idx="3"/>
          </p:nvPr>
        </p:nvSpPr>
        <p:spPr>
          <a:xfrm>
            <a:off x="485775" y="762771"/>
            <a:ext cx="7869600"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i="0" u="none" baseline="0" dirty="0"/>
              <a:t>Scénario : Développement de carrière</a:t>
            </a:r>
            <a:endParaRPr dirty="0"/>
          </a:p>
        </p:txBody>
      </p:sp>
      <p:sp>
        <p:nvSpPr>
          <p:cNvPr id="1081" name="Google Shape;1081;p101"/>
          <p:cNvSpPr txBox="1">
            <a:spLocks noGrp="1"/>
          </p:cNvSpPr>
          <p:nvPr>
            <p:ph type="subTitle" idx="4"/>
          </p:nvPr>
        </p:nvSpPr>
        <p:spPr>
          <a:xfrm>
            <a:off x="507300" y="1263738"/>
            <a:ext cx="7961100" cy="29337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Clr>
                <a:srgbClr val="000000"/>
              </a:buClr>
              <a:buSzPts val="2100"/>
              <a:buFont typeface="Arial"/>
              <a:buNone/>
            </a:pPr>
            <a:r>
              <a:rPr lang="fr-ca" sz="1900" b="1" i="0" u="none" baseline="0" dirty="0">
                <a:solidFill>
                  <a:schemeClr val="accent4"/>
                </a:solidFill>
              </a:rPr>
              <a:t>Scénario : </a:t>
            </a:r>
            <a:r>
              <a:rPr lang="fr-ca" sz="1900" b="0" i="0" u="none" baseline="0" dirty="0"/>
              <a:t>Un employé en soutien administratif est enthousiaste à propos des soins axés sur le patient. Le rôle principal de cet employé est de planifier les nouvelles références de traitements ambulatoires (80 % de son temps). Ses mesures d’adaptation liées au handicap comprennent : des procédures écrites détaillées pour le processus de référence et des réunions hebdomadaires régulières pour répondre aux questions et vérifier que les procédures standard sont suivies.</a:t>
            </a:r>
          </a:p>
          <a:p>
            <a:pPr marL="0" lvl="0" indent="0" algn="l" rtl="0">
              <a:lnSpc>
                <a:spcPct val="100000"/>
              </a:lnSpc>
              <a:spcBef>
                <a:spcPts val="750"/>
              </a:spcBef>
              <a:spcAft>
                <a:spcPts val="0"/>
              </a:spcAft>
              <a:buClr>
                <a:srgbClr val="000000"/>
              </a:buClr>
              <a:buSzPts val="2100"/>
              <a:buFont typeface="Arial"/>
              <a:buNone/>
            </a:pPr>
            <a:r>
              <a:rPr lang="fr-ca" sz="1900" b="0" i="0" u="none" baseline="0" dirty="0"/>
              <a:t>Il vous dit qu’il désire un nouveau défi parce qu’il s’ennuie et qu’il aime apprendre de nouvelles choses. </a:t>
            </a:r>
          </a:p>
          <a:p>
            <a:pPr marL="0" lvl="0" indent="0" algn="l" rtl="0">
              <a:lnSpc>
                <a:spcPct val="100000"/>
              </a:lnSpc>
              <a:spcBef>
                <a:spcPts val="750"/>
              </a:spcBef>
              <a:spcAft>
                <a:spcPts val="0"/>
              </a:spcAft>
              <a:buClr>
                <a:srgbClr val="000000"/>
              </a:buClr>
              <a:buSzPts val="2100"/>
              <a:buFont typeface="Arial"/>
              <a:buNone/>
            </a:pPr>
            <a:r>
              <a:rPr lang="fr-ca" sz="1900" b="1" i="0" u="none" baseline="0" dirty="0">
                <a:solidFill>
                  <a:schemeClr val="accent4"/>
                </a:solidFill>
              </a:rPr>
              <a:t>Discutez : </a:t>
            </a:r>
            <a:r>
              <a:rPr lang="fr-ca" sz="1900" b="0" i="0" u="none" baseline="0" dirty="0"/>
              <a:t> 1 : Quelles sont vos premières impressions? 2 : Comment pourriez-vous explorer le développement de carrière?</a:t>
            </a:r>
            <a:endParaRPr dirty="0"/>
          </a:p>
        </p:txBody>
      </p:sp>
      <p:sp>
        <p:nvSpPr>
          <p:cNvPr id="1082" name="Google Shape;1082;p101"/>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70000" lnSpcReduction="20000"/>
          </a:bodyPr>
          <a:lstStyle/>
          <a:p>
            <a:pPr marL="0" lvl="0" indent="0" algn="l" rtl="0">
              <a:spcBef>
                <a:spcPts val="750"/>
              </a:spcBef>
              <a:spcAft>
                <a:spcPts val="0"/>
              </a:spcAft>
              <a:buNone/>
            </a:pPr>
            <a:r>
              <a:rPr lang="fr-ca" b="1" i="0" u="none" baseline="0"/>
              <a:t>Développement de carrière</a:t>
            </a:r>
            <a:endParaRPr/>
          </a:p>
        </p:txBody>
      </p:sp>
      <p:grpSp>
        <p:nvGrpSpPr>
          <p:cNvPr id="1083" name="Google Shape;1083;p101"/>
          <p:cNvGrpSpPr/>
          <p:nvPr/>
        </p:nvGrpSpPr>
        <p:grpSpPr>
          <a:xfrm>
            <a:off x="7401000" y="4506100"/>
            <a:ext cx="1562100" cy="572699"/>
            <a:chOff x="7361800" y="4486500"/>
            <a:chExt cx="1562100" cy="572699"/>
          </a:xfrm>
        </p:grpSpPr>
        <p:pic>
          <p:nvPicPr>
            <p:cNvPr id="1084" name="Google Shape;1084;p101"/>
            <p:cNvPicPr preferRelativeResize="0"/>
            <p:nvPr/>
          </p:nvPicPr>
          <p:blipFill rotWithShape="1">
            <a:blip r:embed="rId3">
              <a:alphaModFix/>
            </a:blip>
            <a:srcRect/>
            <a:stretch/>
          </p:blipFill>
          <p:spPr>
            <a:xfrm>
              <a:off x="7361800" y="4486500"/>
              <a:ext cx="572699" cy="572699"/>
            </a:xfrm>
            <a:prstGeom prst="rect">
              <a:avLst/>
            </a:prstGeom>
            <a:noFill/>
            <a:ln>
              <a:noFill/>
            </a:ln>
          </p:spPr>
        </p:pic>
        <p:sp>
          <p:nvSpPr>
            <p:cNvPr id="1085" name="Google Shape;1085;p101"/>
            <p:cNvSpPr txBox="1"/>
            <p:nvPr/>
          </p:nvSpPr>
          <p:spPr>
            <a:xfrm>
              <a:off x="7934500" y="4581750"/>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ca" sz="2100" b="0" i="0" u="none" strike="noStrike" cap="none" baseline="0">
                  <a:solidFill>
                    <a:schemeClr val="dk1"/>
                  </a:solidFill>
                  <a:latin typeface="Arial"/>
                  <a:ea typeface="Arial"/>
                  <a:cs typeface="Arial"/>
                  <a:sym typeface="Arial"/>
                </a:rPr>
                <a:t>5 min</a:t>
              </a:r>
              <a:endParaRPr sz="2100" b="0" i="0" u="none" strike="noStrike" cap="none">
                <a:solidFill>
                  <a:schemeClr val="dk1"/>
                </a:solidFill>
                <a:latin typeface="Arial"/>
                <a:ea typeface="Arial"/>
                <a:cs typeface="Arial"/>
                <a:sym typeface="Arial"/>
              </a:endParaRPr>
            </a:p>
          </p:txBody>
        </p:sp>
      </p:grpSp>
      <p:pic>
        <p:nvPicPr>
          <p:cNvPr id="1086" name="Google Shape;1086;p101"/>
          <p:cNvPicPr preferRelativeResize="0"/>
          <p:nvPr/>
        </p:nvPicPr>
        <p:blipFill rotWithShape="1">
          <a:blip r:embed="rId4">
            <a:alphaModFix/>
          </a:blip>
          <a:srcRect/>
          <a:stretch/>
        </p:blipFill>
        <p:spPr>
          <a:xfrm>
            <a:off x="7913350" y="735449"/>
            <a:ext cx="849650" cy="849650"/>
          </a:xfrm>
          <a:prstGeom prst="rect">
            <a:avLst/>
          </a:prstGeom>
          <a:noFill/>
          <a:ln>
            <a:noFill/>
          </a:ln>
        </p:spPr>
      </p:pic>
      <p:sp>
        <p:nvSpPr>
          <p:cNvPr id="6" name="Google Shape;622;p61">
            <a:extLst>
              <a:ext uri="{FF2B5EF4-FFF2-40B4-BE49-F238E27FC236}">
                <a16:creationId xmlns:a16="http://schemas.microsoft.com/office/drawing/2014/main" id="{2C21696D-9B7D-3DF5-C771-76D7EB3AA00D}"/>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2" name="Google Shape;1092;p102"/>
          <p:cNvSpPr txBox="1">
            <a:spLocks noGrp="1"/>
          </p:cNvSpPr>
          <p:nvPr>
            <p:ph type="subTitle" idx="2"/>
          </p:nvPr>
        </p:nvSpPr>
        <p:spPr>
          <a:xfrm>
            <a:off x="485775" y="241070"/>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2</a:t>
            </a:r>
            <a:endParaRPr dirty="0"/>
          </a:p>
        </p:txBody>
      </p:sp>
      <p:sp>
        <p:nvSpPr>
          <p:cNvPr id="1093" name="Google Shape;1093;p102"/>
          <p:cNvSpPr txBox="1">
            <a:spLocks noGrp="1"/>
          </p:cNvSpPr>
          <p:nvPr>
            <p:ph type="subTitle" idx="4"/>
          </p:nvPr>
        </p:nvSpPr>
        <p:spPr>
          <a:xfrm>
            <a:off x="542925" y="1781100"/>
            <a:ext cx="7961100" cy="2781300"/>
          </a:xfrm>
          <a:prstGeom prst="rect">
            <a:avLst/>
          </a:prstGeom>
        </p:spPr>
        <p:txBody>
          <a:bodyPr spcFirstLastPara="1" wrap="square" lIns="91425" tIns="45700" rIns="91425" bIns="45700" anchor="t" anchorCtr="0">
            <a:normAutofit fontScale="92500"/>
          </a:bodyPr>
          <a:lstStyle/>
          <a:p>
            <a:pPr marL="457200" lvl="0" indent="-349250" algn="l" rtl="0">
              <a:lnSpc>
                <a:spcPct val="100000"/>
              </a:lnSpc>
              <a:spcBef>
                <a:spcPts val="1200"/>
              </a:spcBef>
              <a:spcAft>
                <a:spcPts val="0"/>
              </a:spcAft>
              <a:buClr>
                <a:srgbClr val="000000"/>
              </a:buClr>
              <a:buSzPts val="1900"/>
              <a:buChar char="●"/>
            </a:pPr>
            <a:r>
              <a:rPr lang="fr-ca" sz="1900" b="0" i="0" u="none" baseline="0" dirty="0">
                <a:solidFill>
                  <a:srgbClr val="000000"/>
                </a:solidFill>
              </a:rPr>
              <a:t>Soyez attentif et soutenez les nouvelles possibilités en lien avec les intérêts et les forces de l’employé.</a:t>
            </a:r>
            <a:endParaRPr sz="1900" dirty="0">
              <a:solidFill>
                <a:srgbClr val="000000"/>
              </a:solidFill>
            </a:endParaRPr>
          </a:p>
          <a:p>
            <a:pPr marL="457200" lvl="0" indent="-349250" algn="l" rtl="0">
              <a:lnSpc>
                <a:spcPct val="100000"/>
              </a:lnSpc>
              <a:spcBef>
                <a:spcPts val="1200"/>
              </a:spcBef>
              <a:spcAft>
                <a:spcPts val="0"/>
              </a:spcAft>
              <a:buClr>
                <a:srgbClr val="000000"/>
              </a:buClr>
              <a:buSzPts val="1900"/>
              <a:buChar char="●"/>
            </a:pPr>
            <a:r>
              <a:rPr lang="fr-ca" sz="1900" b="0" i="0" u="none" baseline="0" dirty="0">
                <a:solidFill>
                  <a:srgbClr val="000000"/>
                </a:solidFill>
              </a:rPr>
              <a:t>Discutez avec l’</a:t>
            </a:r>
            <a:r>
              <a:rPr lang="fr-ca" sz="1900" b="0" i="0" u="none" baseline="0" dirty="0">
                <a:solidFill>
                  <a:schemeClr val="tx1"/>
                </a:solidFill>
              </a:rPr>
              <a:t>employé</a:t>
            </a:r>
            <a:r>
              <a:rPr lang="fr-ca" sz="1900" b="0" i="0" u="none" baseline="0" dirty="0">
                <a:solidFill>
                  <a:srgbClr val="000000"/>
                </a:solidFill>
              </a:rPr>
              <a:t> des stratégies qui lui permettent d’apprendre de nouvelles tâches et de donner le meilleur de lui-même.</a:t>
            </a:r>
            <a:endParaRPr sz="1900" dirty="0">
              <a:solidFill>
                <a:srgbClr val="000000"/>
              </a:solidFill>
            </a:endParaRPr>
          </a:p>
          <a:p>
            <a:pPr marL="457200" lvl="0" indent="-349250" algn="l" rtl="0">
              <a:lnSpc>
                <a:spcPct val="100000"/>
              </a:lnSpc>
              <a:spcBef>
                <a:spcPts val="1200"/>
              </a:spcBef>
              <a:spcAft>
                <a:spcPts val="0"/>
              </a:spcAft>
              <a:buClr>
                <a:srgbClr val="000000"/>
              </a:buClr>
              <a:buSzPts val="1900"/>
              <a:buChar char="●"/>
            </a:pPr>
            <a:r>
              <a:rPr lang="fr-ca" sz="1900" b="0" i="0" u="none" baseline="0" dirty="0">
                <a:solidFill>
                  <a:srgbClr val="000000"/>
                </a:solidFill>
              </a:rPr>
              <a:t>Adaptez la stratégie de formation</a:t>
            </a:r>
            <a:endParaRPr sz="1900" dirty="0">
              <a:solidFill>
                <a:srgbClr val="000000"/>
              </a:solidFill>
            </a:endParaRPr>
          </a:p>
          <a:p>
            <a:pPr marL="457200" lvl="0" indent="-349250" algn="l" rtl="0">
              <a:lnSpc>
                <a:spcPct val="100000"/>
              </a:lnSpc>
              <a:spcBef>
                <a:spcPts val="1200"/>
              </a:spcBef>
              <a:spcAft>
                <a:spcPts val="0"/>
              </a:spcAft>
              <a:buClr>
                <a:srgbClr val="000000"/>
              </a:buClr>
              <a:buSzPts val="1900"/>
              <a:buChar char="●"/>
            </a:pPr>
            <a:r>
              <a:rPr lang="fr-ca" sz="1900" b="0" i="0" u="none" baseline="0" dirty="0">
                <a:solidFill>
                  <a:srgbClr val="000000"/>
                </a:solidFill>
              </a:rPr>
              <a:t>Accéder aux ressources – internes (Personnes et culture/RH, Santé au travail, etc.) et externes au besoin (p. ex., agence de soutien à l’emploi).</a:t>
            </a:r>
            <a:endParaRPr sz="1900" dirty="0"/>
          </a:p>
          <a:p>
            <a:pPr marL="0" lvl="0" indent="0" algn="l" rtl="0">
              <a:spcBef>
                <a:spcPts val="750"/>
              </a:spcBef>
              <a:spcAft>
                <a:spcPts val="0"/>
              </a:spcAft>
              <a:buNone/>
            </a:pPr>
            <a:endParaRPr dirty="0"/>
          </a:p>
        </p:txBody>
      </p:sp>
      <p:sp>
        <p:nvSpPr>
          <p:cNvPr id="1094" name="Google Shape;1094;p102"/>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fontScale="70000" lnSpcReduction="20000"/>
          </a:bodyPr>
          <a:lstStyle/>
          <a:p>
            <a:pPr marL="0" lvl="0" indent="0" algn="l" rtl="0">
              <a:spcBef>
                <a:spcPts val="750"/>
              </a:spcBef>
              <a:spcAft>
                <a:spcPts val="0"/>
              </a:spcAft>
              <a:buNone/>
            </a:pPr>
            <a:r>
              <a:rPr lang="fr-ca" b="1" i="0" u="none" baseline="0"/>
              <a:t>Développement de carrière</a:t>
            </a:r>
            <a:endParaRPr dirty="0"/>
          </a:p>
        </p:txBody>
      </p:sp>
      <p:sp>
        <p:nvSpPr>
          <p:cNvPr id="1095" name="Google Shape;1095;p102"/>
          <p:cNvSpPr txBox="1">
            <a:spLocks noGrp="1"/>
          </p:cNvSpPr>
          <p:nvPr>
            <p:ph type="subTitle" idx="3"/>
          </p:nvPr>
        </p:nvSpPr>
        <p:spPr>
          <a:xfrm>
            <a:off x="542925" y="1076100"/>
            <a:ext cx="7869600"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i="0" u="none" baseline="0" dirty="0"/>
              <a:t>Développement de carrière</a:t>
            </a:r>
            <a:endParaRPr dirty="0"/>
          </a:p>
        </p:txBody>
      </p:sp>
      <p:sp>
        <p:nvSpPr>
          <p:cNvPr id="4" name="Google Shape;622;p61">
            <a:extLst>
              <a:ext uri="{FF2B5EF4-FFF2-40B4-BE49-F238E27FC236}">
                <a16:creationId xmlns:a16="http://schemas.microsoft.com/office/drawing/2014/main" id="{9EC5668F-F802-64A5-91E3-EBF2FAF15AC5}"/>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1" name="Google Shape;1101;p103"/>
          <p:cNvSpPr txBox="1">
            <a:spLocks noGrp="1"/>
          </p:cNvSpPr>
          <p:nvPr>
            <p:ph type="subTitle" idx="2"/>
          </p:nvPr>
        </p:nvSpPr>
        <p:spPr>
          <a:xfrm>
            <a:off x="439298" y="230184"/>
            <a:ext cx="54351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3</a:t>
            </a:r>
            <a:endParaRPr dirty="0"/>
          </a:p>
        </p:txBody>
      </p:sp>
      <p:sp>
        <p:nvSpPr>
          <p:cNvPr id="1102" name="Google Shape;1102;p103"/>
          <p:cNvSpPr txBox="1">
            <a:spLocks noGrp="1"/>
          </p:cNvSpPr>
          <p:nvPr>
            <p:ph type="subTitle" idx="3"/>
          </p:nvPr>
        </p:nvSpPr>
        <p:spPr>
          <a:xfrm>
            <a:off x="542924" y="1076100"/>
            <a:ext cx="4097923"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sz="3000" i="0" u="none" baseline="0" dirty="0"/>
              <a:t>Stratégie en matière d’emploi inclusif pour les personnes en situation de handicap</a:t>
            </a:r>
            <a:endParaRPr dirty="0"/>
          </a:p>
        </p:txBody>
      </p:sp>
      <p:sp>
        <p:nvSpPr>
          <p:cNvPr id="1103" name="Google Shape;1103;p103"/>
          <p:cNvSpPr txBox="1">
            <a:spLocks noGrp="1"/>
          </p:cNvSpPr>
          <p:nvPr>
            <p:ph type="subTitle" idx="5"/>
          </p:nvPr>
        </p:nvSpPr>
        <p:spPr>
          <a:xfrm>
            <a:off x="1074325" y="233400"/>
            <a:ext cx="3589954" cy="542400"/>
          </a:xfrm>
          <a:prstGeom prst="rect">
            <a:avLst/>
          </a:prstGeom>
        </p:spPr>
        <p:txBody>
          <a:bodyPr spcFirstLastPara="1" wrap="square" lIns="91425" tIns="45700" rIns="91425" bIns="45700" anchor="ctr" anchorCtr="0">
            <a:noAutofit/>
          </a:bodyPr>
          <a:lstStyle/>
          <a:p>
            <a:pPr marL="0" lvl="0" indent="0" algn="l" rtl="0">
              <a:spcBef>
                <a:spcPts val="750"/>
              </a:spcBef>
              <a:spcAft>
                <a:spcPts val="0"/>
              </a:spcAft>
              <a:buNone/>
            </a:pPr>
            <a:r>
              <a:rPr lang="fr-ca" b="1" i="0" u="none" baseline="0"/>
              <a:t>Stratégie</a:t>
            </a:r>
            <a:endParaRPr dirty="0"/>
          </a:p>
        </p:txBody>
      </p:sp>
      <p:pic>
        <p:nvPicPr>
          <p:cNvPr id="1107" name="Google Shape;1107;p103"/>
          <p:cNvPicPr preferRelativeResize="0"/>
          <p:nvPr/>
        </p:nvPicPr>
        <p:blipFill>
          <a:blip r:embed="rId3">
            <a:alphaModFix/>
          </a:blip>
          <a:stretch>
            <a:fillRect/>
          </a:stretch>
        </p:blipFill>
        <p:spPr>
          <a:xfrm>
            <a:off x="4968250" y="1362000"/>
            <a:ext cx="3057600" cy="3057600"/>
          </a:xfrm>
          <a:prstGeom prst="rect">
            <a:avLst/>
          </a:prstGeom>
          <a:noFill/>
          <a:ln>
            <a:noFill/>
          </a:ln>
        </p:spPr>
      </p:pic>
      <p:sp>
        <p:nvSpPr>
          <p:cNvPr id="1108" name="Google Shape;1108;p103"/>
          <p:cNvSpPr/>
          <p:nvPr/>
        </p:nvSpPr>
        <p:spPr>
          <a:xfrm>
            <a:off x="6995262" y="3680779"/>
            <a:ext cx="3794100" cy="3635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9" name="Google Shape;1109;p103"/>
          <p:cNvSpPr/>
          <p:nvPr/>
        </p:nvSpPr>
        <p:spPr>
          <a:xfrm>
            <a:off x="8353252" y="2995113"/>
            <a:ext cx="2835600" cy="28356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Google Shape;622;p61">
            <a:extLst>
              <a:ext uri="{FF2B5EF4-FFF2-40B4-BE49-F238E27FC236}">
                <a16:creationId xmlns:a16="http://schemas.microsoft.com/office/drawing/2014/main" id="{65EC980F-293B-931B-44C5-9243AF340B37}"/>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4" name="Google Shape;184;p27"/>
          <p:cNvSpPr txBox="1">
            <a:spLocks noGrp="1"/>
          </p:cNvSpPr>
          <p:nvPr>
            <p:ph type="title"/>
          </p:nvPr>
        </p:nvSpPr>
        <p:spPr>
          <a:xfrm>
            <a:off x="628650" y="109537"/>
            <a:ext cx="7886700" cy="1883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fr-ca" sz="3400" i="0" u="none" baseline="0" dirty="0">
                <a:solidFill>
                  <a:schemeClr val="lt1"/>
                </a:solidFill>
              </a:rPr>
              <a:t>Objectif de la séance</a:t>
            </a:r>
            <a:endParaRPr sz="3400" dirty="0">
              <a:solidFill>
                <a:schemeClr val="lt1"/>
              </a:solidFill>
            </a:endParaRPr>
          </a:p>
        </p:txBody>
      </p:sp>
      <p:sp>
        <p:nvSpPr>
          <p:cNvPr id="182" name="Google Shape;182;p27"/>
          <p:cNvSpPr txBox="1">
            <a:spLocks noGrp="1"/>
          </p:cNvSpPr>
          <p:nvPr>
            <p:ph type="body" idx="4294967295"/>
          </p:nvPr>
        </p:nvSpPr>
        <p:spPr>
          <a:xfrm>
            <a:off x="366713" y="2989448"/>
            <a:ext cx="8148637" cy="10969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100"/>
              <a:buNone/>
            </a:pPr>
            <a:r>
              <a:rPr lang="fr-ca" sz="3600" b="0" i="0" u="none" baseline="0" dirty="0">
                <a:solidFill>
                  <a:schemeClr val="lt1"/>
                </a:solidFill>
              </a:rPr>
              <a:t>les connaissances sur l’accessibilité </a:t>
            </a:r>
          </a:p>
          <a:p>
            <a:pPr marL="0" lvl="0" indent="0" algn="ctr" rtl="0">
              <a:lnSpc>
                <a:spcPct val="90000"/>
              </a:lnSpc>
              <a:spcBef>
                <a:spcPts val="0"/>
              </a:spcBef>
              <a:spcAft>
                <a:spcPts val="0"/>
              </a:spcAft>
              <a:buSzPts val="2100"/>
              <a:buNone/>
            </a:pPr>
            <a:r>
              <a:rPr lang="fr-ca" sz="3600" b="0" i="0" u="none" baseline="0" dirty="0">
                <a:solidFill>
                  <a:schemeClr val="lt1"/>
                </a:solidFill>
              </a:rPr>
              <a:t> et la </a:t>
            </a:r>
            <a:br>
              <a:rPr lang="fr-ca" sz="3600" dirty="0">
                <a:solidFill>
                  <a:schemeClr val="lt1"/>
                </a:solidFill>
              </a:rPr>
            </a:br>
            <a:r>
              <a:rPr lang="fr-ca" sz="3600" b="0" i="0" u="none" baseline="0" dirty="0">
                <a:solidFill>
                  <a:schemeClr val="lt1"/>
                </a:solidFill>
              </a:rPr>
              <a:t>confiance en l’inclusion.</a:t>
            </a:r>
            <a:endParaRPr sz="3600" dirty="0">
              <a:solidFill>
                <a:schemeClr val="lt1"/>
              </a:solidFill>
            </a:endParaRPr>
          </a:p>
        </p:txBody>
      </p:sp>
      <p:sp>
        <p:nvSpPr>
          <p:cNvPr id="183" name="Google Shape;183;p27"/>
          <p:cNvSpPr txBox="1">
            <a:spLocks noGrp="1"/>
          </p:cNvSpPr>
          <p:nvPr>
            <p:ph type="body" idx="4294967295"/>
          </p:nvPr>
        </p:nvSpPr>
        <p:spPr>
          <a:xfrm>
            <a:off x="327025" y="1617662"/>
            <a:ext cx="8489950" cy="148431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100"/>
              <a:buNone/>
            </a:pPr>
            <a:r>
              <a:rPr lang="fr-ca" sz="2750" b="0" i="0" u="none" baseline="0" dirty="0">
                <a:solidFill>
                  <a:schemeClr val="lt1"/>
                </a:solidFill>
              </a:rPr>
              <a:t>Préparer les </a:t>
            </a:r>
            <a:r>
              <a:rPr lang="fr-ca" sz="2750" b="1" i="0" u="none" baseline="0" dirty="0">
                <a:solidFill>
                  <a:schemeClr val="lt1"/>
                </a:solidFill>
              </a:rPr>
              <a:t>leaders humains</a:t>
            </a:r>
            <a:r>
              <a:rPr lang="fr-ca" sz="2750" b="0" i="0" u="none" baseline="0" dirty="0">
                <a:solidFill>
                  <a:schemeClr val="lt1"/>
                </a:solidFill>
              </a:rPr>
              <a:t> du secteur de la santé </a:t>
            </a:r>
            <a:br>
              <a:rPr lang="fr-ca" sz="2750" dirty="0">
                <a:solidFill>
                  <a:schemeClr val="lt1"/>
                </a:solidFill>
              </a:rPr>
            </a:br>
            <a:r>
              <a:rPr lang="fr-ca" sz="2750" b="0" i="0" u="none" baseline="0" dirty="0">
                <a:solidFill>
                  <a:schemeClr val="lt1"/>
                </a:solidFill>
              </a:rPr>
              <a:t>à </a:t>
            </a:r>
            <a:r>
              <a:rPr lang="fr-ca" sz="2750" b="1" i="0" u="none" baseline="0" dirty="0">
                <a:solidFill>
                  <a:schemeClr val="lt1"/>
                </a:solidFill>
              </a:rPr>
              <a:t>embaucher</a:t>
            </a:r>
            <a:r>
              <a:rPr lang="fr-ca" sz="2750" b="0" i="0" u="none" baseline="0" dirty="0">
                <a:solidFill>
                  <a:schemeClr val="lt1"/>
                </a:solidFill>
              </a:rPr>
              <a:t>, à </a:t>
            </a:r>
            <a:r>
              <a:rPr lang="fr-ca" sz="2750" b="1" i="0" u="none" baseline="0" dirty="0">
                <a:solidFill>
                  <a:schemeClr val="lt1"/>
                </a:solidFill>
              </a:rPr>
              <a:t>engager et à fidéliser</a:t>
            </a:r>
            <a:r>
              <a:rPr lang="fr-ca" sz="2750" b="0" i="0" u="none" baseline="0" dirty="0">
                <a:solidFill>
                  <a:schemeClr val="lt1"/>
                </a:solidFill>
              </a:rPr>
              <a:t> les </a:t>
            </a:r>
            <a:br>
              <a:rPr lang="fr-ca" sz="2750" dirty="0">
                <a:solidFill>
                  <a:schemeClr val="lt1"/>
                </a:solidFill>
              </a:rPr>
            </a:br>
            <a:r>
              <a:rPr lang="fr-ca" sz="2750" b="0" i="0" u="none" baseline="0" dirty="0">
                <a:solidFill>
                  <a:schemeClr val="lt1"/>
                </a:solidFill>
              </a:rPr>
              <a:t>employés en situation de handicap en améliorant :</a:t>
            </a:r>
            <a:r>
              <a:rPr lang="fr-ca" sz="2950" b="1" i="0" u="none" baseline="0" dirty="0">
                <a:solidFill>
                  <a:schemeClr val="lt1"/>
                </a:solidFill>
              </a:rPr>
              <a:t> </a:t>
            </a:r>
            <a:endParaRPr sz="2950" b="1" i="1" dirty="0">
              <a:solidFill>
                <a:schemeClr val="lt1"/>
              </a:solidFill>
            </a:endParaRPr>
          </a:p>
        </p:txBody>
      </p:sp>
      <p:cxnSp>
        <p:nvCxnSpPr>
          <p:cNvPr id="185" name="Google Shape;185;p27"/>
          <p:cNvCxnSpPr/>
          <p:nvPr/>
        </p:nvCxnSpPr>
        <p:spPr>
          <a:xfrm>
            <a:off x="3849523" y="1562284"/>
            <a:ext cx="9906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5" name="Google Shape;1115;p104"/>
          <p:cNvSpPr txBox="1">
            <a:spLocks noGrp="1"/>
          </p:cNvSpPr>
          <p:nvPr>
            <p:ph type="subTitle" idx="2"/>
          </p:nvPr>
        </p:nvSpPr>
        <p:spPr>
          <a:xfrm>
            <a:off x="464003" y="251956"/>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3</a:t>
            </a:r>
            <a:endParaRPr dirty="0"/>
          </a:p>
        </p:txBody>
      </p:sp>
      <p:sp>
        <p:nvSpPr>
          <p:cNvPr id="1116" name="Google Shape;1116;p104"/>
          <p:cNvSpPr txBox="1">
            <a:spLocks noGrp="1"/>
          </p:cNvSpPr>
          <p:nvPr>
            <p:ph type="subTitle" idx="3"/>
          </p:nvPr>
        </p:nvSpPr>
        <p:spPr>
          <a:xfrm>
            <a:off x="598850" y="629539"/>
            <a:ext cx="8166900" cy="5424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sz="2800" i="0" u="none" baseline="0" dirty="0"/>
              <a:t>Stratégie en matière d’emploi inclusif pour les personnes en situation de handicap</a:t>
            </a:r>
            <a:endParaRPr sz="2800" dirty="0"/>
          </a:p>
        </p:txBody>
      </p:sp>
      <p:sp>
        <p:nvSpPr>
          <p:cNvPr id="1117" name="Google Shape;1117;p104"/>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lnSpcReduction="10000"/>
          </a:bodyPr>
          <a:lstStyle/>
          <a:p>
            <a:pPr marL="0" lvl="0" indent="0" algn="l" rtl="0">
              <a:spcBef>
                <a:spcPts val="750"/>
              </a:spcBef>
              <a:spcAft>
                <a:spcPts val="0"/>
              </a:spcAft>
              <a:buNone/>
            </a:pPr>
            <a:r>
              <a:rPr lang="fr-ca" b="1" i="0" u="none" baseline="0"/>
              <a:t>Stratégie</a:t>
            </a:r>
            <a:endParaRPr dirty="0"/>
          </a:p>
        </p:txBody>
      </p:sp>
      <p:pic>
        <p:nvPicPr>
          <p:cNvPr id="1118" name="Google Shape;1118;p104"/>
          <p:cNvPicPr preferRelativeResize="0"/>
          <p:nvPr/>
        </p:nvPicPr>
        <p:blipFill rotWithShape="1">
          <a:blip r:embed="rId3">
            <a:alphaModFix/>
          </a:blip>
          <a:srcRect/>
          <a:stretch/>
        </p:blipFill>
        <p:spPr>
          <a:xfrm>
            <a:off x="5855401" y="1780026"/>
            <a:ext cx="1946300" cy="1904149"/>
          </a:xfrm>
          <a:prstGeom prst="rect">
            <a:avLst/>
          </a:prstGeom>
          <a:noFill/>
          <a:ln>
            <a:noFill/>
          </a:ln>
        </p:spPr>
      </p:pic>
      <p:sp>
        <p:nvSpPr>
          <p:cNvPr id="2" name="Google Shape;1119;p104">
            <a:extLst>
              <a:ext uri="{FF2B5EF4-FFF2-40B4-BE49-F238E27FC236}">
                <a16:creationId xmlns:a16="http://schemas.microsoft.com/office/drawing/2014/main" id="{3203FD15-4735-E120-65B3-CFBBA3E1850D}"/>
              </a:ext>
            </a:extLst>
          </p:cNvPr>
          <p:cNvSpPr txBox="1"/>
          <p:nvPr/>
        </p:nvSpPr>
        <p:spPr>
          <a:xfrm>
            <a:off x="293915" y="1447166"/>
            <a:ext cx="8850086" cy="3796542"/>
          </a:xfrm>
          <a:prstGeom prst="rect">
            <a:avLst/>
          </a:prstGeom>
          <a:noFill/>
          <a:ln>
            <a:noFill/>
          </a:ln>
        </p:spPr>
        <p:txBody>
          <a:bodyPr spcFirstLastPara="1" wrap="square" lIns="91425" tIns="45700" rIns="91425" bIns="45700" anchor="t" anchorCtr="0">
            <a:noAutofit/>
          </a:bodyPr>
          <a:lstStyle/>
          <a:p>
            <a:pPr marL="457200" marR="0" lvl="0" indent="-336550" algn="l" rtl="0">
              <a:lnSpc>
                <a:spcPct val="100000"/>
              </a:lnSpc>
              <a:spcBef>
                <a:spcPts val="750"/>
              </a:spcBef>
              <a:spcAft>
                <a:spcPts val="0"/>
              </a:spcAft>
              <a:buClr>
                <a:srgbClr val="000000"/>
              </a:buClr>
              <a:buSzPts val="1700"/>
              <a:buFont typeface="Arial"/>
              <a:buChar char="●"/>
            </a:pPr>
            <a:r>
              <a:rPr lang="fr-ca" b="0" i="0" u="none" strike="noStrike" cap="none" baseline="0" dirty="0">
                <a:solidFill>
                  <a:srgbClr val="000000"/>
                </a:solidFill>
                <a:latin typeface="Arial"/>
                <a:ea typeface="Arial"/>
                <a:cs typeface="Arial"/>
                <a:sym typeface="Arial"/>
              </a:rPr>
              <a:t>Accordez à l’inclusion des personnes en situation de handicap une place spécifique au sein de votre stratégie et de votre culture globales en matière de </a:t>
            </a:r>
            <a:r>
              <a:rPr lang="fr-ca" b="0" i="0" u="none" strike="noStrike" cap="none" baseline="0" dirty="0">
                <a:solidFill>
                  <a:srgbClr val="000000"/>
                </a:solidFill>
                <a:highlight>
                  <a:schemeClr val="accent6"/>
                </a:highlight>
                <a:latin typeface="Arial"/>
                <a:ea typeface="Arial"/>
                <a:cs typeface="Arial"/>
                <a:sym typeface="Arial"/>
              </a:rPr>
              <a:t>DEI</a:t>
            </a:r>
            <a:r>
              <a:rPr lang="fr-ca" b="0" i="0" u="none" strike="noStrike" cap="none" baseline="0" dirty="0">
                <a:solidFill>
                  <a:srgbClr val="000000"/>
                </a:solidFill>
                <a:latin typeface="Arial"/>
                <a:ea typeface="Arial"/>
                <a:cs typeface="Arial"/>
                <a:sym typeface="Arial"/>
              </a:rPr>
              <a:t>.</a:t>
            </a:r>
            <a:endParaRPr b="0" i="0" u="none" strike="noStrike" cap="none" dirty="0">
              <a:solidFill>
                <a:srgbClr val="000000"/>
              </a:solidFill>
              <a:latin typeface="Arial"/>
              <a:ea typeface="Arial"/>
              <a:cs typeface="Arial"/>
              <a:sym typeface="Arial"/>
            </a:endParaRPr>
          </a:p>
          <a:p>
            <a:pPr marL="457200" indent="-336550" algn="l" rtl="0">
              <a:spcBef>
                <a:spcPts val="750"/>
              </a:spcBef>
              <a:buSzPts val="1700"/>
              <a:buFont typeface="Arial"/>
              <a:buChar char="●"/>
            </a:pPr>
            <a:r>
              <a:rPr lang="fr-ca" b="0" i="0" u="none" strike="noStrike" cap="none" baseline="0" dirty="0">
                <a:solidFill>
                  <a:srgbClr val="000000"/>
                </a:solidFill>
                <a:latin typeface="Arial"/>
                <a:ea typeface="Arial"/>
                <a:cs typeface="Arial"/>
                <a:sym typeface="Arial"/>
              </a:rPr>
              <a:t>Assurez-vous que les employés en situation de handicap </a:t>
            </a:r>
            <a:r>
              <a:rPr lang="fr-ca" b="0" i="0" u="none" baseline="0" dirty="0"/>
              <a:t>contribuent à façonner la stratégie et les priorités.</a:t>
            </a:r>
          </a:p>
          <a:p>
            <a:pPr marL="457200" indent="-336550" algn="l" rtl="0">
              <a:spcBef>
                <a:spcPts val="750"/>
              </a:spcBef>
              <a:buSzPts val="1700"/>
              <a:buFont typeface="Arial"/>
              <a:buChar char="●"/>
            </a:pPr>
            <a:r>
              <a:rPr lang="fr-ca" b="0" i="0" u="none" strike="noStrike" cap="none" baseline="0" dirty="0">
                <a:solidFill>
                  <a:srgbClr val="000000"/>
                </a:solidFill>
                <a:latin typeface="Arial"/>
                <a:ea typeface="Arial"/>
                <a:cs typeface="Arial"/>
                <a:sym typeface="Arial"/>
              </a:rPr>
              <a:t>Mettez en place des soutiens tels que le mentorat ou un groupe de ressources pour les employés.</a:t>
            </a:r>
          </a:p>
          <a:p>
            <a:pPr marL="457200" indent="-336550" algn="l" rtl="0">
              <a:spcBef>
                <a:spcPts val="750"/>
              </a:spcBef>
              <a:buSzPts val="1700"/>
              <a:buFont typeface="Arial"/>
              <a:buChar char="●"/>
            </a:pPr>
            <a:r>
              <a:rPr lang="fr-ca" b="0" i="0" u="none" baseline="0" dirty="0"/>
              <a:t>Mettez en place une politique et des pratiques solides en matière de lutte contre la discrimination.</a:t>
            </a:r>
            <a:endParaRPr lang="fr-ca" b="0" i="0" u="none" strike="noStrike" cap="none" dirty="0">
              <a:solidFill>
                <a:srgbClr val="000000"/>
              </a:solidFill>
              <a:latin typeface="Arial"/>
              <a:ea typeface="Arial"/>
              <a:cs typeface="Arial"/>
              <a:sym typeface="Arial"/>
            </a:endParaRPr>
          </a:p>
          <a:p>
            <a:pPr marL="457200" indent="-336550" algn="l" rtl="0">
              <a:spcBef>
                <a:spcPts val="750"/>
              </a:spcBef>
              <a:buSzPts val="1700"/>
              <a:buFont typeface="Arial"/>
              <a:buChar char="●"/>
            </a:pPr>
            <a:r>
              <a:rPr lang="fr-ca" b="0" i="0" u="none" strike="noStrike" cap="none" baseline="0" dirty="0">
                <a:solidFill>
                  <a:srgbClr val="000000"/>
                </a:solidFill>
                <a:latin typeface="Arial"/>
                <a:ea typeface="Arial"/>
                <a:cs typeface="Arial"/>
                <a:sym typeface="Arial"/>
              </a:rPr>
              <a:t>Sensibilisez tous les employés aux pratiques inclusives et à la lutte contre le </a:t>
            </a:r>
            <a:r>
              <a:rPr lang="fr-ca" b="0" i="0" u="none" strike="noStrike" cap="none" baseline="0" dirty="0" err="1">
                <a:solidFill>
                  <a:srgbClr val="000000"/>
                </a:solidFill>
                <a:latin typeface="Arial"/>
                <a:ea typeface="Arial"/>
                <a:cs typeface="Arial"/>
                <a:sym typeface="Arial"/>
              </a:rPr>
              <a:t>capacitisme</a:t>
            </a:r>
            <a:r>
              <a:rPr lang="fr-ca" b="0" i="0" u="none" strike="noStrike" cap="none" baseline="0" dirty="0">
                <a:solidFill>
                  <a:srgbClr val="000000"/>
                </a:solidFill>
                <a:latin typeface="Arial"/>
                <a:ea typeface="Arial"/>
                <a:cs typeface="Arial"/>
                <a:sym typeface="Arial"/>
              </a:rPr>
              <a:t>.</a:t>
            </a:r>
            <a:endParaRPr lang="fr-ca"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750"/>
              </a:spcBef>
              <a:spcAft>
                <a:spcPts val="0"/>
              </a:spcAft>
              <a:buClr>
                <a:srgbClr val="000000"/>
              </a:buClr>
              <a:buSzPts val="1700"/>
              <a:buFont typeface="Arial"/>
              <a:buChar char="●"/>
            </a:pPr>
            <a:r>
              <a:rPr lang="fr-ca" b="0" i="0" u="none" strike="noStrike" cap="none" baseline="0" dirty="0">
                <a:solidFill>
                  <a:srgbClr val="000000"/>
                </a:solidFill>
                <a:latin typeface="Arial"/>
                <a:ea typeface="Arial"/>
                <a:cs typeface="Arial"/>
                <a:sym typeface="Arial"/>
              </a:rPr>
              <a:t>Incluez les personnes en situation de handicap dans la collecte de données sociodémographiques – demandeurs d’emploi et employés</a:t>
            </a:r>
            <a:r>
              <a:rPr lang="fr-ca" b="0" i="0" u="none" baseline="0" dirty="0"/>
              <a:t>.</a:t>
            </a:r>
            <a:endParaRPr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750"/>
              </a:spcBef>
              <a:spcAft>
                <a:spcPts val="0"/>
              </a:spcAft>
              <a:buClr>
                <a:srgbClr val="000000"/>
              </a:buClr>
              <a:buSzPts val="1700"/>
              <a:buFont typeface="Arial"/>
              <a:buChar char="●"/>
            </a:pPr>
            <a:r>
              <a:rPr lang="fr-ca" b="0" i="0" u="none" strike="noStrike" cap="none" baseline="0" dirty="0">
                <a:solidFill>
                  <a:srgbClr val="000000"/>
                </a:solidFill>
                <a:latin typeface="Arial"/>
                <a:ea typeface="Arial"/>
                <a:cs typeface="Arial"/>
                <a:sym typeface="Arial"/>
              </a:rPr>
              <a:t>Établissez des relations stratégiques pour la gestion des talents avec des agences locales de soutien à l’emploi spécialisées dans les handicaps. </a:t>
            </a:r>
            <a:endParaRPr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750"/>
              </a:spcBef>
              <a:spcAft>
                <a:spcPts val="0"/>
              </a:spcAft>
              <a:buClr>
                <a:srgbClr val="000000"/>
              </a:buClr>
              <a:buSzPts val="1700"/>
              <a:buFont typeface="Arial"/>
              <a:buChar char="●"/>
            </a:pPr>
            <a:r>
              <a:rPr lang="fr-ca" b="0" i="0" u="none" strike="noStrike" cap="none" baseline="0" dirty="0">
                <a:solidFill>
                  <a:srgbClr val="000000"/>
                </a:solidFill>
                <a:latin typeface="Arial"/>
                <a:ea typeface="Arial"/>
                <a:cs typeface="Arial"/>
                <a:sym typeface="Arial"/>
              </a:rPr>
              <a:t>Faites appel à des services de consultation stratégique auprès d’un organisme spécialisé dans les handicaps afin d’identifier les obstacles systémiques et les mesures de résolution.</a:t>
            </a:r>
            <a:endParaRPr sz="1600" b="0" i="0" u="none" strike="noStrike" cap="none" dirty="0">
              <a:solidFill>
                <a:srgbClr val="4C4C4E"/>
              </a:solidFill>
              <a:latin typeface="Arial"/>
              <a:ea typeface="Arial"/>
              <a:cs typeface="Arial"/>
              <a:sym typeface="Arial"/>
            </a:endParaRPr>
          </a:p>
        </p:txBody>
      </p:sp>
      <p:sp>
        <p:nvSpPr>
          <p:cNvPr id="5" name="Google Shape;622;p61">
            <a:extLst>
              <a:ext uri="{FF2B5EF4-FFF2-40B4-BE49-F238E27FC236}">
                <a16:creationId xmlns:a16="http://schemas.microsoft.com/office/drawing/2014/main" id="{724D35CD-E2FB-B3B2-E6FD-5BA350811D61}"/>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8" name="Google Shape;1128;p105"/>
          <p:cNvPicPr preferRelativeResize="0"/>
          <p:nvPr/>
        </p:nvPicPr>
        <p:blipFill rotWithShape="1">
          <a:blip r:embed="rId3">
            <a:alphaModFix/>
          </a:blip>
          <a:srcRect/>
          <a:stretch/>
        </p:blipFill>
        <p:spPr>
          <a:xfrm>
            <a:off x="4572000" y="2012375"/>
            <a:ext cx="4686300" cy="1536175"/>
          </a:xfrm>
          <a:prstGeom prst="rect">
            <a:avLst/>
          </a:prstGeom>
          <a:noFill/>
          <a:ln>
            <a:noFill/>
          </a:ln>
        </p:spPr>
      </p:pic>
      <p:sp>
        <p:nvSpPr>
          <p:cNvPr id="1125" name="Google Shape;1125;p105"/>
          <p:cNvSpPr txBox="1">
            <a:spLocks noGrp="1"/>
          </p:cNvSpPr>
          <p:nvPr>
            <p:ph type="subTitle" idx="2"/>
          </p:nvPr>
        </p:nvSpPr>
        <p:spPr>
          <a:xfrm>
            <a:off x="464003" y="241070"/>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3</a:t>
            </a:r>
            <a:endParaRPr dirty="0"/>
          </a:p>
        </p:txBody>
      </p:sp>
      <p:sp>
        <p:nvSpPr>
          <p:cNvPr id="1126" name="Google Shape;1126;p105"/>
          <p:cNvSpPr txBox="1">
            <a:spLocks noGrp="1"/>
          </p:cNvSpPr>
          <p:nvPr>
            <p:ph type="subTitle" idx="4"/>
          </p:nvPr>
        </p:nvSpPr>
        <p:spPr>
          <a:xfrm>
            <a:off x="582825" y="1059286"/>
            <a:ext cx="4272204" cy="3116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Font typeface="Arial"/>
              <a:buNone/>
            </a:pPr>
            <a:r>
              <a:rPr lang="fr-ca" sz="1600" b="0" i="0" u="none" baseline="0" dirty="0">
                <a:solidFill>
                  <a:srgbClr val="000000"/>
                </a:solidFill>
              </a:rPr>
              <a:t>Le Centre de formation organisationnelle de l’Ontario (OCTC) est une initiative provinciale qui permet aux entreprises d’adopter l’embauche tenant compte des personnes en situation de handicap, favorisant des milieux de travail diversifiés et florissants.</a:t>
            </a:r>
            <a:endParaRPr sz="1600" dirty="0">
              <a:solidFill>
                <a:srgbClr val="000000"/>
              </a:solidFill>
            </a:endParaRPr>
          </a:p>
          <a:p>
            <a:pPr marL="0" lvl="0" indent="0" algn="l" rtl="0">
              <a:lnSpc>
                <a:spcPct val="100000"/>
              </a:lnSpc>
              <a:spcBef>
                <a:spcPts val="0"/>
              </a:spcBef>
              <a:spcAft>
                <a:spcPts val="0"/>
              </a:spcAft>
              <a:buClr>
                <a:srgbClr val="000000"/>
              </a:buClr>
              <a:buFont typeface="Arial"/>
              <a:buNone/>
            </a:pPr>
            <a:endParaRPr sz="1600" dirty="0">
              <a:solidFill>
                <a:srgbClr val="000000"/>
              </a:solidFill>
            </a:endParaRPr>
          </a:p>
          <a:p>
            <a:pPr marL="0" lvl="0" indent="0" algn="l" rtl="0">
              <a:lnSpc>
                <a:spcPct val="100000"/>
              </a:lnSpc>
              <a:spcBef>
                <a:spcPts val="0"/>
              </a:spcBef>
              <a:spcAft>
                <a:spcPts val="0"/>
              </a:spcAft>
              <a:buNone/>
            </a:pPr>
            <a:r>
              <a:rPr lang="fr-ca" sz="1600" b="0" i="0" u="none" baseline="0" dirty="0">
                <a:solidFill>
                  <a:srgbClr val="000000"/>
                </a:solidFill>
              </a:rPr>
              <a:t>Grâce à leur formation axée sur la recherche, à leurs solutions personnalisées et à leur soutien local continu, les entreprises ontariennes gagneront un avantage concurrentiel en matière de talents, de culture en milieu de travail et d’innovation.</a:t>
            </a:r>
            <a:endParaRPr sz="1600" dirty="0"/>
          </a:p>
        </p:txBody>
      </p:sp>
      <p:sp>
        <p:nvSpPr>
          <p:cNvPr id="1127" name="Google Shape;1127;p105"/>
          <p:cNvSpPr txBox="1">
            <a:spLocks noGrp="1"/>
          </p:cNvSpPr>
          <p:nvPr>
            <p:ph type="subTitle" idx="5"/>
          </p:nvPr>
        </p:nvSpPr>
        <p:spPr>
          <a:xfrm>
            <a:off x="1074324" y="189856"/>
            <a:ext cx="3497675" cy="608172"/>
          </a:xfrm>
          <a:prstGeom prst="rect">
            <a:avLst/>
          </a:prstGeom>
        </p:spPr>
        <p:txBody>
          <a:bodyPr spcFirstLastPara="1" wrap="square" lIns="91425" tIns="45700" rIns="91425" bIns="45700" anchor="ctr" anchorCtr="0">
            <a:normAutofit/>
          </a:bodyPr>
          <a:lstStyle/>
          <a:p>
            <a:pPr marL="0" lvl="0" indent="0" algn="l" rtl="0">
              <a:spcBef>
                <a:spcPts val="750"/>
              </a:spcBef>
              <a:spcAft>
                <a:spcPts val="0"/>
              </a:spcAft>
              <a:buNone/>
            </a:pPr>
            <a:r>
              <a:rPr lang="fr-ca" b="1" i="0" u="none" baseline="0" dirty="0"/>
              <a:t>Stratégie</a:t>
            </a:r>
            <a:endParaRPr dirty="0"/>
          </a:p>
        </p:txBody>
      </p:sp>
      <p:sp>
        <p:nvSpPr>
          <p:cNvPr id="1129" name="Google Shape;1129;p105"/>
          <p:cNvSpPr txBox="1"/>
          <p:nvPr/>
        </p:nvSpPr>
        <p:spPr>
          <a:xfrm>
            <a:off x="4832153" y="3926725"/>
            <a:ext cx="4272203" cy="50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ca" sz="1900" b="0" i="0" u="none" strike="noStrike" cap="none" baseline="0" dirty="0">
                <a:solidFill>
                  <a:schemeClr val="dk1"/>
                </a:solidFill>
                <a:latin typeface="Arial"/>
                <a:ea typeface="Arial"/>
                <a:cs typeface="Arial"/>
                <a:sym typeface="Arial"/>
              </a:rPr>
              <a:t>www.ontariotrainingcentre.com/fr/</a:t>
            </a:r>
            <a:endParaRPr sz="1900" b="0" i="0" u="none" strike="noStrike" cap="none" dirty="0">
              <a:solidFill>
                <a:schemeClr val="dk1"/>
              </a:solidFill>
              <a:latin typeface="Arial"/>
              <a:ea typeface="Arial"/>
              <a:cs typeface="Arial"/>
              <a:sym typeface="Arial"/>
            </a:endParaRPr>
          </a:p>
        </p:txBody>
      </p:sp>
      <p:sp>
        <p:nvSpPr>
          <p:cNvPr id="4" name="Google Shape;622;p61">
            <a:extLst>
              <a:ext uri="{FF2B5EF4-FFF2-40B4-BE49-F238E27FC236}">
                <a16:creationId xmlns:a16="http://schemas.microsoft.com/office/drawing/2014/main" id="{6A7BE389-B822-8ACA-4FA2-271B2EDB5B28}"/>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23">
          <a:extLst>
            <a:ext uri="{FF2B5EF4-FFF2-40B4-BE49-F238E27FC236}">
              <a16:creationId xmlns:a16="http://schemas.microsoft.com/office/drawing/2014/main" id="{86C19B7B-CAB0-4456-0BBA-AE9BE2817D66}"/>
            </a:ext>
          </a:extLst>
        </p:cNvPr>
        <p:cNvGrpSpPr/>
        <p:nvPr/>
      </p:nvGrpSpPr>
      <p:grpSpPr>
        <a:xfrm>
          <a:off x="0" y="0"/>
          <a:ext cx="0" cy="0"/>
          <a:chOff x="0" y="0"/>
          <a:chExt cx="0" cy="0"/>
        </a:xfrm>
      </p:grpSpPr>
      <p:sp>
        <p:nvSpPr>
          <p:cNvPr id="1125" name="Google Shape;1125;p105">
            <a:extLst>
              <a:ext uri="{FF2B5EF4-FFF2-40B4-BE49-F238E27FC236}">
                <a16:creationId xmlns:a16="http://schemas.microsoft.com/office/drawing/2014/main" id="{4A3A9BA8-1C5A-56CA-B01C-389A5845C127}"/>
              </a:ext>
            </a:extLst>
          </p:cNvPr>
          <p:cNvSpPr txBox="1">
            <a:spLocks noGrp="1"/>
          </p:cNvSpPr>
          <p:nvPr>
            <p:ph type="subTitle" idx="2"/>
          </p:nvPr>
        </p:nvSpPr>
        <p:spPr>
          <a:xfrm>
            <a:off x="464003" y="219298"/>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3</a:t>
            </a:r>
            <a:endParaRPr dirty="0"/>
          </a:p>
        </p:txBody>
      </p:sp>
      <p:sp>
        <p:nvSpPr>
          <p:cNvPr id="1127" name="Google Shape;1127;p105">
            <a:extLst>
              <a:ext uri="{FF2B5EF4-FFF2-40B4-BE49-F238E27FC236}">
                <a16:creationId xmlns:a16="http://schemas.microsoft.com/office/drawing/2014/main" id="{9838C043-DE7C-8D54-F69D-6F9AB67FA946}"/>
              </a:ext>
            </a:extLst>
          </p:cNvPr>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lnSpcReduction="10000"/>
          </a:bodyPr>
          <a:lstStyle/>
          <a:p>
            <a:pPr marL="0" lvl="0" indent="0" algn="l" rtl="0">
              <a:spcBef>
                <a:spcPts val="750"/>
              </a:spcBef>
              <a:spcAft>
                <a:spcPts val="0"/>
              </a:spcAft>
              <a:buNone/>
            </a:pPr>
            <a:r>
              <a:rPr lang="fr-ca" b="1" i="0" u="none" baseline="0"/>
              <a:t>Stratégie</a:t>
            </a:r>
            <a:endParaRPr dirty="0"/>
          </a:p>
        </p:txBody>
      </p:sp>
      <p:sp>
        <p:nvSpPr>
          <p:cNvPr id="5" name="Google Shape;1119;p104">
            <a:extLst>
              <a:ext uri="{FF2B5EF4-FFF2-40B4-BE49-F238E27FC236}">
                <a16:creationId xmlns:a16="http://schemas.microsoft.com/office/drawing/2014/main" id="{E4D2E4B9-ABEA-C677-7FAB-589F3F8C03C2}"/>
              </a:ext>
            </a:extLst>
          </p:cNvPr>
          <p:cNvSpPr txBox="1"/>
          <p:nvPr/>
        </p:nvSpPr>
        <p:spPr>
          <a:xfrm>
            <a:off x="1151699" y="1610427"/>
            <a:ext cx="4601819" cy="2692538"/>
          </a:xfrm>
          <a:prstGeom prst="rect">
            <a:avLst/>
          </a:prstGeom>
          <a:noFill/>
          <a:ln>
            <a:noFill/>
          </a:ln>
        </p:spPr>
        <p:txBody>
          <a:bodyPr spcFirstLastPara="1" wrap="square" lIns="91425" tIns="45700" rIns="91425" bIns="45700" anchor="t" anchorCtr="0">
            <a:noAutofit/>
          </a:bodyPr>
          <a:lstStyle/>
          <a:p>
            <a:pPr marL="120650" marR="0" lvl="0" algn="l" rtl="0">
              <a:lnSpc>
                <a:spcPct val="100000"/>
              </a:lnSpc>
              <a:spcBef>
                <a:spcPts val="750"/>
              </a:spcBef>
              <a:spcAft>
                <a:spcPts val="0"/>
              </a:spcAft>
              <a:buClr>
                <a:srgbClr val="000000"/>
              </a:buClr>
              <a:buSzPts val="1700"/>
            </a:pPr>
            <a:r>
              <a:rPr lang="fr-ca" sz="2090" b="0" i="0" u="none" baseline="0" dirty="0">
                <a:solidFill>
                  <a:srgbClr val="4C4C4E"/>
                </a:solidFill>
              </a:rPr>
              <a:t>…les mesures d’adaptation ne constituent pas un traitement spécial…</a:t>
            </a:r>
          </a:p>
          <a:p>
            <a:pPr marL="120650" marR="0" lvl="0" algn="l" rtl="0">
              <a:lnSpc>
                <a:spcPct val="100000"/>
              </a:lnSpc>
              <a:spcBef>
                <a:spcPts val="750"/>
              </a:spcBef>
              <a:spcAft>
                <a:spcPts val="0"/>
              </a:spcAft>
              <a:buClr>
                <a:srgbClr val="000000"/>
              </a:buClr>
              <a:buSzPts val="1700"/>
            </a:pPr>
            <a:endParaRPr lang="fr-ca" sz="2090" b="0" i="0" u="none" strike="noStrike" cap="none" dirty="0">
              <a:solidFill>
                <a:srgbClr val="4C4C4E"/>
              </a:solidFill>
              <a:latin typeface="Arial"/>
              <a:ea typeface="Arial"/>
              <a:cs typeface="Arial"/>
              <a:sym typeface="Arial"/>
            </a:endParaRPr>
          </a:p>
          <a:p>
            <a:pPr marL="120650" marR="0" lvl="0" algn="l" rtl="0">
              <a:lnSpc>
                <a:spcPct val="100000"/>
              </a:lnSpc>
              <a:spcBef>
                <a:spcPts val="750"/>
              </a:spcBef>
              <a:spcAft>
                <a:spcPts val="0"/>
              </a:spcAft>
              <a:buClr>
                <a:srgbClr val="000000"/>
              </a:buClr>
              <a:buSzPts val="1700"/>
            </a:pPr>
            <a:r>
              <a:rPr lang="fr-ca" sz="2090" b="0" i="0" u="none" baseline="0" dirty="0">
                <a:solidFill>
                  <a:srgbClr val="4C4C4E"/>
                </a:solidFill>
              </a:rPr>
              <a:t>Tous les travailleurs bénéficient de milieux de travail qui reconnaissent et soutiennent leurs expériences et leurs besoins. »</a:t>
            </a:r>
          </a:p>
          <a:p>
            <a:pPr marL="120650" marR="0" lvl="0" algn="l" rtl="0">
              <a:lnSpc>
                <a:spcPct val="100000"/>
              </a:lnSpc>
              <a:spcBef>
                <a:spcPts val="750"/>
              </a:spcBef>
              <a:spcAft>
                <a:spcPts val="0"/>
              </a:spcAft>
              <a:buClr>
                <a:srgbClr val="000000"/>
              </a:buClr>
              <a:buSzPts val="1700"/>
            </a:pPr>
            <a:endParaRPr sz="1900" b="0" i="0" u="none" strike="noStrike" cap="none" dirty="0">
              <a:solidFill>
                <a:srgbClr val="4C4C4E"/>
              </a:solidFill>
              <a:latin typeface="Arial"/>
              <a:ea typeface="Arial"/>
              <a:cs typeface="Arial"/>
              <a:sym typeface="Arial"/>
            </a:endParaRPr>
          </a:p>
        </p:txBody>
      </p:sp>
      <p:pic>
        <p:nvPicPr>
          <p:cNvPr id="7" name="Picture 6" descr="A screenshot of a research report&#10;&#10;Description automatically generated">
            <a:extLst>
              <a:ext uri="{FF2B5EF4-FFF2-40B4-BE49-F238E27FC236}">
                <a16:creationId xmlns:a16="http://schemas.microsoft.com/office/drawing/2014/main" id="{B36C6964-9950-B2FD-B80B-A807F7D52FA5}"/>
              </a:ext>
            </a:extLst>
          </p:cNvPr>
          <p:cNvPicPr>
            <a:picLocks noChangeAspect="1"/>
          </p:cNvPicPr>
          <p:nvPr/>
        </p:nvPicPr>
        <p:blipFill>
          <a:blip r:embed="rId3"/>
          <a:stretch>
            <a:fillRect/>
          </a:stretch>
        </p:blipFill>
        <p:spPr>
          <a:xfrm>
            <a:off x="6337124" y="1781100"/>
            <a:ext cx="2334207" cy="2881365"/>
          </a:xfrm>
          <a:prstGeom prst="rect">
            <a:avLst/>
          </a:prstGeom>
        </p:spPr>
      </p:pic>
      <p:sp>
        <p:nvSpPr>
          <p:cNvPr id="8" name="Google Shape;1095;p102">
            <a:extLst>
              <a:ext uri="{FF2B5EF4-FFF2-40B4-BE49-F238E27FC236}">
                <a16:creationId xmlns:a16="http://schemas.microsoft.com/office/drawing/2014/main" id="{647983C7-EDD1-29E4-6B5D-F00EE61C08FB}"/>
              </a:ext>
            </a:extLst>
          </p:cNvPr>
          <p:cNvSpPr txBox="1">
            <a:spLocks noGrp="1"/>
          </p:cNvSpPr>
          <p:nvPr>
            <p:ph type="subTitle" idx="3"/>
          </p:nvPr>
        </p:nvSpPr>
        <p:spPr>
          <a:xfrm>
            <a:off x="542925" y="1076100"/>
            <a:ext cx="6872483"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i="0" u="none" baseline="0" dirty="0"/>
              <a:t>Promouvoir une culture inclusive</a:t>
            </a:r>
            <a:endParaRPr dirty="0"/>
          </a:p>
        </p:txBody>
      </p:sp>
      <p:sp>
        <p:nvSpPr>
          <p:cNvPr id="9" name="TextBox 8">
            <a:extLst>
              <a:ext uri="{FF2B5EF4-FFF2-40B4-BE49-F238E27FC236}">
                <a16:creationId xmlns:a16="http://schemas.microsoft.com/office/drawing/2014/main" id="{AD72C348-EBD0-5B26-B9B0-1B8064734802}"/>
              </a:ext>
            </a:extLst>
          </p:cNvPr>
          <p:cNvSpPr txBox="1"/>
          <p:nvPr/>
        </p:nvSpPr>
        <p:spPr>
          <a:xfrm>
            <a:off x="1351945" y="4637411"/>
            <a:ext cx="5295829" cy="307777"/>
          </a:xfrm>
          <a:prstGeom prst="rect">
            <a:avLst/>
          </a:prstGeom>
          <a:noFill/>
        </p:spPr>
        <p:txBody>
          <a:bodyPr wrap="square" rtlCol="0">
            <a:spAutoFit/>
          </a:bodyPr>
          <a:lstStyle/>
          <a:p>
            <a:pPr algn="l" rtl="0"/>
            <a:r>
              <a:rPr lang="fr-ca" b="0" i="0" u="none" baseline="0">
                <a:hlinkClick r:id="rId4"/>
              </a:rPr>
              <a:t>« Le capacitisme dans les milieux de travail canadiens »</a:t>
            </a:r>
            <a:r>
              <a:rPr lang="fr-ca" b="0" i="0" u="none" baseline="0"/>
              <a:t>, p.12</a:t>
            </a:r>
            <a:endParaRPr lang="fr-ca" dirty="0"/>
          </a:p>
        </p:txBody>
      </p:sp>
      <p:pic>
        <p:nvPicPr>
          <p:cNvPr id="10" name="Google Shape;721;p69">
            <a:extLst>
              <a:ext uri="{FF2B5EF4-FFF2-40B4-BE49-F238E27FC236}">
                <a16:creationId xmlns:a16="http://schemas.microsoft.com/office/drawing/2014/main" id="{474F8650-67C7-5B7D-87A6-F447313740C3}"/>
              </a:ext>
            </a:extLst>
          </p:cNvPr>
          <p:cNvPicPr preferRelativeResize="0"/>
          <p:nvPr/>
        </p:nvPicPr>
        <p:blipFill>
          <a:blip r:embed="rId5">
            <a:alphaModFix/>
          </a:blip>
          <a:stretch>
            <a:fillRect/>
          </a:stretch>
        </p:blipFill>
        <p:spPr>
          <a:xfrm rot="10800000">
            <a:off x="499252" y="1665954"/>
            <a:ext cx="895349" cy="895349"/>
          </a:xfrm>
          <a:prstGeom prst="rect">
            <a:avLst/>
          </a:prstGeom>
          <a:noFill/>
          <a:ln>
            <a:noFill/>
          </a:ln>
        </p:spPr>
      </p:pic>
      <p:sp>
        <p:nvSpPr>
          <p:cNvPr id="4" name="Google Shape;622;p61">
            <a:extLst>
              <a:ext uri="{FF2B5EF4-FFF2-40B4-BE49-F238E27FC236}">
                <a16:creationId xmlns:a16="http://schemas.microsoft.com/office/drawing/2014/main" id="{E6529F20-8360-A523-79EE-8284DCBEEF3B}"/>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extLst>
      <p:ext uri="{BB962C8B-B14F-4D97-AF65-F5344CB8AC3E}">
        <p14:creationId xmlns:p14="http://schemas.microsoft.com/office/powerpoint/2010/main" val="2242987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77">
          <a:extLst>
            <a:ext uri="{FF2B5EF4-FFF2-40B4-BE49-F238E27FC236}">
              <a16:creationId xmlns:a16="http://schemas.microsoft.com/office/drawing/2014/main" id="{3E4A0AB7-1744-811E-ED4D-F99A98342B62}"/>
            </a:ext>
          </a:extLst>
        </p:cNvPr>
        <p:cNvGrpSpPr/>
        <p:nvPr/>
      </p:nvGrpSpPr>
      <p:grpSpPr>
        <a:xfrm>
          <a:off x="0" y="0"/>
          <a:ext cx="0" cy="0"/>
          <a:chOff x="0" y="0"/>
          <a:chExt cx="0" cy="0"/>
        </a:xfrm>
      </p:grpSpPr>
      <p:sp>
        <p:nvSpPr>
          <p:cNvPr id="1079" name="Google Shape;1079;p101">
            <a:extLst>
              <a:ext uri="{FF2B5EF4-FFF2-40B4-BE49-F238E27FC236}">
                <a16:creationId xmlns:a16="http://schemas.microsoft.com/office/drawing/2014/main" id="{A28BC51D-8B3B-1C0A-D7F0-BCFDC0E50E4E}"/>
              </a:ext>
            </a:extLst>
          </p:cNvPr>
          <p:cNvSpPr txBox="1">
            <a:spLocks noGrp="1"/>
          </p:cNvSpPr>
          <p:nvPr>
            <p:ph type="subTitle" idx="2"/>
          </p:nvPr>
        </p:nvSpPr>
        <p:spPr>
          <a:xfrm>
            <a:off x="453117" y="219298"/>
            <a:ext cx="494100" cy="2763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fr-ca" b="1" i="0" u="none" baseline="0" dirty="0"/>
              <a:t>3</a:t>
            </a:r>
            <a:endParaRPr dirty="0"/>
          </a:p>
        </p:txBody>
      </p:sp>
      <p:sp>
        <p:nvSpPr>
          <p:cNvPr id="1080" name="Google Shape;1080;p101">
            <a:extLst>
              <a:ext uri="{FF2B5EF4-FFF2-40B4-BE49-F238E27FC236}">
                <a16:creationId xmlns:a16="http://schemas.microsoft.com/office/drawing/2014/main" id="{E9F730B9-AA2D-C32B-E903-22D2D0E327F2}"/>
              </a:ext>
            </a:extLst>
          </p:cNvPr>
          <p:cNvSpPr txBox="1">
            <a:spLocks noGrp="1"/>
          </p:cNvSpPr>
          <p:nvPr>
            <p:ph type="subTitle" idx="3"/>
          </p:nvPr>
        </p:nvSpPr>
        <p:spPr>
          <a:xfrm>
            <a:off x="598800" y="813878"/>
            <a:ext cx="7869600" cy="7050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fr-ca" i="0" u="none" baseline="0" dirty="0"/>
              <a:t>Scénario : Culture inclusive</a:t>
            </a:r>
            <a:endParaRPr dirty="0"/>
          </a:p>
        </p:txBody>
      </p:sp>
      <p:sp>
        <p:nvSpPr>
          <p:cNvPr id="1082" name="Google Shape;1082;p101">
            <a:extLst>
              <a:ext uri="{FF2B5EF4-FFF2-40B4-BE49-F238E27FC236}">
                <a16:creationId xmlns:a16="http://schemas.microsoft.com/office/drawing/2014/main" id="{3015AA33-02CF-359B-F555-88D4F20DDCB9}"/>
              </a:ext>
            </a:extLst>
          </p:cNvPr>
          <p:cNvSpPr txBox="1">
            <a:spLocks noGrp="1"/>
          </p:cNvSpPr>
          <p:nvPr>
            <p:ph type="subTitle" idx="5"/>
          </p:nvPr>
        </p:nvSpPr>
        <p:spPr>
          <a:xfrm>
            <a:off x="1074325" y="233400"/>
            <a:ext cx="3512700" cy="542400"/>
          </a:xfrm>
          <a:prstGeom prst="rect">
            <a:avLst/>
          </a:prstGeom>
        </p:spPr>
        <p:txBody>
          <a:bodyPr spcFirstLastPara="1" wrap="square" lIns="91425" tIns="45700" rIns="91425" bIns="45700" anchor="ctr" anchorCtr="0">
            <a:normAutofit lnSpcReduction="10000"/>
          </a:bodyPr>
          <a:lstStyle/>
          <a:p>
            <a:pPr marL="0" lvl="0" indent="0" algn="l" rtl="0">
              <a:spcBef>
                <a:spcPts val="750"/>
              </a:spcBef>
              <a:spcAft>
                <a:spcPts val="0"/>
              </a:spcAft>
              <a:buNone/>
            </a:pPr>
            <a:r>
              <a:rPr lang="fr-ca" b="1" i="0" u="none" baseline="0"/>
              <a:t>Stratégie</a:t>
            </a:r>
            <a:endParaRPr dirty="0"/>
          </a:p>
        </p:txBody>
      </p:sp>
      <p:grpSp>
        <p:nvGrpSpPr>
          <p:cNvPr id="1083" name="Google Shape;1083;p101">
            <a:extLst>
              <a:ext uri="{FF2B5EF4-FFF2-40B4-BE49-F238E27FC236}">
                <a16:creationId xmlns:a16="http://schemas.microsoft.com/office/drawing/2014/main" id="{5B02A55A-0E73-F842-4080-29B19DFD8A63}"/>
              </a:ext>
            </a:extLst>
          </p:cNvPr>
          <p:cNvGrpSpPr/>
          <p:nvPr/>
        </p:nvGrpSpPr>
        <p:grpSpPr>
          <a:xfrm>
            <a:off x="7401000" y="4506100"/>
            <a:ext cx="1562100" cy="572699"/>
            <a:chOff x="7361800" y="4486500"/>
            <a:chExt cx="1562100" cy="572699"/>
          </a:xfrm>
        </p:grpSpPr>
        <p:pic>
          <p:nvPicPr>
            <p:cNvPr id="1084" name="Google Shape;1084;p101">
              <a:extLst>
                <a:ext uri="{FF2B5EF4-FFF2-40B4-BE49-F238E27FC236}">
                  <a16:creationId xmlns:a16="http://schemas.microsoft.com/office/drawing/2014/main" id="{DD1EA658-83AD-2B78-82C6-771470E8C000}"/>
                </a:ext>
              </a:extLst>
            </p:cNvPr>
            <p:cNvPicPr preferRelativeResize="0"/>
            <p:nvPr/>
          </p:nvPicPr>
          <p:blipFill rotWithShape="1">
            <a:blip r:embed="rId3">
              <a:alphaModFix/>
            </a:blip>
            <a:srcRect/>
            <a:stretch/>
          </p:blipFill>
          <p:spPr>
            <a:xfrm>
              <a:off x="7361800" y="4486500"/>
              <a:ext cx="572699" cy="572699"/>
            </a:xfrm>
            <a:prstGeom prst="rect">
              <a:avLst/>
            </a:prstGeom>
            <a:noFill/>
            <a:ln>
              <a:noFill/>
            </a:ln>
          </p:spPr>
        </p:pic>
        <p:sp>
          <p:nvSpPr>
            <p:cNvPr id="1085" name="Google Shape;1085;p101">
              <a:extLst>
                <a:ext uri="{FF2B5EF4-FFF2-40B4-BE49-F238E27FC236}">
                  <a16:creationId xmlns:a16="http://schemas.microsoft.com/office/drawing/2014/main" id="{804D629A-184C-324F-0CCB-80574A58C889}"/>
                </a:ext>
              </a:extLst>
            </p:cNvPr>
            <p:cNvSpPr txBox="1"/>
            <p:nvPr/>
          </p:nvSpPr>
          <p:spPr>
            <a:xfrm>
              <a:off x="7934500" y="4581750"/>
              <a:ext cx="9894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ca" sz="2100" b="0" i="0" u="none" strike="noStrike" cap="none" baseline="0">
                  <a:solidFill>
                    <a:schemeClr val="dk1"/>
                  </a:solidFill>
                  <a:latin typeface="Arial"/>
                  <a:ea typeface="Arial"/>
                  <a:cs typeface="Arial"/>
                  <a:sym typeface="Arial"/>
                </a:rPr>
                <a:t>5 min</a:t>
              </a:r>
              <a:endParaRPr sz="2100" b="0" i="0" u="none" strike="noStrike" cap="none">
                <a:solidFill>
                  <a:schemeClr val="dk1"/>
                </a:solidFill>
                <a:latin typeface="Arial"/>
                <a:ea typeface="Arial"/>
                <a:cs typeface="Arial"/>
                <a:sym typeface="Arial"/>
              </a:endParaRPr>
            </a:p>
          </p:txBody>
        </p:sp>
      </p:grpSp>
      <p:pic>
        <p:nvPicPr>
          <p:cNvPr id="1086" name="Google Shape;1086;p101">
            <a:extLst>
              <a:ext uri="{FF2B5EF4-FFF2-40B4-BE49-F238E27FC236}">
                <a16:creationId xmlns:a16="http://schemas.microsoft.com/office/drawing/2014/main" id="{F75919F9-9FA5-25B8-2D53-588D208066B9}"/>
              </a:ext>
            </a:extLst>
          </p:cNvPr>
          <p:cNvPicPr preferRelativeResize="0"/>
          <p:nvPr/>
        </p:nvPicPr>
        <p:blipFill rotWithShape="1">
          <a:blip r:embed="rId4">
            <a:alphaModFix/>
          </a:blip>
          <a:srcRect/>
          <a:stretch/>
        </p:blipFill>
        <p:spPr>
          <a:xfrm>
            <a:off x="7913350" y="735449"/>
            <a:ext cx="849650" cy="849650"/>
          </a:xfrm>
          <a:prstGeom prst="rect">
            <a:avLst/>
          </a:prstGeom>
          <a:noFill/>
          <a:ln>
            <a:noFill/>
          </a:ln>
        </p:spPr>
      </p:pic>
      <p:sp>
        <p:nvSpPr>
          <p:cNvPr id="2" name="Content Placeholder 4">
            <a:extLst>
              <a:ext uri="{FF2B5EF4-FFF2-40B4-BE49-F238E27FC236}">
                <a16:creationId xmlns:a16="http://schemas.microsoft.com/office/drawing/2014/main" id="{6A37DF10-A8DD-6765-83E3-76B0B4E0D6F8}"/>
              </a:ext>
            </a:extLst>
          </p:cNvPr>
          <p:cNvSpPr txBox="1">
            <a:spLocks/>
          </p:cNvSpPr>
          <p:nvPr/>
        </p:nvSpPr>
        <p:spPr>
          <a:xfrm>
            <a:off x="598800" y="1470859"/>
            <a:ext cx="8496299" cy="3457417"/>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61950" algn="r" rtl="0">
              <a:lnSpc>
                <a:spcPct val="90000"/>
              </a:lnSpc>
              <a:spcBef>
                <a:spcPts val="75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indent="0" algn="l" rtl="0"/>
            <a:r>
              <a:rPr lang="fr-ca" sz="1900" b="0" i="0" u="none" baseline="0" dirty="0">
                <a:solidFill>
                  <a:srgbClr val="4C4C4E"/>
                </a:solidFill>
                <a:latin typeface="Arial" panose="020B0604020202020204" pitchFamily="34" charset="0"/>
                <a:ea typeface="Arial" panose="020B0604020202020204" pitchFamily="34" charset="0"/>
                <a:cs typeface="Arial" panose="020B0604020202020204" pitchFamily="34" charset="0"/>
              </a:rPr>
              <a:t>Un infirmier, Alex, a divulgué une condition médicale invisible, mais ayant un impact significatif sur son endurance. Certaines des mesures d’adaptation approuvées pour Alex sont : des horaires de travail flexibles, des quarts de travail plus courts et du télétravail occasionnel les jours où les déplacements sont particulièrement difficiles.</a:t>
            </a:r>
          </a:p>
          <a:p>
            <a:pPr marL="0" indent="0" algn="l" rtl="0"/>
            <a:r>
              <a:rPr lang="fr-ca" sz="1900" b="0" i="0" u="none" baseline="0" dirty="0">
                <a:solidFill>
                  <a:srgbClr val="4C4C4E"/>
                </a:solidFill>
                <a:latin typeface="Arial" panose="020B0604020202020204" pitchFamily="34" charset="0"/>
                <a:ea typeface="Arial" panose="020B0604020202020204" pitchFamily="34" charset="0"/>
                <a:cs typeface="Arial" panose="020B0604020202020204" pitchFamily="34" charset="0"/>
              </a:rPr>
              <a:t>Pour assurer le bon déroulement des activités, des tâches comme la prise en charge des soins aux patients en forte demande et la gestion des tâches administratives lors des périodes achalandées ont été redistribuées entre les collègues.</a:t>
            </a:r>
          </a:p>
          <a:p>
            <a:pPr marL="0" indent="0" algn="l" rtl="0"/>
            <a:r>
              <a:rPr lang="fr-ca" sz="1900" b="0" i="0" u="none" baseline="0" dirty="0">
                <a:solidFill>
                  <a:srgbClr val="4C4C4E"/>
                </a:solidFill>
                <a:latin typeface="Arial" panose="020B0604020202020204" pitchFamily="34" charset="0"/>
                <a:ea typeface="Arial" panose="020B0604020202020204" pitchFamily="34" charset="0"/>
                <a:cs typeface="Arial" panose="020B0604020202020204" pitchFamily="34" charset="0"/>
              </a:rPr>
              <a:t>Plusieurs infirmières et infirmiers ont commencé à exprimer de la frustration face à la charge de travail supplémentaire et à la perception de la contribution d’Alex. Cela a entraîné une baisse du moral, des commentaires passifs-agressifs et des tensions.</a:t>
            </a:r>
          </a:p>
          <a:p>
            <a:pPr marL="0" indent="0" algn="l" rtl="0"/>
            <a:r>
              <a:rPr lang="fr-ca" sz="1900" b="1" i="0" u="none" baseline="0" dirty="0">
                <a:solidFill>
                  <a:schemeClr val="bg2"/>
                </a:solidFill>
                <a:latin typeface="Arial" panose="020B0604020202020204" pitchFamily="34" charset="0"/>
                <a:ea typeface="Arial" panose="020B0604020202020204" pitchFamily="34" charset="0"/>
                <a:cs typeface="Arial" panose="020B0604020202020204" pitchFamily="34" charset="0"/>
              </a:rPr>
              <a:t>Discutez :</a:t>
            </a:r>
            <a:r>
              <a:rPr lang="fr-ca" sz="1900" b="0" i="0" u="none" baseline="0" dirty="0">
                <a:solidFill>
                  <a:srgbClr val="4C4C4E"/>
                </a:solidFill>
                <a:latin typeface="Arial" panose="020B0604020202020204" pitchFamily="34" charset="0"/>
                <a:ea typeface="Arial" panose="020B0604020202020204" pitchFamily="34" charset="0"/>
                <a:cs typeface="Arial" panose="020B0604020202020204" pitchFamily="34" charset="0"/>
              </a:rPr>
              <a:t>Que pourrait faire le gestionnaire?</a:t>
            </a:r>
          </a:p>
        </p:txBody>
      </p:sp>
      <p:sp>
        <p:nvSpPr>
          <p:cNvPr id="5" name="Google Shape;622;p61">
            <a:extLst>
              <a:ext uri="{FF2B5EF4-FFF2-40B4-BE49-F238E27FC236}">
                <a16:creationId xmlns:a16="http://schemas.microsoft.com/office/drawing/2014/main" id="{CF181399-7EBC-3094-8BEB-2949BA84AF4B}"/>
              </a:ext>
            </a:extLst>
          </p:cNvPr>
          <p:cNvSpPr txBox="1">
            <a:spLocks/>
          </p:cNvSpPr>
          <p:nvPr/>
        </p:nvSpPr>
        <p:spPr>
          <a:xfrm>
            <a:off x="4982125" y="228816"/>
            <a:ext cx="3527965" cy="539496"/>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a:spcBef>
                <a:spcPts val="1000"/>
              </a:spcBef>
            </a:pPr>
            <a:r>
              <a:rPr lang="fr-FR" dirty="0"/>
              <a:t>MEILLEURES PRATIQUES EN MATIÈRE DE </a:t>
            </a:r>
            <a:r>
              <a:rPr lang="fr-ca" b="1" i="0" u="none" baseline="0" dirty="0"/>
              <a:t>RÉTENTION</a:t>
            </a:r>
            <a:endParaRPr lang="fr-FR" sz="1500" dirty="0">
              <a:solidFill>
                <a:schemeClr val="dk1"/>
              </a:solidFill>
            </a:endParaRPr>
          </a:p>
        </p:txBody>
      </p:sp>
    </p:spTree>
    <p:extLst>
      <p:ext uri="{BB962C8B-B14F-4D97-AF65-F5344CB8AC3E}">
        <p14:creationId xmlns:p14="http://schemas.microsoft.com/office/powerpoint/2010/main" val="3313809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06"/>
          <p:cNvSpPr txBox="1"/>
          <p:nvPr/>
        </p:nvSpPr>
        <p:spPr>
          <a:xfrm>
            <a:off x="3505517" y="1523050"/>
            <a:ext cx="2585400" cy="2676600"/>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fr-ca" sz="1600" b="0" i="0" u="none" baseline="0" dirty="0">
                <a:solidFill>
                  <a:schemeClr val="dk1"/>
                </a:solidFill>
              </a:rPr>
              <a:t>Incluez les compétences, les expériences, les besoins et les objectifs des employés.</a:t>
            </a:r>
            <a:endParaRPr sz="16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600" b="0" i="0" u="none" baseline="0" dirty="0">
                <a:solidFill>
                  <a:schemeClr val="dk1"/>
                </a:solidFill>
              </a:rPr>
              <a:t>Soyez conscient des nouvelles possibilités liées aux intérêts des employés et soutenez-les.</a:t>
            </a:r>
            <a:endParaRPr sz="16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600" b="0" i="0" u="none" baseline="0" dirty="0">
                <a:solidFill>
                  <a:schemeClr val="dk1"/>
                </a:solidFill>
              </a:rPr>
              <a:t>Adaptez une stratégie de formation</a:t>
            </a:r>
            <a:endParaRPr sz="1800" dirty="0">
              <a:solidFill>
                <a:schemeClr val="dk1"/>
              </a:solidFill>
            </a:endParaRPr>
          </a:p>
        </p:txBody>
      </p:sp>
      <p:sp>
        <p:nvSpPr>
          <p:cNvPr id="1135" name="Google Shape;1135;p106"/>
          <p:cNvSpPr/>
          <p:nvPr/>
        </p:nvSpPr>
        <p:spPr>
          <a:xfrm>
            <a:off x="3703570" y="1139163"/>
            <a:ext cx="2286887"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0" i="0" u="none" baseline="0">
                <a:solidFill>
                  <a:schemeClr val="accent1"/>
                </a:solidFill>
              </a:rPr>
              <a:t>    </a:t>
            </a:r>
            <a:endParaRPr sz="2000" b="1">
              <a:solidFill>
                <a:schemeClr val="accent1"/>
              </a:solidFill>
            </a:endParaRPr>
          </a:p>
        </p:txBody>
      </p:sp>
      <p:sp>
        <p:nvSpPr>
          <p:cNvPr id="1136" name="Google Shape;1136;p106"/>
          <p:cNvSpPr txBox="1">
            <a:spLocks noGrp="1"/>
          </p:cNvSpPr>
          <p:nvPr>
            <p:ph type="subTitle" idx="4294967295"/>
          </p:nvPr>
        </p:nvSpPr>
        <p:spPr>
          <a:xfrm>
            <a:off x="3936024" y="1140368"/>
            <a:ext cx="1908000" cy="542400"/>
          </a:xfrm>
          <a:prstGeom prst="rect">
            <a:avLst/>
          </a:prstGeom>
        </p:spPr>
        <p:txBody>
          <a:bodyPr spcFirstLastPara="1" wrap="square" lIns="91425" tIns="45700" rIns="91425" bIns="45700" anchor="t" anchorCtr="0">
            <a:normAutofit fontScale="77500" lnSpcReduction="20000"/>
          </a:bodyPr>
          <a:lstStyle/>
          <a:p>
            <a:pPr marL="0" lvl="0" indent="0" algn="l" rtl="0">
              <a:spcBef>
                <a:spcPts val="750"/>
              </a:spcBef>
              <a:spcAft>
                <a:spcPts val="0"/>
              </a:spcAft>
              <a:buNone/>
            </a:pPr>
            <a:r>
              <a:rPr lang="fr-ca" b="1" i="0" u="none" baseline="0" dirty="0">
                <a:solidFill>
                  <a:schemeClr val="accent1"/>
                </a:solidFill>
              </a:rPr>
              <a:t>Développement de carrière</a:t>
            </a:r>
            <a:endParaRPr b="1" dirty="0">
              <a:solidFill>
                <a:schemeClr val="accent1"/>
              </a:solidFill>
            </a:endParaRPr>
          </a:p>
        </p:txBody>
      </p:sp>
      <p:sp>
        <p:nvSpPr>
          <p:cNvPr id="1137" name="Google Shape;1137;p106"/>
          <p:cNvSpPr txBox="1">
            <a:spLocks noGrp="1"/>
          </p:cNvSpPr>
          <p:nvPr>
            <p:ph type="title"/>
          </p:nvPr>
        </p:nvSpPr>
        <p:spPr>
          <a:xfrm>
            <a:off x="476250" y="245850"/>
            <a:ext cx="8578738"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Principaux enseignements de la formation</a:t>
            </a:r>
            <a:endParaRPr b="0" dirty="0"/>
          </a:p>
        </p:txBody>
      </p:sp>
      <p:sp>
        <p:nvSpPr>
          <p:cNvPr id="1138" name="Google Shape;1138;p106"/>
          <p:cNvSpPr txBox="1">
            <a:spLocks noGrp="1"/>
          </p:cNvSpPr>
          <p:nvPr>
            <p:ph type="body" idx="1"/>
          </p:nvPr>
        </p:nvSpPr>
        <p:spPr>
          <a:xfrm>
            <a:off x="6337809" y="1643236"/>
            <a:ext cx="2694034" cy="3061908"/>
          </a:xfrm>
          <a:prstGeom prst="rect">
            <a:avLst/>
          </a:prstGeom>
        </p:spPr>
        <p:txBody>
          <a:bodyPr spcFirstLastPara="1" wrap="square" lIns="91425" tIns="45700" rIns="91425" bIns="45700" anchor="t" anchorCtr="0">
            <a:noAutofit/>
          </a:bodyPr>
          <a:lstStyle/>
          <a:p>
            <a:pPr marL="457200" lvl="0" indent="-330200" algn="l" rtl="0">
              <a:spcAft>
                <a:spcPts val="0"/>
              </a:spcAft>
              <a:buSzPts val="1600"/>
              <a:buChar char="●"/>
            </a:pPr>
            <a:r>
              <a:rPr lang="fr-ca" sz="1450" b="0" i="0" u="none" baseline="0" dirty="0"/>
              <a:t>Incluez un volet spécifique aux handicaps dans la stratégie et la culture de DEI.</a:t>
            </a:r>
            <a:endParaRPr sz="1450" dirty="0"/>
          </a:p>
          <a:p>
            <a:pPr marL="457200" lvl="0" indent="-330200" algn="l" rtl="0">
              <a:spcAft>
                <a:spcPts val="0"/>
              </a:spcAft>
              <a:buSzPts val="1600"/>
              <a:buChar char="●"/>
            </a:pPr>
            <a:r>
              <a:rPr lang="fr-ca" sz="1450" b="0" i="0" u="none" baseline="0" dirty="0"/>
              <a:t>Collectez les données sociodémographiques.</a:t>
            </a:r>
            <a:endParaRPr sz="1450" dirty="0"/>
          </a:p>
          <a:p>
            <a:pPr marL="457200" lvl="0" indent="-330200" algn="l" rtl="0">
              <a:spcAft>
                <a:spcPts val="1000"/>
              </a:spcAft>
              <a:buSzPts val="1600"/>
              <a:buChar char="●"/>
            </a:pPr>
            <a:r>
              <a:rPr lang="fr-ca" sz="1450" b="0" i="0" u="none" baseline="0" dirty="0"/>
              <a:t>Mettez en place des soutiens à l’inclusion (GRE, mentorat, formation).</a:t>
            </a:r>
          </a:p>
          <a:p>
            <a:pPr marL="457200" lvl="0" indent="-330200" algn="l" rtl="0">
              <a:spcAft>
                <a:spcPts val="1000"/>
              </a:spcAft>
              <a:buSzPts val="1600"/>
              <a:buChar char="●"/>
            </a:pPr>
            <a:r>
              <a:rPr lang="fr-ca" sz="1450" b="0" i="0" u="none" baseline="0" dirty="0"/>
              <a:t>Engagez des relations stratégiques et des services de consultation.</a:t>
            </a:r>
            <a:endParaRPr sz="1450" dirty="0"/>
          </a:p>
        </p:txBody>
      </p:sp>
      <p:sp>
        <p:nvSpPr>
          <p:cNvPr id="1139" name="Google Shape;1139;p106"/>
          <p:cNvSpPr/>
          <p:nvPr/>
        </p:nvSpPr>
        <p:spPr>
          <a:xfrm>
            <a:off x="755315" y="1126606"/>
            <a:ext cx="2421333"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0" i="0" u="none" baseline="0">
                <a:solidFill>
                  <a:schemeClr val="accent1"/>
                </a:solidFill>
              </a:rPr>
              <a:t>    </a:t>
            </a:r>
            <a:endParaRPr sz="2000" b="1">
              <a:solidFill>
                <a:schemeClr val="accent1"/>
              </a:solidFill>
            </a:endParaRPr>
          </a:p>
        </p:txBody>
      </p:sp>
      <p:sp>
        <p:nvSpPr>
          <p:cNvPr id="1140" name="Google Shape;1140;p106"/>
          <p:cNvSpPr txBox="1"/>
          <p:nvPr/>
        </p:nvSpPr>
        <p:spPr>
          <a:xfrm>
            <a:off x="660172" y="1555561"/>
            <a:ext cx="2694035" cy="2708403"/>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750"/>
              </a:spcBef>
              <a:spcAft>
                <a:spcPts val="0"/>
              </a:spcAft>
              <a:buClr>
                <a:schemeClr val="dk1"/>
              </a:buClr>
              <a:buSzPts val="1800"/>
              <a:buChar char="●"/>
            </a:pPr>
            <a:r>
              <a:rPr lang="fr-ca" sz="1600" b="0" i="0" u="none" baseline="0" dirty="0">
                <a:solidFill>
                  <a:schemeClr val="dk1"/>
                </a:solidFill>
              </a:rPr>
              <a:t>Communiquez </a:t>
            </a:r>
            <a:r>
              <a:rPr lang="fr-ca" sz="1600" b="0" i="0" u="sng" baseline="0" dirty="0">
                <a:solidFill>
                  <a:schemeClr val="dk1"/>
                </a:solidFill>
              </a:rPr>
              <a:t>clairement</a:t>
            </a:r>
            <a:r>
              <a:rPr lang="fr-ca" sz="1600" b="0" i="0" u="none" baseline="0" dirty="0">
                <a:solidFill>
                  <a:schemeClr val="dk1"/>
                </a:solidFill>
              </a:rPr>
              <a:t> et </a:t>
            </a:r>
            <a:r>
              <a:rPr lang="fr-ca" sz="1600" b="0" i="0" u="sng" baseline="0" dirty="0">
                <a:solidFill>
                  <a:schemeClr val="dk1"/>
                </a:solidFill>
              </a:rPr>
              <a:t>régulièrement</a:t>
            </a:r>
            <a:r>
              <a:rPr lang="fr-ca" sz="1600" b="0" i="0" u="none" baseline="0" dirty="0">
                <a:solidFill>
                  <a:schemeClr val="dk1"/>
                </a:solidFill>
              </a:rPr>
              <a:t> les objectifs de rendement.</a:t>
            </a:r>
            <a:endParaRPr sz="1600" u="sng"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600" b="0" i="0" u="none" baseline="0" dirty="0">
                <a:solidFill>
                  <a:schemeClr val="dk1"/>
                </a:solidFill>
              </a:rPr>
              <a:t>Soyez flexible et ouvert aux suggestions dans son style de gestion</a:t>
            </a:r>
            <a:endParaRPr sz="1600" dirty="0">
              <a:solidFill>
                <a:schemeClr val="dk1"/>
              </a:solidFill>
            </a:endParaRPr>
          </a:p>
          <a:p>
            <a:pPr marL="457200" lvl="0" indent="-342900" algn="l" rtl="0">
              <a:lnSpc>
                <a:spcPct val="90000"/>
              </a:lnSpc>
              <a:spcBef>
                <a:spcPts val="750"/>
              </a:spcBef>
              <a:spcAft>
                <a:spcPts val="0"/>
              </a:spcAft>
              <a:buClr>
                <a:schemeClr val="dk1"/>
              </a:buClr>
              <a:buSzPts val="1800"/>
              <a:buChar char="●"/>
            </a:pPr>
            <a:r>
              <a:rPr lang="fr-ca" sz="1600" b="0" i="0" u="none" baseline="0" dirty="0">
                <a:solidFill>
                  <a:schemeClr val="dk1"/>
                </a:solidFill>
              </a:rPr>
              <a:t>Faites la différence entre les problèmes liés au rendement et les besoins liés à un handicap</a:t>
            </a:r>
            <a:endParaRPr sz="1800" dirty="0">
              <a:solidFill>
                <a:schemeClr val="dk1"/>
              </a:solidFill>
            </a:endParaRPr>
          </a:p>
        </p:txBody>
      </p:sp>
      <p:sp>
        <p:nvSpPr>
          <p:cNvPr id="1141" name="Google Shape;1141;p106"/>
          <p:cNvSpPr/>
          <p:nvPr/>
        </p:nvSpPr>
        <p:spPr>
          <a:xfrm>
            <a:off x="6278175" y="-358250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2" name="Google Shape;1142;p106"/>
          <p:cNvSpPr/>
          <p:nvPr/>
        </p:nvSpPr>
        <p:spPr>
          <a:xfrm>
            <a:off x="-3574929" y="1850050"/>
            <a:ext cx="4699200" cy="4699200"/>
          </a:xfrm>
          <a:prstGeom prst="ellipse">
            <a:avLst/>
          </a:prstGeom>
          <a:noFill/>
          <a:ln w="28575" cap="flat" cmpd="sng">
            <a:solidFill>
              <a:srgbClr val="FAD92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3" name="Google Shape;1143;p106"/>
          <p:cNvSpPr/>
          <p:nvPr/>
        </p:nvSpPr>
        <p:spPr>
          <a:xfrm>
            <a:off x="6572274" y="1126852"/>
            <a:ext cx="1996500" cy="542400"/>
          </a:xfrm>
          <a:prstGeom prst="rect">
            <a:avLst/>
          </a:prstGeom>
          <a:solidFill>
            <a:srgbClr val="F3F3F3"/>
          </a:solidFill>
          <a:ln>
            <a:noFill/>
          </a:ln>
        </p:spPr>
        <p:txBody>
          <a:bodyPr spcFirstLastPara="1" wrap="square" lIns="91425" tIns="0" rIns="91425" bIns="0" anchor="t" anchorCtr="0">
            <a:noAutofit/>
          </a:bodyPr>
          <a:lstStyle/>
          <a:p>
            <a:pPr marL="0" lvl="0" indent="0" algn="l" rtl="0">
              <a:spcBef>
                <a:spcPts val="1000"/>
              </a:spcBef>
              <a:spcAft>
                <a:spcPts val="0"/>
              </a:spcAft>
              <a:buNone/>
            </a:pPr>
            <a:r>
              <a:rPr lang="fr-ca" sz="2000" b="0" i="0" u="none" baseline="0">
                <a:solidFill>
                  <a:schemeClr val="accent1"/>
                </a:solidFill>
              </a:rPr>
              <a:t>    </a:t>
            </a:r>
            <a:endParaRPr sz="2000" b="1">
              <a:solidFill>
                <a:schemeClr val="accent1"/>
              </a:solidFill>
            </a:endParaRPr>
          </a:p>
        </p:txBody>
      </p:sp>
      <p:sp>
        <p:nvSpPr>
          <p:cNvPr id="1144" name="Google Shape;1144;p106"/>
          <p:cNvSpPr txBox="1">
            <a:spLocks noGrp="1"/>
          </p:cNvSpPr>
          <p:nvPr>
            <p:ph type="subTitle" idx="4294967295"/>
          </p:nvPr>
        </p:nvSpPr>
        <p:spPr>
          <a:xfrm>
            <a:off x="6873466" y="1124728"/>
            <a:ext cx="1383900" cy="542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fr-ca" sz="1600" b="1" i="0" u="none" baseline="0" dirty="0">
                <a:solidFill>
                  <a:schemeClr val="accent1"/>
                </a:solidFill>
              </a:rPr>
              <a:t>Stratégie</a:t>
            </a:r>
            <a:endParaRPr sz="1600" b="1" dirty="0">
              <a:solidFill>
                <a:schemeClr val="accent1"/>
              </a:solidFill>
            </a:endParaRPr>
          </a:p>
        </p:txBody>
      </p:sp>
      <p:sp>
        <p:nvSpPr>
          <p:cNvPr id="1145" name="Google Shape;1145;p106"/>
          <p:cNvSpPr txBox="1">
            <a:spLocks noGrp="1"/>
          </p:cNvSpPr>
          <p:nvPr>
            <p:ph type="subTitle" idx="4294967295"/>
          </p:nvPr>
        </p:nvSpPr>
        <p:spPr>
          <a:xfrm>
            <a:off x="1124271" y="1116700"/>
            <a:ext cx="2191200" cy="542400"/>
          </a:xfrm>
          <a:prstGeom prst="rect">
            <a:avLst/>
          </a:prstGeom>
        </p:spPr>
        <p:txBody>
          <a:bodyPr spcFirstLastPara="1" wrap="square" lIns="91425" tIns="45700" rIns="91425" bIns="45700" anchor="t" anchorCtr="0">
            <a:normAutofit fontScale="77500" lnSpcReduction="20000"/>
          </a:bodyPr>
          <a:lstStyle/>
          <a:p>
            <a:pPr marL="0" lvl="0" indent="0" algn="l" rtl="0">
              <a:spcBef>
                <a:spcPts val="750"/>
              </a:spcBef>
              <a:spcAft>
                <a:spcPts val="0"/>
              </a:spcAft>
              <a:buNone/>
            </a:pPr>
            <a:r>
              <a:rPr lang="fr-ca" b="1" i="0" u="none" baseline="0" dirty="0">
                <a:solidFill>
                  <a:schemeClr val="accent1"/>
                </a:solidFill>
              </a:rPr>
              <a:t>Gestion du rendement</a:t>
            </a:r>
            <a:endParaRPr b="1" dirty="0">
              <a:solidFill>
                <a:schemeClr val="accent1"/>
              </a:solidFill>
            </a:endParaRPr>
          </a:p>
        </p:txBody>
      </p:sp>
      <p:sp>
        <p:nvSpPr>
          <p:cNvPr id="1146" name="Google Shape;1146;p106"/>
          <p:cNvSpPr/>
          <p:nvPr/>
        </p:nvSpPr>
        <p:spPr>
          <a:xfrm flipH="1">
            <a:off x="484415" y="1116700"/>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1</a:t>
            </a:r>
            <a:endParaRPr sz="1900" b="1">
              <a:solidFill>
                <a:schemeClr val="lt1"/>
              </a:solidFill>
            </a:endParaRPr>
          </a:p>
        </p:txBody>
      </p:sp>
      <p:sp>
        <p:nvSpPr>
          <p:cNvPr id="1147" name="Google Shape;1147;p106"/>
          <p:cNvSpPr/>
          <p:nvPr/>
        </p:nvSpPr>
        <p:spPr>
          <a:xfrm flipH="1">
            <a:off x="3387157" y="110083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2</a:t>
            </a:r>
            <a:endParaRPr sz="1900" b="1">
              <a:solidFill>
                <a:schemeClr val="lt1"/>
              </a:solidFill>
            </a:endParaRPr>
          </a:p>
        </p:txBody>
      </p:sp>
      <p:sp>
        <p:nvSpPr>
          <p:cNvPr id="1148" name="Google Shape;1148;p106"/>
          <p:cNvSpPr/>
          <p:nvPr/>
        </p:nvSpPr>
        <p:spPr>
          <a:xfrm flipH="1">
            <a:off x="6246841" y="1093276"/>
            <a:ext cx="541800" cy="542400"/>
          </a:xfrm>
          <a:prstGeom prst="ellipse">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fr-ca" sz="1900" b="1" i="0" u="none" baseline="0">
                <a:solidFill>
                  <a:schemeClr val="lt1"/>
                </a:solidFill>
              </a:rPr>
              <a:t>3</a:t>
            </a:r>
            <a:endParaRPr sz="1900" b="1">
              <a:solidFill>
                <a:schemeClr val="lt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07"/>
          <p:cNvSpPr txBox="1">
            <a:spLocks noGrp="1"/>
          </p:cNvSpPr>
          <p:nvPr>
            <p:ph type="title"/>
          </p:nvPr>
        </p:nvSpPr>
        <p:spPr>
          <a:xfrm>
            <a:off x="489800" y="565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dirty="0"/>
              <a:t>Section Rétention : Outils</a:t>
            </a:r>
            <a:endParaRPr b="0" dirty="0"/>
          </a:p>
        </p:txBody>
      </p:sp>
      <p:sp>
        <p:nvSpPr>
          <p:cNvPr id="1154" name="Google Shape;1154;p107"/>
          <p:cNvSpPr txBox="1">
            <a:spLocks noGrp="1"/>
          </p:cNvSpPr>
          <p:nvPr>
            <p:ph type="body" idx="1"/>
          </p:nvPr>
        </p:nvSpPr>
        <p:spPr>
          <a:xfrm>
            <a:off x="555629" y="847500"/>
            <a:ext cx="8191500" cy="3448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None/>
            </a:pPr>
            <a:r>
              <a:rPr lang="fr-ca" sz="1800" b="0" i="0" u="none" baseline="0" dirty="0"/>
              <a:t>Dans le segment « Retenir » de notre formation, nous nous sommes concentrés sur les ressources développées par :</a:t>
            </a:r>
            <a:endParaRPr sz="1800" dirty="0"/>
          </a:p>
          <a:p>
            <a:pPr marL="0" lvl="0" indent="0" algn="l" rtl="0">
              <a:spcBef>
                <a:spcPts val="750"/>
              </a:spcBef>
              <a:spcAft>
                <a:spcPts val="0"/>
              </a:spcAft>
              <a:buNone/>
            </a:pPr>
            <a:endParaRPr dirty="0"/>
          </a:p>
        </p:txBody>
      </p:sp>
      <p:grpSp>
        <p:nvGrpSpPr>
          <p:cNvPr id="1155" name="Google Shape;1155;p107" descr="Canadian Association for Supported Employment HR Toolkit"/>
          <p:cNvGrpSpPr/>
          <p:nvPr/>
        </p:nvGrpSpPr>
        <p:grpSpPr>
          <a:xfrm>
            <a:off x="1130640" y="1575746"/>
            <a:ext cx="3977234" cy="1757979"/>
            <a:chOff x="825840" y="1929122"/>
            <a:chExt cx="3977234" cy="1849142"/>
          </a:xfrm>
        </p:grpSpPr>
        <p:pic>
          <p:nvPicPr>
            <p:cNvPr id="1156" name="Google Shape;1156;p107"/>
            <p:cNvPicPr preferRelativeResize="0"/>
            <p:nvPr/>
          </p:nvPicPr>
          <p:blipFill rotWithShape="1">
            <a:blip r:embed="rId3">
              <a:alphaModFix/>
            </a:blip>
            <a:srcRect b="19152"/>
            <a:stretch/>
          </p:blipFill>
          <p:spPr>
            <a:xfrm>
              <a:off x="825840" y="1929122"/>
              <a:ext cx="3977234" cy="1296921"/>
            </a:xfrm>
            <a:prstGeom prst="rect">
              <a:avLst/>
            </a:prstGeom>
            <a:noFill/>
            <a:ln>
              <a:noFill/>
            </a:ln>
          </p:spPr>
        </p:pic>
        <p:sp>
          <p:nvSpPr>
            <p:cNvPr id="1157" name="Google Shape;1157;p107"/>
            <p:cNvSpPr txBox="1"/>
            <p:nvPr/>
          </p:nvSpPr>
          <p:spPr>
            <a:xfrm>
              <a:off x="1401632" y="2982105"/>
              <a:ext cx="2566180" cy="796159"/>
            </a:xfrm>
            <a:prstGeom prst="rect">
              <a:avLst/>
            </a:prstGeom>
            <a:solidFill>
              <a:srgbClr val="CC00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ca" sz="2400" b="1" i="0" u="none" strike="noStrike" cap="none" baseline="0" dirty="0">
                  <a:solidFill>
                    <a:schemeClr val="lt1"/>
                  </a:solidFill>
                  <a:latin typeface="Proxima Nova"/>
                  <a:ea typeface="Proxima Nova"/>
                  <a:cs typeface="Proxima Nova"/>
                  <a:sym typeface="Proxima Nova"/>
                </a:rPr>
                <a:t>Boîte à outils des RH</a:t>
              </a:r>
              <a:endParaRPr sz="2400" b="1" i="0" u="none" strike="noStrike" cap="none" dirty="0">
                <a:solidFill>
                  <a:schemeClr val="lt1"/>
                </a:solidFill>
                <a:latin typeface="Proxima Nova"/>
                <a:ea typeface="Proxima Nova"/>
                <a:cs typeface="Proxima Nova"/>
                <a:sym typeface="Proxima Nova"/>
              </a:endParaRPr>
            </a:p>
          </p:txBody>
        </p:sp>
      </p:grpSp>
      <p:pic>
        <p:nvPicPr>
          <p:cNvPr id="1158" name="Google Shape;1158;p107" descr="Canadian Council for Rehabilitation and Work's Disability Confidence Toolkit"/>
          <p:cNvPicPr preferRelativeResize="0"/>
          <p:nvPr/>
        </p:nvPicPr>
        <p:blipFill rotWithShape="1">
          <a:blip r:embed="rId4">
            <a:alphaModFix/>
          </a:blip>
          <a:srcRect/>
          <a:stretch/>
        </p:blipFill>
        <p:spPr>
          <a:xfrm>
            <a:off x="4536258" y="3104702"/>
            <a:ext cx="2286747" cy="1485148"/>
          </a:xfrm>
          <a:prstGeom prst="rect">
            <a:avLst/>
          </a:prstGeom>
          <a:noFill/>
          <a:ln>
            <a:noFill/>
          </a:ln>
        </p:spPr>
      </p:pic>
      <p:grpSp>
        <p:nvGrpSpPr>
          <p:cNvPr id="1159" name="Google Shape;1159;p107" descr="The Ontario Corporate Training Centre"/>
          <p:cNvGrpSpPr/>
          <p:nvPr/>
        </p:nvGrpSpPr>
        <p:grpSpPr>
          <a:xfrm>
            <a:off x="489800" y="3496625"/>
            <a:ext cx="4230600" cy="1513525"/>
            <a:chOff x="1101013" y="3477575"/>
            <a:chExt cx="4230600" cy="1513525"/>
          </a:xfrm>
        </p:grpSpPr>
        <p:pic>
          <p:nvPicPr>
            <p:cNvPr id="1160" name="Google Shape;1160;p107"/>
            <p:cNvPicPr preferRelativeResize="0"/>
            <p:nvPr/>
          </p:nvPicPr>
          <p:blipFill rotWithShape="1">
            <a:blip r:embed="rId5">
              <a:alphaModFix/>
            </a:blip>
            <a:srcRect/>
            <a:stretch/>
          </p:blipFill>
          <p:spPr>
            <a:xfrm>
              <a:off x="1548800" y="3477575"/>
              <a:ext cx="3335025" cy="1093225"/>
            </a:xfrm>
            <a:prstGeom prst="rect">
              <a:avLst/>
            </a:prstGeom>
            <a:noFill/>
            <a:ln>
              <a:noFill/>
            </a:ln>
          </p:spPr>
        </p:pic>
        <p:sp>
          <p:nvSpPr>
            <p:cNvPr id="1161" name="Google Shape;1161;p107"/>
            <p:cNvSpPr txBox="1"/>
            <p:nvPr/>
          </p:nvSpPr>
          <p:spPr>
            <a:xfrm>
              <a:off x="1101013" y="4418400"/>
              <a:ext cx="423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r-ca" sz="1700" b="0" i="0" u="sng" strike="noStrike" cap="none" baseline="0">
                  <a:solidFill>
                    <a:schemeClr val="hlink"/>
                  </a:solidFill>
                  <a:latin typeface="Arial"/>
                  <a:ea typeface="Arial"/>
                  <a:cs typeface="Arial"/>
                  <a:sym typeface="Arial"/>
                  <a:hlinkClick r:id="rId6"/>
                </a:rPr>
                <a:t>https://ontariotrainingcentre.com/fr/</a:t>
              </a:r>
              <a:r>
                <a:rPr lang="fr-ca" sz="1700" b="0" i="0" u="none" strike="noStrike" cap="none" baseline="0">
                  <a:solidFill>
                    <a:schemeClr val="dk1"/>
                  </a:solidFill>
                  <a:latin typeface="Arial"/>
                  <a:ea typeface="Arial"/>
                  <a:cs typeface="Arial"/>
                  <a:sym typeface="Arial"/>
                </a:rPr>
                <a:t> </a:t>
              </a:r>
              <a:endParaRPr sz="1700" b="0" i="0" u="none" strike="noStrike" cap="none" dirty="0">
                <a:solidFill>
                  <a:schemeClr val="dk1"/>
                </a:solidFill>
                <a:latin typeface="Arial"/>
                <a:ea typeface="Arial"/>
                <a:cs typeface="Arial"/>
                <a:sym typeface="Arial"/>
              </a:endParaRPr>
            </a:p>
          </p:txBody>
        </p:sp>
      </p:grpSp>
      <p:pic>
        <p:nvPicPr>
          <p:cNvPr id="2" name="Picture 1" descr="A screenshot of a research report&#10;&#10;Description automatically generated">
            <a:extLst>
              <a:ext uri="{FF2B5EF4-FFF2-40B4-BE49-F238E27FC236}">
                <a16:creationId xmlns:a16="http://schemas.microsoft.com/office/drawing/2014/main" id="{2B26655B-E415-DF7B-8E0B-B4141C37BC01}"/>
              </a:ext>
            </a:extLst>
          </p:cNvPr>
          <p:cNvPicPr>
            <a:picLocks noChangeAspect="1"/>
          </p:cNvPicPr>
          <p:nvPr/>
        </p:nvPicPr>
        <p:blipFill>
          <a:blip r:embed="rId7"/>
          <a:stretch>
            <a:fillRect/>
          </a:stretch>
        </p:blipFill>
        <p:spPr>
          <a:xfrm>
            <a:off x="7086651" y="1989667"/>
            <a:ext cx="1501720" cy="185373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08"/>
          <p:cNvSpPr txBox="1">
            <a:spLocks noGrp="1"/>
          </p:cNvSpPr>
          <p:nvPr>
            <p:ph type="title"/>
          </p:nvPr>
        </p:nvSpPr>
        <p:spPr>
          <a:xfrm>
            <a:off x="407550" y="1471900"/>
            <a:ext cx="4259700" cy="2170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ca" sz="5220" b="1" i="0" u="none" baseline="0"/>
              <a:t>Inspirez l’action : </a:t>
            </a:r>
            <a:r>
              <a:rPr lang="fr-ca" sz="3120" b="0" i="0" u="none" baseline="0"/>
              <a:t>Identifiez des étapes d’action personnelles.</a:t>
            </a:r>
            <a:endParaRPr sz="5220" dirty="0"/>
          </a:p>
        </p:txBody>
      </p:sp>
      <p:sp>
        <p:nvSpPr>
          <p:cNvPr id="1167" name="Google Shape;1167;p108"/>
          <p:cNvSpPr txBox="1">
            <a:spLocks noGrp="1"/>
          </p:cNvSpPr>
          <p:nvPr>
            <p:ph type="title" idx="2"/>
          </p:nvPr>
        </p:nvSpPr>
        <p:spPr>
          <a:xfrm>
            <a:off x="230925" y="556623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cxnSp>
        <p:nvCxnSpPr>
          <p:cNvPr id="1168" name="Google Shape;1168;p108"/>
          <p:cNvCxnSpPr/>
          <p:nvPr/>
        </p:nvCxnSpPr>
        <p:spPr>
          <a:xfrm>
            <a:off x="6420125" y="4247125"/>
            <a:ext cx="990600" cy="0"/>
          </a:xfrm>
          <a:prstGeom prst="straightConnector1">
            <a:avLst/>
          </a:prstGeom>
          <a:noFill/>
          <a:ln w="19050" cap="flat" cmpd="sng">
            <a:solidFill>
              <a:schemeClr val="accent5"/>
            </a:solidFill>
            <a:prstDash val="solid"/>
            <a:round/>
            <a:headEnd type="none" w="med" len="med"/>
            <a:tailEnd type="none" w="med" len="med"/>
          </a:ln>
        </p:spPr>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09"/>
          <p:cNvSpPr txBox="1">
            <a:spLocks noGrp="1"/>
          </p:cNvSpPr>
          <p:nvPr>
            <p:ph type="title"/>
          </p:nvPr>
        </p:nvSpPr>
        <p:spPr>
          <a:xfrm>
            <a:off x="628650" y="1469466"/>
            <a:ext cx="7886700" cy="1393800"/>
          </a:xfrm>
          <a:prstGeom prst="rect">
            <a:avLst/>
          </a:prstGeom>
        </p:spPr>
        <p:txBody>
          <a:bodyPr spcFirstLastPara="1" wrap="square" lIns="91425" tIns="45700" rIns="91425" bIns="45700" anchor="t" anchorCtr="0">
            <a:normAutofit fontScale="90000"/>
          </a:bodyPr>
          <a:lstStyle/>
          <a:p>
            <a:pPr marL="0" lvl="0" indent="0" algn="ctr" rtl="0">
              <a:lnSpc>
                <a:spcPct val="100000"/>
              </a:lnSpc>
              <a:spcBef>
                <a:spcPts val="1200"/>
              </a:spcBef>
              <a:spcAft>
                <a:spcPts val="0"/>
              </a:spcAft>
              <a:buClr>
                <a:srgbClr val="000000"/>
              </a:buClr>
              <a:buSzPct val="80769"/>
              <a:buFont typeface="Arial"/>
              <a:buNone/>
            </a:pPr>
            <a:r>
              <a:rPr lang="fr-ca" sz="2600" b="0" i="0" u="none" baseline="0" dirty="0"/>
              <a:t>Dans votre rôle :</a:t>
            </a:r>
            <a:endParaRPr sz="2600" b="0" dirty="0"/>
          </a:p>
          <a:p>
            <a:pPr marL="0" lvl="0" indent="0" algn="ctr" rtl="0">
              <a:lnSpc>
                <a:spcPct val="100000"/>
              </a:lnSpc>
              <a:spcBef>
                <a:spcPts val="1200"/>
              </a:spcBef>
              <a:spcAft>
                <a:spcPts val="0"/>
              </a:spcAft>
              <a:buClr>
                <a:srgbClr val="000000"/>
              </a:buClr>
              <a:buSzPct val="72413"/>
              <a:buFont typeface="Arial"/>
              <a:buNone/>
            </a:pPr>
            <a:r>
              <a:rPr lang="fr-ca" sz="2900" b="1" i="0" u="none" baseline="0" dirty="0"/>
              <a:t>Quelle est une action que vous pouvez entreprendre pour faire progresser l’emploi inclusif pour les personnes en situation de handicap?</a:t>
            </a:r>
            <a:endParaRPr sz="3600" dirty="0"/>
          </a:p>
        </p:txBody>
      </p:sp>
      <p:sp>
        <p:nvSpPr>
          <p:cNvPr id="1174" name="Google Shape;1174;p109"/>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b="0" i="0" u="none" baseline="0"/>
              <a:t>2 min</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10"/>
          <p:cNvSpPr txBox="1">
            <a:spLocks noGrp="1"/>
          </p:cNvSpPr>
          <p:nvPr>
            <p:ph type="title"/>
          </p:nvPr>
        </p:nvSpPr>
        <p:spPr>
          <a:xfrm>
            <a:off x="475488" y="245850"/>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ca" b="0" i="0" u="none" baseline="0"/>
              <a:t>Ressources</a:t>
            </a:r>
            <a:endParaRPr b="0"/>
          </a:p>
        </p:txBody>
      </p:sp>
      <p:sp>
        <p:nvSpPr>
          <p:cNvPr id="1180" name="Google Shape;1180;p110"/>
          <p:cNvSpPr txBox="1">
            <a:spLocks noGrp="1"/>
          </p:cNvSpPr>
          <p:nvPr>
            <p:ph type="subTitle" idx="1"/>
          </p:nvPr>
        </p:nvSpPr>
        <p:spPr>
          <a:xfrm>
            <a:off x="475499" y="1087650"/>
            <a:ext cx="8367875" cy="15318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Clr>
                <a:srgbClr val="000000"/>
              </a:buClr>
              <a:buSzPts val="2100"/>
              <a:buFont typeface="Arial"/>
              <a:buNone/>
            </a:pPr>
            <a:r>
              <a:rPr lang="fr-ca" sz="2300" b="1" i="0" u="none" baseline="0" dirty="0"/>
              <a:t>Ressources et personnes au sein de notre organisation :</a:t>
            </a:r>
            <a:endParaRPr sz="2300" b="1" dirty="0"/>
          </a:p>
          <a:p>
            <a:pPr marL="0" lvl="0" indent="0" algn="l" rtl="0">
              <a:lnSpc>
                <a:spcPct val="100000"/>
              </a:lnSpc>
              <a:spcBef>
                <a:spcPts val="1200"/>
              </a:spcBef>
              <a:spcAft>
                <a:spcPts val="0"/>
              </a:spcAft>
              <a:buNone/>
            </a:pPr>
            <a:r>
              <a:rPr lang="fr-ca" sz="1700" b="1" i="0" u="none" baseline="0" dirty="0">
                <a:solidFill>
                  <a:schemeClr val="accent6"/>
                </a:solidFill>
              </a:rPr>
              <a:t>[Complétez  (Personne? Contact? Service? Ressource intranet? Formation?)]</a:t>
            </a:r>
            <a:endParaRPr sz="1900" b="1" dirty="0">
              <a:solidFill>
                <a:schemeClr val="accent6"/>
              </a:solidFill>
            </a:endParaRPr>
          </a:p>
          <a:p>
            <a:pPr marL="0" lvl="0" indent="0" algn="l" rtl="0">
              <a:spcBef>
                <a:spcPts val="750"/>
              </a:spcBef>
              <a:spcAft>
                <a:spcPts val="0"/>
              </a:spcAft>
              <a:buNone/>
            </a:pPr>
            <a:endParaRPr dirty="0"/>
          </a:p>
        </p:txBody>
      </p:sp>
      <p:sp>
        <p:nvSpPr>
          <p:cNvPr id="1181" name="Google Shape;1181;p110"/>
          <p:cNvSpPr txBox="1"/>
          <p:nvPr/>
        </p:nvSpPr>
        <p:spPr>
          <a:xfrm>
            <a:off x="1909100" y="-155700"/>
            <a:ext cx="8520600" cy="114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None/>
            </a:pPr>
            <a:endParaRPr sz="1900" b="1" i="0" u="none" strike="noStrike" cap="none">
              <a:solidFill>
                <a:schemeClr val="accent6"/>
              </a:solidFill>
            </a:endParaRPr>
          </a:p>
        </p:txBody>
      </p:sp>
      <p:sp>
        <p:nvSpPr>
          <p:cNvPr id="1182" name="Google Shape;1182;p110"/>
          <p:cNvSpPr txBox="1">
            <a:spLocks noGrp="1"/>
          </p:cNvSpPr>
          <p:nvPr>
            <p:ph type="subTitle" idx="1"/>
          </p:nvPr>
        </p:nvSpPr>
        <p:spPr>
          <a:xfrm>
            <a:off x="475500" y="2792625"/>
            <a:ext cx="7636800" cy="34590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fr-ca" sz="2300" b="1" i="0" u="none" baseline="0" dirty="0"/>
              <a:t>Ressources externes :</a:t>
            </a:r>
            <a:endParaRPr sz="2300" dirty="0"/>
          </a:p>
          <a:p>
            <a:pPr marL="0" lvl="0" indent="0" algn="l" rtl="0">
              <a:lnSpc>
                <a:spcPct val="100000"/>
              </a:lnSpc>
              <a:spcBef>
                <a:spcPts val="1200"/>
              </a:spcBef>
              <a:spcAft>
                <a:spcPts val="0"/>
              </a:spcAft>
              <a:buNone/>
            </a:pPr>
            <a:r>
              <a:rPr lang="fr-ca" sz="1800" b="1" i="0" u="none" baseline="0" dirty="0"/>
              <a:t>Consultez le document « Ressources ».</a:t>
            </a:r>
            <a:endParaRPr sz="1800" b="1" dirty="0"/>
          </a:p>
        </p:txBody>
      </p:sp>
      <p:sp>
        <p:nvSpPr>
          <p:cNvPr id="1183" name="Google Shape;1183;p110" descr="Star - Insert organizational info"/>
          <p:cNvSpPr/>
          <p:nvPr/>
        </p:nvSpPr>
        <p:spPr>
          <a:xfrm>
            <a:off x="8679574" y="1670550"/>
            <a:ext cx="327600" cy="366000"/>
          </a:xfrm>
          <a:prstGeom prst="star4">
            <a:avLst>
              <a:gd name="adj" fmla="val 1634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11"/>
          <p:cNvSpPr txBox="1">
            <a:spLocks noGrp="1"/>
          </p:cNvSpPr>
          <p:nvPr>
            <p:ph type="title"/>
          </p:nvPr>
        </p:nvSpPr>
        <p:spPr>
          <a:xfrm>
            <a:off x="554575" y="1108872"/>
            <a:ext cx="7886700" cy="31155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rgbClr val="000000"/>
              </a:buClr>
              <a:buSzPct val="26494"/>
              <a:buFont typeface="Arial"/>
              <a:buNone/>
            </a:pPr>
            <a:r>
              <a:rPr lang="fr-ca" sz="3736" b="1" i="0" u="none" baseline="0"/>
              <a:t>Évaluation</a:t>
            </a:r>
            <a:endParaRPr sz="3736" dirty="0"/>
          </a:p>
          <a:p>
            <a:pPr marL="0" lvl="0" indent="0" algn="ctr" rtl="0">
              <a:spcBef>
                <a:spcPts val="0"/>
              </a:spcBef>
              <a:spcAft>
                <a:spcPts val="0"/>
              </a:spcAft>
              <a:buClr>
                <a:srgbClr val="000000"/>
              </a:buClr>
              <a:buSzPct val="32246"/>
              <a:buFont typeface="Arial"/>
              <a:buNone/>
            </a:pPr>
            <a:endParaRPr sz="3070" b="0" dirty="0"/>
          </a:p>
          <a:p>
            <a:pPr marL="0" lvl="0" indent="0" algn="ctr" rtl="0">
              <a:spcBef>
                <a:spcPts val="0"/>
              </a:spcBef>
              <a:spcAft>
                <a:spcPts val="0"/>
              </a:spcAft>
              <a:buNone/>
            </a:pPr>
            <a:r>
              <a:rPr lang="fr-ca" sz="2625" b="0" i="0" u="none" baseline="0"/>
              <a:t>Veuillez prendre 10 minutes pour compléter l’évaluation de cette formation.</a:t>
            </a:r>
            <a:br>
              <a:rPr lang="fr-ca" sz="2625" b="0"/>
            </a:br>
            <a:endParaRPr sz="2625" b="0" dirty="0"/>
          </a:p>
          <a:p>
            <a:pPr marL="0" lvl="0" indent="0" algn="ctr" rtl="0">
              <a:spcBef>
                <a:spcPts val="0"/>
              </a:spcBef>
              <a:spcAft>
                <a:spcPts val="0"/>
              </a:spcAft>
              <a:buNone/>
            </a:pPr>
            <a:endParaRPr sz="2400" dirty="0"/>
          </a:p>
          <a:p>
            <a:pPr marL="0" lvl="0" indent="0" algn="ctr" rtl="0">
              <a:spcBef>
                <a:spcPts val="0"/>
              </a:spcBef>
              <a:spcAft>
                <a:spcPts val="0"/>
              </a:spcAft>
              <a:buNone/>
            </a:pPr>
            <a:r>
              <a:rPr lang="fr-ca" sz="2400" b="1" i="0" u="none" baseline="0"/>
              <a:t>Sondage</a:t>
            </a:r>
            <a:r>
              <a:rPr lang="fr-ca" sz="2400" b="0" i="0" u="none" baseline="0"/>
              <a:t> : [Insérez un lien ou un code QR pour votre évaluation]</a:t>
            </a:r>
            <a:endParaRPr sz="3400" b="0" dirty="0"/>
          </a:p>
          <a:p>
            <a:pPr marL="0" lvl="0" indent="0" algn="ctr" rtl="0">
              <a:spcBef>
                <a:spcPts val="0"/>
              </a:spcBef>
              <a:spcAft>
                <a:spcPts val="0"/>
              </a:spcAft>
              <a:buClr>
                <a:srgbClr val="000000"/>
              </a:buClr>
              <a:buSzPct val="37705"/>
              <a:buFont typeface="Arial"/>
              <a:buNone/>
            </a:pPr>
            <a:endParaRPr sz="2625" b="0" dirty="0"/>
          </a:p>
          <a:p>
            <a:pPr marL="0" lvl="0" indent="0" algn="ctr" rtl="0">
              <a:spcBef>
                <a:spcPts val="0"/>
              </a:spcBef>
              <a:spcAft>
                <a:spcPts val="0"/>
              </a:spcAft>
              <a:buNone/>
            </a:pPr>
            <a:endParaRPr dirty="0"/>
          </a:p>
        </p:txBody>
      </p:sp>
      <p:sp>
        <p:nvSpPr>
          <p:cNvPr id="1192" name="Google Shape;1192;p111"/>
          <p:cNvSpPr txBox="1">
            <a:spLocks noGrp="1"/>
          </p:cNvSpPr>
          <p:nvPr>
            <p:ph type="title" idx="2"/>
          </p:nvPr>
        </p:nvSpPr>
        <p:spPr>
          <a:xfrm>
            <a:off x="8019625" y="4529088"/>
            <a:ext cx="1621500" cy="50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b="0" i="0" u="none" baseline="0"/>
              <a:t>10 min</a:t>
            </a:r>
            <a:endParaRPr/>
          </a:p>
        </p:txBody>
      </p:sp>
      <p:sp>
        <p:nvSpPr>
          <p:cNvPr id="2" name="Google Shape;1172;p113" descr="Star - Insert organizational info">
            <a:extLst>
              <a:ext uri="{FF2B5EF4-FFF2-40B4-BE49-F238E27FC236}">
                <a16:creationId xmlns:a16="http://schemas.microsoft.com/office/drawing/2014/main" id="{9B56027C-EF2C-EE7E-BF48-C5EBE1BB695A}"/>
              </a:ext>
            </a:extLst>
          </p:cNvPr>
          <p:cNvSpPr/>
          <p:nvPr/>
        </p:nvSpPr>
        <p:spPr>
          <a:xfrm>
            <a:off x="5565721" y="3894222"/>
            <a:ext cx="675600" cy="660300"/>
          </a:xfrm>
          <a:prstGeom prst="star4">
            <a:avLst>
              <a:gd name="adj" fmla="val 125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Holland Bloorview">
  <a:themeElements>
    <a:clrScheme name="HB Colours 2022">
      <a:dk1>
        <a:srgbClr val="4C4C4E"/>
      </a:dk1>
      <a:lt1>
        <a:srgbClr val="FFFFFF"/>
      </a:lt1>
      <a:dk2>
        <a:srgbClr val="53BB50"/>
      </a:dk2>
      <a:lt2>
        <a:srgbClr val="F7F7F7"/>
      </a:lt2>
      <a:accent1>
        <a:srgbClr val="1979BE"/>
      </a:accent1>
      <a:accent2>
        <a:srgbClr val="90158C"/>
      </a:accent2>
      <a:accent3>
        <a:srgbClr val="F16122"/>
      </a:accent3>
      <a:accent4>
        <a:srgbClr val="469E44"/>
      </a:accent4>
      <a:accent5>
        <a:srgbClr val="34C3E0"/>
      </a:accent5>
      <a:accent6>
        <a:srgbClr val="FCAF17"/>
      </a:accent6>
      <a:hlink>
        <a:srgbClr val="1979BE"/>
      </a:hlink>
      <a:folHlink>
        <a:srgbClr val="19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872F97966D74188195EB9403F400A" ma:contentTypeVersion="14" ma:contentTypeDescription="Create a new document." ma:contentTypeScope="" ma:versionID="70833071d5ea303594918157c3c73d84">
  <xsd:schema xmlns:xsd="http://www.w3.org/2001/XMLSchema" xmlns:xs="http://www.w3.org/2001/XMLSchema" xmlns:p="http://schemas.microsoft.com/office/2006/metadata/properties" xmlns:ns2="59db3a20-cd76-483e-8241-5de0717f7c1b" xmlns:ns3="6ce987aa-ba57-409a-b474-072a10bf63c3" targetNamespace="http://schemas.microsoft.com/office/2006/metadata/properties" ma:root="true" ma:fieldsID="692f311c14af98ba5e524da31c714cee" ns2:_="" ns3:_="">
    <xsd:import namespace="59db3a20-cd76-483e-8241-5de0717f7c1b"/>
    <xsd:import namespace="6ce987aa-ba57-409a-b474-072a10bf63c3"/>
    <xsd:element name="properties">
      <xsd:complexType>
        <xsd:sequence>
          <xsd:element name="documentManagement">
            <xsd:complexType>
              <xsd:all>
                <xsd:element ref="ns2:MediaServiceMetadata" minOccurs="0"/>
                <xsd:element ref="ns2:MediaServiceFastMetadata" minOccurs="0"/>
                <xsd:element ref="ns2:Date"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b3a20-cd76-483e-8241-5de0717f7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ate" ma:index="10" nillable="true" ma:displayName="Date" ma:format="DateOnly" ma:internalName="Date">
      <xsd:simpleType>
        <xsd:restriction base="dms:DateTim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b7f22d1-df36-4656-b771-499c17e378f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e987aa-ba57-409a-b474-072a10bf63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7575086-76f6-4179-ad90-5d5ea01872cc}" ma:internalName="TaxCatchAll" ma:showField="CatchAllData" ma:web="6ce987aa-ba57-409a-b474-072a10bf63c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ce987aa-ba57-409a-b474-072a10bf63c3" xsi:nil="true"/>
    <lcf76f155ced4ddcb4097134ff3c332f xmlns="59db3a20-cd76-483e-8241-5de0717f7c1b">
      <Terms xmlns="http://schemas.microsoft.com/office/infopath/2007/PartnerControls"/>
    </lcf76f155ced4ddcb4097134ff3c332f>
    <Date xmlns="59db3a20-cd76-483e-8241-5de0717f7c1b" xsi:nil="true"/>
  </documentManagement>
</p:properties>
</file>

<file path=customXml/itemProps1.xml><?xml version="1.0" encoding="utf-8"?>
<ds:datastoreItem xmlns:ds="http://schemas.openxmlformats.org/officeDocument/2006/customXml" ds:itemID="{98D70917-93D5-4FD5-8923-4FA0D8566CB4}">
  <ds:schemaRefs>
    <ds:schemaRef ds:uri="http://schemas.microsoft.com/sharepoint/v3/contenttype/forms"/>
  </ds:schemaRefs>
</ds:datastoreItem>
</file>

<file path=customXml/itemProps2.xml><?xml version="1.0" encoding="utf-8"?>
<ds:datastoreItem xmlns:ds="http://schemas.openxmlformats.org/officeDocument/2006/customXml" ds:itemID="{3DB825CA-27CA-4EF0-A8E8-85BFC230CE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db3a20-cd76-483e-8241-5de0717f7c1b"/>
    <ds:schemaRef ds:uri="6ce987aa-ba57-409a-b474-072a10bf63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276943-31EA-4CA9-8482-15696E02215B}">
  <ds:schemaRefs>
    <ds:schemaRef ds:uri="http://purl.org/dc/dcmitype/"/>
    <ds:schemaRef ds:uri="http://schemas.microsoft.com/office/infopath/2007/PartnerControls"/>
    <ds:schemaRef ds:uri="6ce987aa-ba57-409a-b474-072a10bf63c3"/>
    <ds:schemaRef ds:uri="http://schemas.microsoft.com/office/2006/documentManagement/types"/>
    <ds:schemaRef ds:uri="http://purl.org/dc/terms/"/>
    <ds:schemaRef ds:uri="59db3a20-cd76-483e-8241-5de0717f7c1b"/>
    <ds:schemaRef ds:uri="http://purl.org/dc/elements/1.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5812</TotalTime>
  <Words>28398</Words>
  <Application>Microsoft Office PowerPoint</Application>
  <PresentationFormat>On-screen Show (16:9)</PresentationFormat>
  <Paragraphs>1910</Paragraphs>
  <Slides>102</Slides>
  <Notes>100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Arial</vt:lpstr>
      <vt:lpstr>Roboto</vt:lpstr>
      <vt:lpstr>Consolas</vt:lpstr>
      <vt:lpstr>Courier New</vt:lpstr>
      <vt:lpstr>Aptos</vt:lpstr>
      <vt:lpstr>Proxima Nova</vt:lpstr>
      <vt:lpstr>Comfortaa</vt:lpstr>
      <vt:lpstr>Wingdings</vt:lpstr>
      <vt:lpstr>Holland Bloorview</vt:lpstr>
      <vt:lpstr>Clause de non-responsabilité et utilisation</vt:lpstr>
      <vt:lpstr>Formation Inspire, Hire, Train, Retain (IHTR) (inspirer, embaucher, former, fidéliser)</vt:lpstr>
      <vt:lpstr>La formation IHTR a été conçue conjointement par : </vt:lpstr>
      <vt:lpstr>Financement assuré par :</vt:lpstr>
      <vt:lpstr>Reconnaissance territoriale</vt:lpstr>
      <vt:lpstr>Ordre  du jour</vt:lpstr>
      <vt:lpstr> Pour accéder à nos documents, visitez :</vt:lpstr>
      <vt:lpstr>Des possibilités équitables de se connecter :</vt:lpstr>
      <vt:lpstr>Objectif de la séance</vt:lpstr>
      <vt:lpstr>Objectifs d’apprentissage</vt:lpstr>
      <vt:lpstr>Attentes du groupe </vt:lpstr>
      <vt:lpstr>Qu’est-ce que cela signifie pour [Organisation]?</vt:lpstr>
      <vt:lpstr>Mise en contexte</vt:lpstr>
      <vt:lpstr>De qui parle-t-on?</vt:lpstr>
      <vt:lpstr>De qui parle-t-on?</vt:lpstr>
      <vt:lpstr>De qui parle-t-on?</vt:lpstr>
      <vt:lpstr>De qui parle-t-on?</vt:lpstr>
      <vt:lpstr>De qui parle-t-on?</vt:lpstr>
      <vt:lpstr>Maggie</vt:lpstr>
      <vt:lpstr>De qui parle-t-on?</vt:lpstr>
      <vt:lpstr>De qui parle-t-on?</vt:lpstr>
      <vt:lpstr>De qui parle-t-on?</vt:lpstr>
      <vt:lpstr>De qui parle-t-on?</vt:lpstr>
      <vt:lpstr>Quel est le public visé?</vt:lpstr>
      <vt:lpstr>Que signifie pour vous l’inclusion au travail?  </vt:lpstr>
      <vt:lpstr>Inspirer la connaissance : Introduction aux pratiques d’emploi inclusives</vt:lpstr>
      <vt:lpstr>L’analyse de rentabilisation</vt:lpstr>
      <vt:lpstr>Dissiper les idées fausses</vt:lpstr>
      <vt:lpstr>Dissiper les idées fausses</vt:lpstr>
      <vt:lpstr>Dissiper les idées fausses</vt:lpstr>
      <vt:lpstr>Dissiper les idées fausses</vt:lpstr>
      <vt:lpstr>État actuel des pratiques d’emploi inclusives en matière de handicap en Ontario, Canada </vt:lpstr>
      <vt:lpstr>État actuel des pratiques d’emploi inclusives en matière de handicap en Ontario, Canada </vt:lpstr>
      <vt:lpstr>État actuel des pratiques d’emploi inclusives en matière de handicap en Ontario, Canada </vt:lpstr>
      <vt:lpstr>Remue-méninges spontané  Quels rôles dans le secteur des soins de santé  bénéficieraient particulièrement d’une  « expérience vécue » du handicap? </vt:lpstr>
      <vt:lpstr>Préjugés inconscients</vt:lpstr>
      <vt:lpstr>Notez :   Une peur que vous avez eue (rationnelle ou irrationnelle) Une expérience d’inclusion des personnes en situation de handicap dans le milieu de travail qui a façonné votre point de vue de manière positive ou négative.</vt:lpstr>
      <vt:lpstr>Préjugés inconscients</vt:lpstr>
      <vt:lpstr>Comment pouvons-nous mettre en relation ces travailleurs compétents et motivés avec une main-d’œuvre qui a besoin d’eux?</vt:lpstr>
      <vt:lpstr>Partie 1 : Embaucher</vt:lpstr>
      <vt:lpstr>Que recouvre la notion d’« embauche »?</vt:lpstr>
      <vt:lpstr>Points de vue fondés sur l’expérience</vt:lpstr>
      <vt:lpstr>PowerPoint Presentation</vt:lpstr>
      <vt:lpstr>Discutez :  1. Notre organisation dispose-t-elle déjà d’une aide à l’embauche? 2. Quels avantages notre organisation pourrait-elle tirer de la mise en place d’une ressource ou d’un processus dédié pour accompagner les demandeurs d’emploi en situation de handicap tout au long des étapes de recrutement? </vt:lpstr>
      <vt:lpstr>PowerPoint Presentation</vt:lpstr>
      <vt:lpstr>PowerPoint Presentation</vt:lpstr>
      <vt:lpstr>Scénario : Offres d’emploi inclusives </vt:lpstr>
      <vt:lpstr>PowerPoint Presentation</vt:lpstr>
      <vt:lpstr>Scénario : Offres d’emploi inclusives </vt:lpstr>
      <vt:lpstr>Cas : Adaptations pour l’entrevue</vt:lpstr>
      <vt:lpstr>Discutez :  1. Quelles pratiques inclusives  avons-nous déjà intégrées? 2. Comment pouvez-vous vous adapter à...?   </vt:lpstr>
      <vt:lpstr>PowerPoint Presentation</vt:lpstr>
      <vt:lpstr>PowerPoint Presentation</vt:lpstr>
      <vt:lpstr>Discutez :  1. Quelles pratiques inclusives  avons-nous déjà intégrées? 2. Comment pouvez-vous vous adapter à...?   </vt:lpstr>
      <vt:lpstr>PowerPoint Presentation</vt:lpstr>
      <vt:lpstr>PowerPoint Presentation</vt:lpstr>
      <vt:lpstr>PowerPoint Presentation</vt:lpstr>
      <vt:lpstr>Principaux enseignements en matière d’embauche</vt:lpstr>
      <vt:lpstr>Section Embauche : Outils</vt:lpstr>
      <vt:lpstr>Temps de pause</vt:lpstr>
      <vt:lpstr>Partie 2 :</vt:lpstr>
      <vt:lpstr>Que comprend la « formation »?</vt:lpstr>
      <vt:lpstr>Points de vue fondés sur l’expérience</vt:lpstr>
      <vt:lpstr>PowerPoint Presentation</vt:lpstr>
      <vt:lpstr>Julia</vt:lpstr>
      <vt:lpstr>PowerPoint Presentation</vt:lpstr>
      <vt:lpstr>PowerPoint Presentation</vt:lpstr>
      <vt:lpstr>PowerPoint Presentation</vt:lpstr>
      <vt:lpstr>PowerPoint Presentation</vt:lpstr>
      <vt:lpstr>PowerPoint Presentation</vt:lpstr>
      <vt:lpstr>PowerPoint Presentation</vt:lpstr>
      <vt:lpstr>Quelles sont les mesures d’adaptation que nous avons vues mises en place au sein de l’organisation?     P. ex. : Horaires flexibles    Communication alternative   Modification physique </vt:lpstr>
      <vt:lpstr>PowerPoint Presentation</vt:lpstr>
      <vt:lpstr>Vidéo : « Employment Service Providers »  [Fournisseurs de services d’emploi]</vt:lpstr>
      <vt:lpstr>Principaux enseignements de la formation</vt:lpstr>
      <vt:lpstr>Section Formation : Outils</vt:lpstr>
      <vt:lpstr>Partie 3 :</vt:lpstr>
      <vt:lpstr>Que comprend la « rétention »?</vt:lpstr>
      <vt:lpstr>Que comprend la « rétention »? </vt:lpstr>
      <vt:lpstr>Perspective vécue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Principaux enseignements de la formation</vt:lpstr>
      <vt:lpstr>Section Rétention : Outils</vt:lpstr>
      <vt:lpstr>Inspirez l’action : Identifiez des étapes d’action personnelles.</vt:lpstr>
      <vt:lpstr>Dans votre rôle : Quelle est une action que vous pouvez entreprendre pour faire progresser l’emploi inclusif pour les personnes en situation de handicap?</vt:lpstr>
      <vt:lpstr>Ressources</vt:lpstr>
      <vt:lpstr>Évaluation  Veuillez prendre 10 minutes pour compléter l’évaluation de cette formation.   Sondage : [Insérez un lien ou un code QR pour votre évaluation]  </vt:lpstr>
      <vt:lpstr>PowerPoint Presentation</vt:lpstr>
      <vt:lpstr>PowerPoint Presentation</vt:lpstr>
      <vt:lpstr> Pour accéder à nos documents, visitez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Inspire, Hire, Train, Retain Presentation Template</dc:title>
  <dc:creator>Carolyn Mcdougall</dc:creator>
  <cp:lastModifiedBy>Laura Bowman</cp:lastModifiedBy>
  <cp:revision>191</cp:revision>
  <cp:lastPrinted>2025-01-30T15:40:24Z</cp:lastPrinted>
  <dcterms:modified xsi:type="dcterms:W3CDTF">2025-02-18T18:17:47Z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0x01010074D872F97966D74188195EB9403F400A</vt:lpwstr>
  </property>
  <property fmtid="{D5CDD505-2E9C-101B-9397-08002B2CF9AE}" pid="3" name="MediaServiceImageTags">
    <vt:lpwstr/>
  </property>
</Properties>
</file>