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7" r:id="rId4"/>
  </p:sldMasterIdLst>
  <p:notesMasterIdLst>
    <p:notesMasterId r:id="rId29"/>
  </p:notesMasterIdLst>
  <p:sldIdLst>
    <p:sldId id="390" r:id="rId5"/>
    <p:sldId id="391" r:id="rId6"/>
    <p:sldId id="397" r:id="rId7"/>
    <p:sldId id="398" r:id="rId8"/>
    <p:sldId id="399" r:id="rId9"/>
    <p:sldId id="386" r:id="rId10"/>
    <p:sldId id="389" r:id="rId11"/>
    <p:sldId id="387" r:id="rId12"/>
    <p:sldId id="388" r:id="rId13"/>
    <p:sldId id="361" r:id="rId14"/>
    <p:sldId id="363" r:id="rId15"/>
    <p:sldId id="364" r:id="rId16"/>
    <p:sldId id="365" r:id="rId17"/>
    <p:sldId id="371" r:id="rId18"/>
    <p:sldId id="374" r:id="rId19"/>
    <p:sldId id="375" r:id="rId20"/>
    <p:sldId id="376" r:id="rId21"/>
    <p:sldId id="366" r:id="rId22"/>
    <p:sldId id="367" r:id="rId23"/>
    <p:sldId id="372" r:id="rId24"/>
    <p:sldId id="368" r:id="rId25"/>
    <p:sldId id="369" r:id="rId26"/>
    <p:sldId id="370" r:id="rId27"/>
    <p:sldId id="380" r:id="rId28"/>
  </p:sldIdLst>
  <p:sldSz cx="9144000" cy="5143500" type="screen16x9"/>
  <p:notesSz cx="7315200" cy="9601200"/>
  <p:embeddedFontLst>
    <p:embeddedFont>
      <p:font typeface="Proxima Nova"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57" userDrawn="1">
          <p15:clr>
            <a:srgbClr val="747775"/>
          </p15:clr>
        </p15:guide>
        <p15:guide id="2" pos="793" userDrawn="1">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D32"/>
    <a:srgbClr val="DDEBF7"/>
    <a:srgbClr val="4C4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F0AE8B-9DB6-45C3-AF5E-E849C001F5B0}">
  <a:tblStyle styleId="{DAF0AE8B-9DB6-45C3-AF5E-E849C001F5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57563" autoAdjust="0"/>
  </p:normalViewPr>
  <p:slideViewPr>
    <p:cSldViewPr snapToGrid="0">
      <p:cViewPr varScale="1">
        <p:scale>
          <a:sx n="45" d="100"/>
          <a:sy n="45" d="100"/>
        </p:scale>
        <p:origin x="1488" y="12"/>
      </p:cViewPr>
      <p:guideLst>
        <p:guide orient="horz" pos="1257"/>
        <p:guide pos="793"/>
      </p:guideLst>
    </p:cSldViewPr>
  </p:slideViewPr>
  <p:outlineViewPr>
    <p:cViewPr>
      <p:scale>
        <a:sx n="33" d="100"/>
        <a:sy n="33" d="100"/>
      </p:scale>
      <p:origin x="0" y="-85536"/>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59" d="100"/>
          <a:sy n="59" d="100"/>
        </p:scale>
        <p:origin x="159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gSGQrAtNqd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Vq4kr5McuK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R46ae8F0jD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indent="0" algn="l" rtl="0">
              <a:buNone/>
            </a:pPr>
            <a:r>
              <a:rPr lang="fr-ca" b="0" i="0" u="none" baseline="0" dirty="0"/>
              <a:t>Supprimez la diapositive avant de commencer la présentation. </a:t>
            </a:r>
          </a:p>
          <a:p>
            <a:pPr marL="0" indent="0" algn="l" rtl="0">
              <a:buNone/>
            </a:pPr>
            <a:endParaRPr lang="fr-ca" dirty="0"/>
          </a:p>
          <a:p>
            <a:pPr marL="0" indent="0" algn="l" rtl="0">
              <a:buNone/>
            </a:pPr>
            <a:r>
              <a:rPr lang="fr-ca" b="0" i="0" u="none" baseline="0" dirty="0"/>
              <a:t>Incluez la diapositive si vous envoyez un diaporama.</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BBD42C5B-DA2B-DE1B-CCF0-9821D6C7498F}"/>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BE9052C8-584C-F886-B64C-83C8C28BDBC3}"/>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C5489571-1FD3-7777-FCD7-6F6CAD118423}"/>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a:t>Chloé parle de l’importance de réduire la stigmatisation et d’ouvrir une communication claire avec ses collègues au sujet des handicaps.</a:t>
            </a:r>
            <a:endParaRPr sz="1300" dirty="0"/>
          </a:p>
        </p:txBody>
      </p:sp>
    </p:spTree>
    <p:extLst>
      <p:ext uri="{BB962C8B-B14F-4D97-AF65-F5344CB8AC3E}">
        <p14:creationId xmlns:p14="http://schemas.microsoft.com/office/powerpoint/2010/main" val="716342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6D0DD333-4416-702C-466A-7E2B4C52E11F}"/>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B87548E7-E1A3-2D9B-6742-9966C693317A}"/>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F3639F2A-37CD-0F9D-C89B-64813B65DB48}"/>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a:t>Stéphanie parle de la nécessité de solliciter l’avis des employés sur leurs propres besoins.</a:t>
            </a:r>
            <a:endParaRPr sz="1300" dirty="0"/>
          </a:p>
        </p:txBody>
      </p:sp>
    </p:spTree>
    <p:extLst>
      <p:ext uri="{BB962C8B-B14F-4D97-AF65-F5344CB8AC3E}">
        <p14:creationId xmlns:p14="http://schemas.microsoft.com/office/powerpoint/2010/main" val="3186535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101A0C7B-8F55-87A9-1B54-ABFB7623F209}"/>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938AAA26-9207-AC3F-0BC7-6C62B6FED1DE}"/>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5CF2A70E-BC91-497B-6A15-96F98A915AEA}"/>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dirty="0"/>
              <a:t>Karina parle de l’importance des mesures d’adaptation, du retour au travail et de la confidentialité.</a:t>
            </a:r>
          </a:p>
          <a:p>
            <a:pPr marL="0" indent="0" algn="l" rtl="0">
              <a:lnSpc>
                <a:spcPct val="90000"/>
              </a:lnSpc>
              <a:spcBef>
                <a:spcPts val="793"/>
              </a:spcBef>
              <a:buClr>
                <a:schemeClr val="dk1"/>
              </a:buClr>
              <a:buNone/>
            </a:pPr>
            <a:endParaRPr lang="fr-ca" sz="1300" dirty="0"/>
          </a:p>
          <a:p>
            <a:pPr marL="0" indent="0" algn="l" rtl="0">
              <a:lnSpc>
                <a:spcPct val="90000"/>
              </a:lnSpc>
              <a:spcBef>
                <a:spcPts val="793"/>
              </a:spcBef>
              <a:buClr>
                <a:schemeClr val="dk1"/>
              </a:buClr>
              <a:buNone/>
            </a:pPr>
            <a:r>
              <a:rPr lang="fr-ca" sz="1300" b="0" i="0" u="none" baseline="0" dirty="0"/>
              <a:t>Karina a également une vidéo disponible dans notre bibliothèque sur le site Web de l’IHTR.</a:t>
            </a:r>
            <a:endParaRPr sz="1300" dirty="0"/>
          </a:p>
        </p:txBody>
      </p:sp>
    </p:spTree>
    <p:extLst>
      <p:ext uri="{BB962C8B-B14F-4D97-AF65-F5344CB8AC3E}">
        <p14:creationId xmlns:p14="http://schemas.microsoft.com/office/powerpoint/2010/main" val="1699866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D9A505DD-0DE0-AB1D-903E-1E4259876327}"/>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A3B3EDA2-FD8C-971E-B879-A5C6D2D9920A}"/>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5512D731-AE5E-D5E5-EB10-3D11AAA067B7}"/>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a:t>Cindy parle de l’importance et des droits liés aux mesures d’adaptation. </a:t>
            </a:r>
          </a:p>
          <a:p>
            <a:pPr marL="0" indent="0" algn="l" rtl="0">
              <a:lnSpc>
                <a:spcPct val="90000"/>
              </a:lnSpc>
              <a:spcBef>
                <a:spcPts val="793"/>
              </a:spcBef>
              <a:buClr>
                <a:schemeClr val="dk1"/>
              </a:buClr>
              <a:buNone/>
            </a:pPr>
            <a:endParaRPr lang="fr-ca" sz="1300" dirty="0"/>
          </a:p>
          <a:p>
            <a:pPr marL="0" indent="0" algn="l" rtl="0">
              <a:lnSpc>
                <a:spcPct val="90000"/>
              </a:lnSpc>
              <a:spcBef>
                <a:spcPts val="793"/>
              </a:spcBef>
              <a:buClr>
                <a:schemeClr val="dk1"/>
              </a:buClr>
              <a:buNone/>
            </a:pPr>
            <a:r>
              <a:rPr lang="fr-ca" sz="1300" b="0" i="0" u="none" baseline="0"/>
              <a:t>Cindy a également une vidéo disponible dans notre bibliothèque sur le site Web de l’IHTR.</a:t>
            </a:r>
            <a:endParaRPr sz="1300" dirty="0"/>
          </a:p>
        </p:txBody>
      </p:sp>
    </p:spTree>
    <p:extLst>
      <p:ext uri="{BB962C8B-B14F-4D97-AF65-F5344CB8AC3E}">
        <p14:creationId xmlns:p14="http://schemas.microsoft.com/office/powerpoint/2010/main" val="159975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8AB34CC3-9EEC-6414-681A-9ED0CFE209F6}"/>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5AEF4E61-04D0-00E6-DD08-FB63E19D0894}"/>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93F3D389-0EAF-BC59-A14C-57156B24EA2F}"/>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dirty="0"/>
              <a:t>Leanne parle de la nature chronique du retour au travail après des blessures physiques et mentales.</a:t>
            </a:r>
          </a:p>
          <a:p>
            <a:pPr marL="0" indent="0" algn="l" rtl="0">
              <a:lnSpc>
                <a:spcPct val="90000"/>
              </a:lnSpc>
              <a:spcBef>
                <a:spcPts val="793"/>
              </a:spcBef>
              <a:buClr>
                <a:schemeClr val="dk1"/>
              </a:buClr>
              <a:buNone/>
            </a:pPr>
            <a:endParaRPr lang="fr-ca" sz="1300" dirty="0"/>
          </a:p>
          <a:p>
            <a:pPr marL="0" indent="0" algn="l" rtl="0">
              <a:lnSpc>
                <a:spcPct val="90000"/>
              </a:lnSpc>
              <a:spcBef>
                <a:spcPts val="793"/>
              </a:spcBef>
              <a:buClr>
                <a:schemeClr val="dk1"/>
              </a:buClr>
              <a:buNone/>
            </a:pPr>
            <a:r>
              <a:rPr lang="fr-ca" sz="1300" b="0" i="0" u="none" baseline="0" dirty="0"/>
              <a:t>Leanne a également une vidéo disponible dans notre bibliothèque sur le site Web de l’IHTR.</a:t>
            </a:r>
            <a:endParaRPr sz="1300" dirty="0"/>
          </a:p>
        </p:txBody>
      </p:sp>
    </p:spTree>
    <p:extLst>
      <p:ext uri="{BB962C8B-B14F-4D97-AF65-F5344CB8AC3E}">
        <p14:creationId xmlns:p14="http://schemas.microsoft.com/office/powerpoint/2010/main" val="11454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096AC97E-9E77-2144-4B54-F0BC94B253E2}"/>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6914A9B5-FCED-70A4-C9FA-749E83C13C9F}"/>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627ED462-895D-1253-CC6D-B5D9ABC819A8}"/>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a:t>Ellen parle de l’équité et de la manière de créer des environnements qui soutiennent une main-d’œuvre plus inclusive pour les employés en situation de handicap. </a:t>
            </a:r>
          </a:p>
          <a:p>
            <a:pPr marL="0" indent="0" algn="l" rtl="0">
              <a:lnSpc>
                <a:spcPct val="90000"/>
              </a:lnSpc>
              <a:spcBef>
                <a:spcPts val="793"/>
              </a:spcBef>
              <a:buClr>
                <a:schemeClr val="dk1"/>
              </a:buClr>
              <a:buNone/>
            </a:pPr>
            <a:endParaRPr lang="fr-ca" sz="1300" dirty="0"/>
          </a:p>
          <a:p>
            <a:pPr marL="0" indent="0" algn="l" rtl="0">
              <a:lnSpc>
                <a:spcPct val="90000"/>
              </a:lnSpc>
              <a:spcBef>
                <a:spcPts val="793"/>
              </a:spcBef>
              <a:buClr>
                <a:schemeClr val="dk1"/>
              </a:buClr>
              <a:buNone/>
            </a:pPr>
            <a:r>
              <a:rPr lang="fr-ca" sz="1300" b="0" i="0" u="none" baseline="0"/>
              <a:t>Ellen a également une vidéo disponible dans notre bibliothèque sur le site Web de l’IHTR.</a:t>
            </a:r>
            <a:endParaRPr sz="1300" dirty="0"/>
          </a:p>
        </p:txBody>
      </p:sp>
    </p:spTree>
    <p:extLst>
      <p:ext uri="{BB962C8B-B14F-4D97-AF65-F5344CB8AC3E}">
        <p14:creationId xmlns:p14="http://schemas.microsoft.com/office/powerpoint/2010/main" val="869745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D07CB960-3B39-5F7D-C106-DAE798B5011E}"/>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F38C1094-D764-17CC-1B99-81ACF775709D}"/>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198CC845-09AA-7604-DD38-3883F96CCC81}"/>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dirty="0"/>
              <a:t>Maggie parle de la diversité des handicaps et de la nécessité de reconnaître que chaque personne est unique.</a:t>
            </a:r>
            <a:endParaRPr sz="1300" dirty="0"/>
          </a:p>
        </p:txBody>
      </p:sp>
    </p:spTree>
    <p:extLst>
      <p:ext uri="{BB962C8B-B14F-4D97-AF65-F5344CB8AC3E}">
        <p14:creationId xmlns:p14="http://schemas.microsoft.com/office/powerpoint/2010/main" val="676508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E70A5032-4ECD-A074-9F86-38BAE9D14586}"/>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8925C749-B34D-FE54-BEA7-8347485E85D2}"/>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FF58EAC9-C1D1-9DFA-C553-48E85EBFC689}"/>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a:t>Shawna parle de l’importance du soutien pour le recrutement, l’embauche et l’inclusion.</a:t>
            </a:r>
            <a:endParaRPr sz="1300" dirty="0"/>
          </a:p>
        </p:txBody>
      </p:sp>
    </p:spTree>
    <p:extLst>
      <p:ext uri="{BB962C8B-B14F-4D97-AF65-F5344CB8AC3E}">
        <p14:creationId xmlns:p14="http://schemas.microsoft.com/office/powerpoint/2010/main" val="122714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1C9CC304-22CF-C3C1-58FD-F9E57B725093}"/>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D4C7CBB2-66C6-3A5E-0501-DC1DE27CA156}"/>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D8647C96-BD4C-5A59-2CD9-87FF5896C162}"/>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a:t>Éric parle du rôle de l’inclusion sociale dans la collaboration en équipe et de la sécurité psychologique pour tout le personnel.</a:t>
            </a:r>
          </a:p>
        </p:txBody>
      </p:sp>
    </p:spTree>
    <p:extLst>
      <p:ext uri="{BB962C8B-B14F-4D97-AF65-F5344CB8AC3E}">
        <p14:creationId xmlns:p14="http://schemas.microsoft.com/office/powerpoint/2010/main" val="255471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AFDED1FC-4719-C18F-01E7-D9B6F6E7B3A2}"/>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421D75D7-0B44-ABEC-75AB-E5A0370BF3A7}"/>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E2BBBDF8-F556-227E-4AF9-69FE6BD89D8C}"/>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a:t>Cet employé anonyme parle de son expérience de la neurodiversité et du TDAH dans des formations adaptées aux personnes neurotypiques.</a:t>
            </a:r>
            <a:endParaRPr sz="1300" dirty="0"/>
          </a:p>
        </p:txBody>
      </p:sp>
    </p:spTree>
    <p:extLst>
      <p:ext uri="{BB962C8B-B14F-4D97-AF65-F5344CB8AC3E}">
        <p14:creationId xmlns:p14="http://schemas.microsoft.com/office/powerpoint/2010/main" val="2655799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2de1cffd16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2de1cffd16_0_0:notes"/>
          <p:cNvSpPr txBox="1">
            <a:spLocks noGrp="1"/>
          </p:cNvSpPr>
          <p:nvPr>
            <p:ph type="body" idx="1"/>
          </p:nvPr>
        </p:nvSpPr>
        <p:spPr>
          <a:xfrm>
            <a:off x="731520" y="4560570"/>
            <a:ext cx="5852100" cy="4320600"/>
          </a:xfrm>
          <a:prstGeom prst="rect">
            <a:avLst/>
          </a:prstGeom>
        </p:spPr>
        <p:txBody>
          <a:bodyPr spcFirstLastPara="1" wrap="square" lIns="96625" tIns="96625" rIns="96625" bIns="96625" anchor="t" anchorCtr="0">
            <a:noAutofit/>
          </a:bodyPr>
          <a:lstStyle/>
          <a:p>
            <a:pPr marL="0" lvl="0" indent="0" algn="l" rtl="0">
              <a:spcBef>
                <a:spcPts val="0"/>
              </a:spcBef>
              <a:spcAft>
                <a:spcPts val="0"/>
              </a:spcAft>
              <a:buClr>
                <a:schemeClr val="dk1"/>
              </a:buClr>
              <a:buSzPts val="1100"/>
              <a:buFont typeface="Arial"/>
              <a:buNone/>
            </a:pPr>
            <a:r>
              <a:rPr lang="fr-FR" b="0" i="0" u="none" baseline="0" dirty="0">
                <a:solidFill>
                  <a:schemeClr val="dk1"/>
                </a:solidFill>
              </a:rPr>
              <a:t>Ajoutez votre logo, accueillez le groupe dans l’espace.</a:t>
            </a:r>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C575E568-5EE1-2DE5-36A9-E6E2A23AD1F6}"/>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9C27DA9C-5E3D-E1B3-F652-782A8CEC914D}"/>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F13ABB65-A048-5526-25FE-D0B9B9686638}"/>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a:t>Cet employé anonyme parle du potentiel des compétences des employés qui ont de l’expertise, mais ne peuvent pas accomplir tous les aspects d’un travail.</a:t>
            </a:r>
            <a:endParaRPr sz="1300" dirty="0"/>
          </a:p>
        </p:txBody>
      </p:sp>
    </p:spTree>
    <p:extLst>
      <p:ext uri="{BB962C8B-B14F-4D97-AF65-F5344CB8AC3E}">
        <p14:creationId xmlns:p14="http://schemas.microsoft.com/office/powerpoint/2010/main" val="904322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0DB867B0-D42A-579B-0236-1E209F79B722}"/>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6994672F-FFA3-081B-172A-829F81D6C97A}"/>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610092C2-77DC-3A8C-F281-E6492EF4C636}"/>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a:t>Cet employé anonyme parle de l’expérience négative de la stigmatisation et des jugements hâtifs.</a:t>
            </a:r>
            <a:endParaRPr sz="1300" dirty="0"/>
          </a:p>
        </p:txBody>
      </p:sp>
    </p:spTree>
    <p:extLst>
      <p:ext uri="{BB962C8B-B14F-4D97-AF65-F5344CB8AC3E}">
        <p14:creationId xmlns:p14="http://schemas.microsoft.com/office/powerpoint/2010/main" val="3142611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C7D7D2B9-CE31-666A-AC06-3B71E011FCFB}"/>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1C9A0411-0ABD-8CF6-09CB-79A0311E3578}"/>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C6BB4957-66F1-7633-5A00-3ED4BA3CECA0}"/>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a:t>Cet employé anonyme parle du soutien à la dignité dans le processus de demande d’adaptation pour handicap.</a:t>
            </a:r>
            <a:endParaRPr sz="1300" dirty="0"/>
          </a:p>
        </p:txBody>
      </p:sp>
    </p:spTree>
    <p:extLst>
      <p:ext uri="{BB962C8B-B14F-4D97-AF65-F5344CB8AC3E}">
        <p14:creationId xmlns:p14="http://schemas.microsoft.com/office/powerpoint/2010/main" val="14854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fr-ca" b="1" i="0" u="none" baseline="0" dirty="0"/>
              <a:t>Autres notes :</a:t>
            </a:r>
            <a:endParaRPr dirty="0"/>
          </a:p>
          <a:p>
            <a:pPr marL="0" lvl="0" indent="0" algn="l" rtl="0">
              <a:lnSpc>
                <a:spcPct val="100000"/>
              </a:lnSpc>
              <a:spcBef>
                <a:spcPts val="0"/>
              </a:spcBef>
              <a:spcAft>
                <a:spcPts val="0"/>
              </a:spcAft>
              <a:buSzPts val="1100"/>
              <a:buNone/>
            </a:pPr>
            <a:r>
              <a:rPr lang="fr-ca" b="0" i="0" u="none" baseline="0" dirty="0"/>
              <a:t>Veuillez remercier les personnes qui ont contribué au projet par une déclaration telle que la suivante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fr-ca" b="0" i="0" u="none" baseline="0" dirty="0"/>
              <a:t>« Nous tenons à remercier les organisations qui ont contribué à la création de cette formation.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fr-ca" b="0" i="0" u="none" baseline="0" dirty="0"/>
              <a:t>Inutile de citer toutes les organisations.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0" lvl="0" indent="0" algn="l" rtl="0">
              <a:lnSpc>
                <a:spcPct val="100000"/>
              </a:lnSpc>
              <a:spcBef>
                <a:spcPts val="0"/>
              </a:spcBef>
              <a:spcAft>
                <a:spcPts val="0"/>
              </a:spcAft>
              <a:buSzPts val="1100"/>
              <a:buNone/>
            </a:pPr>
            <a:r>
              <a:rPr lang="fr-FR" b="1" i="0" u="none" baseline="0" dirty="0"/>
              <a:t>Autres notes : </a:t>
            </a:r>
            <a:endParaRPr lang="fr-FR" dirty="0"/>
          </a:p>
          <a:p>
            <a:pPr marL="0" lvl="0" indent="0" algn="l" rtl="0">
              <a:lnSpc>
                <a:spcPct val="100000"/>
              </a:lnSpc>
              <a:spcBef>
                <a:spcPts val="0"/>
              </a:spcBef>
              <a:spcAft>
                <a:spcPts val="0"/>
              </a:spcAft>
              <a:buSzPts val="1100"/>
              <a:buNone/>
            </a:pPr>
            <a:r>
              <a:rPr lang="fr-FR" b="0" i="0" u="none" baseline="0" dirty="0"/>
              <a:t>Veuillez remercier le gouvernement de l’Ontario pour la déclaration suivante :</a:t>
            </a:r>
            <a:endParaRPr lang="fr-FR" dirty="0"/>
          </a:p>
          <a:p>
            <a:pPr marL="0" lvl="0" indent="0" algn="l" rtl="0">
              <a:lnSpc>
                <a:spcPct val="100000"/>
              </a:lnSpc>
              <a:spcBef>
                <a:spcPts val="0"/>
              </a:spcBef>
              <a:spcAft>
                <a:spcPts val="0"/>
              </a:spcAft>
              <a:buSzPts val="1100"/>
              <a:buNone/>
            </a:pPr>
            <a:r>
              <a:rPr lang="fr-FR" b="0" i="0" u="none" baseline="0" dirty="0"/>
              <a:t>« La création de cette formation a été financée par le gouvernement de l’Ontario et Holland Bloorview Kids Rehabilitation Hospital Fondation. »</a:t>
            </a:r>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57650-D56E-4D80-D52F-E89901EA23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F83C9-BEB1-787C-E2BF-01BC37982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299559-248B-62BB-F527-CBEE43573382}"/>
              </a:ext>
            </a:extLst>
          </p:cNvPr>
          <p:cNvSpPr>
            <a:spLocks noGrp="1"/>
          </p:cNvSpPr>
          <p:nvPr>
            <p:ph type="body" idx="1"/>
          </p:nvPr>
        </p:nvSpPr>
        <p:spPr/>
        <p:txBody>
          <a:bodyPr/>
          <a:lstStyle/>
          <a:p>
            <a:pPr marL="0" indent="0">
              <a:lnSpc>
                <a:spcPct val="90000"/>
              </a:lnSpc>
              <a:spcBef>
                <a:spcPts val="793"/>
              </a:spcBef>
              <a:buClr>
                <a:schemeClr val="dk1"/>
              </a:buClr>
              <a:buNone/>
            </a:pPr>
            <a:r>
              <a:rPr lang="fr-FR" sz="1100" dirty="0"/>
              <a:t>Gabriella parle de l'importance de l'embauche, de la rétention et de l'inclusion.</a:t>
            </a:r>
          </a:p>
          <a:p>
            <a:pPr marL="0" indent="0">
              <a:lnSpc>
                <a:spcPct val="90000"/>
              </a:lnSpc>
              <a:spcBef>
                <a:spcPts val="793"/>
              </a:spcBef>
              <a:buClr>
                <a:schemeClr val="dk1"/>
              </a:buClr>
              <a:buNone/>
            </a:pPr>
            <a:endParaRPr lang="en-US" sz="1100" dirty="0"/>
          </a:p>
          <a:p>
            <a:pPr marL="0" marR="0" lvl="0" indent="0" algn="l" defTabSz="914400" rtl="0" eaLnBrk="1" fontAlgn="auto" latinLnBrk="0" hangingPunct="1">
              <a:lnSpc>
                <a:spcPct val="90000"/>
              </a:lnSpc>
              <a:spcBef>
                <a:spcPts val="793"/>
              </a:spcBef>
              <a:spcAft>
                <a:spcPts val="0"/>
              </a:spcAft>
              <a:buClr>
                <a:schemeClr val="dk1"/>
              </a:buClr>
              <a:buSzPts val="1100"/>
              <a:buFont typeface="Arial"/>
              <a:buNone/>
              <a:tabLst/>
              <a:defRPr/>
            </a:pPr>
            <a:r>
              <a:rPr lang="en-US" sz="1800" u="sng"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https://www.youtube.com/watch?v=gSGQrAtNqdg</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3564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793"/>
              </a:spcBef>
              <a:buClr>
                <a:schemeClr val="dk1"/>
              </a:buClr>
              <a:buNone/>
            </a:pPr>
            <a:r>
              <a:rPr lang="fr-ca" sz="1100" b="0" i="0" u="none" baseline="0" dirty="0"/>
              <a:t>Karina parle de l’importance des mesures d’adaptation, du retour au travail et de la confidentialité.</a:t>
            </a:r>
            <a:endParaRPr lang="en-US" sz="1100" dirty="0"/>
          </a:p>
          <a:p>
            <a:pPr marL="0" indent="0">
              <a:lnSpc>
                <a:spcPct val="90000"/>
              </a:lnSpc>
              <a:spcBef>
                <a:spcPts val="793"/>
              </a:spcBef>
              <a:buClr>
                <a:schemeClr val="dk1"/>
              </a:buClr>
              <a:buNone/>
            </a:pPr>
            <a:endParaRPr lang="en-US" sz="1100" dirty="0"/>
          </a:p>
          <a:p>
            <a:pPr marL="0" indent="0">
              <a:lnSpc>
                <a:spcPct val="90000"/>
              </a:lnSpc>
              <a:spcBef>
                <a:spcPts val="793"/>
              </a:spcBef>
              <a:buClr>
                <a:schemeClr val="dk1"/>
              </a:buClr>
              <a:buNone/>
            </a:pPr>
            <a:r>
              <a:rPr lang="en-US" sz="14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https://youtu.be/Vq4kr5McuKU</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8636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lnSpc>
                <a:spcPct val="90000"/>
              </a:lnSpc>
              <a:spcBef>
                <a:spcPts val="793"/>
              </a:spcBef>
              <a:buClr>
                <a:schemeClr val="dk1"/>
              </a:buClr>
              <a:buNone/>
            </a:pPr>
            <a:r>
              <a:rPr lang="fr-ca" sz="1100" b="0" i="0" u="none" baseline="0" dirty="0"/>
              <a:t>Leanne parle de la nature chronique du retour au travail après des blessures physiques et mentales.</a:t>
            </a:r>
          </a:p>
          <a:p>
            <a:pPr marL="0" indent="0">
              <a:lnSpc>
                <a:spcPct val="90000"/>
              </a:lnSpc>
              <a:spcBef>
                <a:spcPts val="793"/>
              </a:spcBef>
              <a:buClr>
                <a:schemeClr val="dk1"/>
              </a:buClr>
              <a:buNone/>
            </a:pPr>
            <a:endParaRPr lang="en-US" sz="1100" dirty="0"/>
          </a:p>
          <a:p>
            <a:pPr marL="0" marR="0" lvl="0" indent="0" algn="l" defTabSz="914400" rtl="0" eaLnBrk="1" fontAlgn="auto" latinLnBrk="0" hangingPunct="1">
              <a:lnSpc>
                <a:spcPct val="90000"/>
              </a:lnSpc>
              <a:spcBef>
                <a:spcPts val="793"/>
              </a:spcBef>
              <a:spcAft>
                <a:spcPts val="0"/>
              </a:spcAft>
              <a:buClr>
                <a:schemeClr val="dk1"/>
              </a:buClr>
              <a:buSzPts val="1100"/>
              <a:buFont typeface="Arial"/>
              <a:buNone/>
              <a:tabLst/>
              <a:defRPr/>
            </a:pPr>
            <a:r>
              <a:rPr lang="en-US" sz="1400" u="sng" kern="100" dirty="0">
                <a:solidFill>
                  <a:srgbClr val="0563C1"/>
                </a:solidFill>
                <a:effectLst/>
                <a:latin typeface="Aptos" panose="020B0004020202020204" pitchFamily="34" charset="0"/>
                <a:ea typeface="Aptos" panose="020B0004020202020204" pitchFamily="34" charset="0"/>
                <a:cs typeface="Times New Roman" panose="02020603050405020304" pitchFamily="18" charset="0"/>
                <a:hlinkClick r:id="rId3"/>
              </a:rPr>
              <a:t>https://youtu.be/R46ae8F0jDU</a:t>
            </a:r>
            <a:endParaRPr lang="en-CA"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04287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CEE445FD-36CB-36F4-9D73-41FA32F95FAD}"/>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AA9CC09E-9155-C45E-B426-E6A61BE060E6}"/>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97AF8A8C-2950-798D-6B3F-1F227EA184B1}"/>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dirty="0"/>
              <a:t>Julia parle des mesures d’adaptation et de l’accessibilité universelle. </a:t>
            </a:r>
            <a:endParaRPr sz="1300" dirty="0"/>
          </a:p>
        </p:txBody>
      </p:sp>
    </p:spTree>
    <p:extLst>
      <p:ext uri="{BB962C8B-B14F-4D97-AF65-F5344CB8AC3E}">
        <p14:creationId xmlns:p14="http://schemas.microsoft.com/office/powerpoint/2010/main" val="2702771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a:extLst>
            <a:ext uri="{FF2B5EF4-FFF2-40B4-BE49-F238E27FC236}">
              <a16:creationId xmlns:a16="http://schemas.microsoft.com/office/drawing/2014/main" id="{E2F54091-91F1-C6FC-0BAF-CD17E7983A17}"/>
            </a:ext>
          </a:extLst>
        </p:cNvPr>
        <p:cNvGrpSpPr/>
        <p:nvPr/>
      </p:nvGrpSpPr>
      <p:grpSpPr>
        <a:xfrm>
          <a:off x="0" y="0"/>
          <a:ext cx="0" cy="0"/>
          <a:chOff x="0" y="0"/>
          <a:chExt cx="0" cy="0"/>
        </a:xfrm>
      </p:grpSpPr>
      <p:sp>
        <p:nvSpPr>
          <p:cNvPr id="1154" name="Google Shape;1154;g2877138def5_0_46:notes">
            <a:extLst>
              <a:ext uri="{FF2B5EF4-FFF2-40B4-BE49-F238E27FC236}">
                <a16:creationId xmlns:a16="http://schemas.microsoft.com/office/drawing/2014/main" id="{818FF25D-D2A0-D545-97E3-38D1A120EFB1}"/>
              </a:ext>
            </a:extLst>
          </p:cNvPr>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2877138def5_0_46:notes">
            <a:extLst>
              <a:ext uri="{FF2B5EF4-FFF2-40B4-BE49-F238E27FC236}">
                <a16:creationId xmlns:a16="http://schemas.microsoft.com/office/drawing/2014/main" id="{67B175C4-49D8-153F-3638-92BC5CEC5712}"/>
              </a:ext>
            </a:extLst>
          </p:cNvPr>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lgn="l" rtl="0">
              <a:lnSpc>
                <a:spcPct val="90000"/>
              </a:lnSpc>
              <a:spcBef>
                <a:spcPts val="793"/>
              </a:spcBef>
              <a:buClr>
                <a:schemeClr val="dk1"/>
              </a:buClr>
              <a:buNone/>
            </a:pPr>
            <a:r>
              <a:rPr lang="fr-ca" sz="1300" b="0" i="0" u="none" baseline="0"/>
              <a:t>Lee parle des blessures au travail.</a:t>
            </a:r>
            <a:endParaRPr sz="1300" dirty="0"/>
          </a:p>
        </p:txBody>
      </p:sp>
    </p:spTree>
    <p:extLst>
      <p:ext uri="{BB962C8B-B14F-4D97-AF65-F5344CB8AC3E}">
        <p14:creationId xmlns:p14="http://schemas.microsoft.com/office/powerpoint/2010/main" val="788614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Cover">
    <p:bg>
      <p:bgPr>
        <a:no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90250" y="1267175"/>
            <a:ext cx="4134600" cy="2310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4800"/>
              <a:buNone/>
              <a:defRPr sz="4800" b="1">
                <a:solidFill>
                  <a:schemeClr val="dk2"/>
                </a:solidFill>
              </a:defRPr>
            </a:lvl1pPr>
            <a:lvl2pPr lvl="1" algn="l">
              <a:lnSpc>
                <a:spcPct val="100000"/>
              </a:lnSpc>
              <a:spcBef>
                <a:spcPts val="0"/>
              </a:spcBef>
              <a:spcAft>
                <a:spcPts val="0"/>
              </a:spcAft>
              <a:buClr>
                <a:schemeClr val="dk2"/>
              </a:buClr>
              <a:buSzPts val="4800"/>
              <a:buNone/>
              <a:defRPr sz="4800" b="1">
                <a:solidFill>
                  <a:schemeClr val="dk2"/>
                </a:solidFill>
              </a:defRPr>
            </a:lvl2pPr>
            <a:lvl3pPr lvl="2" algn="l">
              <a:lnSpc>
                <a:spcPct val="100000"/>
              </a:lnSpc>
              <a:spcBef>
                <a:spcPts val="0"/>
              </a:spcBef>
              <a:spcAft>
                <a:spcPts val="0"/>
              </a:spcAft>
              <a:buClr>
                <a:schemeClr val="dk2"/>
              </a:buClr>
              <a:buSzPts val="4800"/>
              <a:buNone/>
              <a:defRPr sz="4800" b="1">
                <a:solidFill>
                  <a:schemeClr val="dk2"/>
                </a:solidFill>
              </a:defRPr>
            </a:lvl3pPr>
            <a:lvl4pPr lvl="3" algn="l">
              <a:lnSpc>
                <a:spcPct val="100000"/>
              </a:lnSpc>
              <a:spcBef>
                <a:spcPts val="0"/>
              </a:spcBef>
              <a:spcAft>
                <a:spcPts val="0"/>
              </a:spcAft>
              <a:buClr>
                <a:schemeClr val="dk2"/>
              </a:buClr>
              <a:buSzPts val="4800"/>
              <a:buNone/>
              <a:defRPr sz="4800" b="1">
                <a:solidFill>
                  <a:schemeClr val="dk2"/>
                </a:solidFill>
              </a:defRPr>
            </a:lvl4pPr>
            <a:lvl5pPr lvl="4" algn="l">
              <a:lnSpc>
                <a:spcPct val="100000"/>
              </a:lnSpc>
              <a:spcBef>
                <a:spcPts val="0"/>
              </a:spcBef>
              <a:spcAft>
                <a:spcPts val="0"/>
              </a:spcAft>
              <a:buClr>
                <a:schemeClr val="dk2"/>
              </a:buClr>
              <a:buSzPts val="4800"/>
              <a:buNone/>
              <a:defRPr sz="4800" b="1">
                <a:solidFill>
                  <a:schemeClr val="dk2"/>
                </a:solidFill>
              </a:defRPr>
            </a:lvl5pPr>
            <a:lvl6pPr lvl="5" algn="l">
              <a:lnSpc>
                <a:spcPct val="100000"/>
              </a:lnSpc>
              <a:spcBef>
                <a:spcPts val="0"/>
              </a:spcBef>
              <a:spcAft>
                <a:spcPts val="0"/>
              </a:spcAft>
              <a:buClr>
                <a:schemeClr val="dk2"/>
              </a:buClr>
              <a:buSzPts val="4800"/>
              <a:buNone/>
              <a:defRPr sz="4800" b="1">
                <a:solidFill>
                  <a:schemeClr val="dk2"/>
                </a:solidFill>
              </a:defRPr>
            </a:lvl6pPr>
            <a:lvl7pPr lvl="6" algn="l">
              <a:lnSpc>
                <a:spcPct val="100000"/>
              </a:lnSpc>
              <a:spcBef>
                <a:spcPts val="0"/>
              </a:spcBef>
              <a:spcAft>
                <a:spcPts val="0"/>
              </a:spcAft>
              <a:buClr>
                <a:schemeClr val="dk2"/>
              </a:buClr>
              <a:buSzPts val="4800"/>
              <a:buNone/>
              <a:defRPr sz="4800" b="1">
                <a:solidFill>
                  <a:schemeClr val="dk2"/>
                </a:solidFill>
              </a:defRPr>
            </a:lvl7pPr>
            <a:lvl8pPr lvl="7" algn="l">
              <a:lnSpc>
                <a:spcPct val="100000"/>
              </a:lnSpc>
              <a:spcBef>
                <a:spcPts val="0"/>
              </a:spcBef>
              <a:spcAft>
                <a:spcPts val="0"/>
              </a:spcAft>
              <a:buClr>
                <a:schemeClr val="dk2"/>
              </a:buClr>
              <a:buSzPts val="4800"/>
              <a:buNone/>
              <a:defRPr sz="4800" b="1">
                <a:solidFill>
                  <a:schemeClr val="dk2"/>
                </a:solidFill>
              </a:defRPr>
            </a:lvl8pPr>
            <a:lvl9pPr lvl="8" algn="l">
              <a:lnSpc>
                <a:spcPct val="100000"/>
              </a:lnSpc>
              <a:spcBef>
                <a:spcPts val="0"/>
              </a:spcBef>
              <a:spcAft>
                <a:spcPts val="0"/>
              </a:spcAft>
              <a:buClr>
                <a:schemeClr val="dk2"/>
              </a:buClr>
              <a:buSzPts val="4800"/>
              <a:buNone/>
              <a:defRPr sz="4800" b="1">
                <a:solidFill>
                  <a:schemeClr val="dk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p:nvPr/>
        </p:nvSpPr>
        <p:spPr>
          <a:xfrm>
            <a:off x="4572000" y="-1732375"/>
            <a:ext cx="6056700" cy="6056700"/>
          </a:xfrm>
          <a:prstGeom prst="ellipse">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 name="Google Shape;15;p2"/>
          <p:cNvSpPr/>
          <p:nvPr/>
        </p:nvSpPr>
        <p:spPr>
          <a:xfrm>
            <a:off x="5544175" y="3368075"/>
            <a:ext cx="3177600" cy="3177600"/>
          </a:xfrm>
          <a:prstGeom prst="ellipse">
            <a:avLst/>
          </a:prstGeom>
          <a:noFill/>
          <a:ln w="28575" cap="flat" cmpd="sng">
            <a:solidFill>
              <a:srgbClr val="FAD92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 name="Google Shape;16;p2"/>
          <p:cNvSpPr txBox="1">
            <a:spLocks noGrp="1"/>
          </p:cNvSpPr>
          <p:nvPr>
            <p:ph type="title" idx="2"/>
          </p:nvPr>
        </p:nvSpPr>
        <p:spPr>
          <a:xfrm>
            <a:off x="490250" y="2903225"/>
            <a:ext cx="4134600" cy="1421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SzPts val="3800"/>
              <a:buNone/>
              <a:defRPr sz="3800"/>
            </a:lvl1pPr>
            <a:lvl2pPr lvl="1" algn="l" rtl="0">
              <a:lnSpc>
                <a:spcPct val="100000"/>
              </a:lnSpc>
              <a:spcBef>
                <a:spcPts val="0"/>
              </a:spcBef>
              <a:spcAft>
                <a:spcPts val="0"/>
              </a:spcAft>
              <a:buClr>
                <a:schemeClr val="dk1"/>
              </a:buClr>
              <a:buSzPts val="3800"/>
              <a:buNone/>
              <a:defRPr sz="3800">
                <a:solidFill>
                  <a:schemeClr val="dk1"/>
                </a:solidFill>
              </a:defRPr>
            </a:lvl2pPr>
            <a:lvl3pPr lvl="2" algn="l" rtl="0">
              <a:lnSpc>
                <a:spcPct val="100000"/>
              </a:lnSpc>
              <a:spcBef>
                <a:spcPts val="0"/>
              </a:spcBef>
              <a:spcAft>
                <a:spcPts val="0"/>
              </a:spcAft>
              <a:buClr>
                <a:schemeClr val="dk1"/>
              </a:buClr>
              <a:buSzPts val="3800"/>
              <a:buNone/>
              <a:defRPr sz="3800">
                <a:solidFill>
                  <a:schemeClr val="dk1"/>
                </a:solidFill>
              </a:defRPr>
            </a:lvl3pPr>
            <a:lvl4pPr lvl="3" algn="l" rtl="0">
              <a:lnSpc>
                <a:spcPct val="100000"/>
              </a:lnSpc>
              <a:spcBef>
                <a:spcPts val="0"/>
              </a:spcBef>
              <a:spcAft>
                <a:spcPts val="0"/>
              </a:spcAft>
              <a:buClr>
                <a:schemeClr val="dk1"/>
              </a:buClr>
              <a:buSzPts val="3800"/>
              <a:buNone/>
              <a:defRPr sz="3800">
                <a:solidFill>
                  <a:schemeClr val="dk1"/>
                </a:solidFill>
              </a:defRPr>
            </a:lvl4pPr>
            <a:lvl5pPr lvl="4" algn="l" rtl="0">
              <a:lnSpc>
                <a:spcPct val="100000"/>
              </a:lnSpc>
              <a:spcBef>
                <a:spcPts val="0"/>
              </a:spcBef>
              <a:spcAft>
                <a:spcPts val="0"/>
              </a:spcAft>
              <a:buClr>
                <a:schemeClr val="dk1"/>
              </a:buClr>
              <a:buSzPts val="3800"/>
              <a:buNone/>
              <a:defRPr sz="3800">
                <a:solidFill>
                  <a:schemeClr val="dk1"/>
                </a:solidFill>
              </a:defRPr>
            </a:lvl5pPr>
            <a:lvl6pPr lvl="5" algn="l" rtl="0">
              <a:lnSpc>
                <a:spcPct val="100000"/>
              </a:lnSpc>
              <a:spcBef>
                <a:spcPts val="0"/>
              </a:spcBef>
              <a:spcAft>
                <a:spcPts val="0"/>
              </a:spcAft>
              <a:buClr>
                <a:schemeClr val="dk1"/>
              </a:buClr>
              <a:buSzPts val="3800"/>
              <a:buNone/>
              <a:defRPr sz="3800">
                <a:solidFill>
                  <a:schemeClr val="dk1"/>
                </a:solidFill>
              </a:defRPr>
            </a:lvl6pPr>
            <a:lvl7pPr lvl="6" algn="l" rtl="0">
              <a:lnSpc>
                <a:spcPct val="100000"/>
              </a:lnSpc>
              <a:spcBef>
                <a:spcPts val="0"/>
              </a:spcBef>
              <a:spcAft>
                <a:spcPts val="0"/>
              </a:spcAft>
              <a:buClr>
                <a:schemeClr val="dk1"/>
              </a:buClr>
              <a:buSzPts val="3800"/>
              <a:buNone/>
              <a:defRPr sz="3800">
                <a:solidFill>
                  <a:schemeClr val="dk1"/>
                </a:solidFill>
              </a:defRPr>
            </a:lvl7pPr>
            <a:lvl8pPr lvl="7" algn="l" rtl="0">
              <a:lnSpc>
                <a:spcPct val="100000"/>
              </a:lnSpc>
              <a:spcBef>
                <a:spcPts val="0"/>
              </a:spcBef>
              <a:spcAft>
                <a:spcPts val="0"/>
              </a:spcAft>
              <a:buClr>
                <a:schemeClr val="dk1"/>
              </a:buClr>
              <a:buSzPts val="3800"/>
              <a:buNone/>
              <a:defRPr sz="3800">
                <a:solidFill>
                  <a:schemeClr val="dk1"/>
                </a:solidFill>
              </a:defRPr>
            </a:lvl8pPr>
            <a:lvl9pPr lvl="8" algn="l" rtl="0">
              <a:lnSpc>
                <a:spcPct val="100000"/>
              </a:lnSpc>
              <a:spcBef>
                <a:spcPts val="0"/>
              </a:spcBef>
              <a:spcAft>
                <a:spcPts val="0"/>
              </a:spcAft>
              <a:buClr>
                <a:schemeClr val="dk1"/>
              </a:buClr>
              <a:buSzPts val="3800"/>
              <a:buNone/>
              <a:defRPr sz="3800">
                <a:solidFill>
                  <a:schemeClr val="dk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itleOnly">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76250" y="245850"/>
            <a:ext cx="80841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700"/>
              <a:buNone/>
              <a:defRPr sz="32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p:nvPr/>
        </p:nvSpPr>
        <p:spPr>
          <a:xfrm>
            <a:off x="748200" y="1407575"/>
            <a:ext cx="7647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1"/>
              </a:solidFill>
            </a:endParaRPr>
          </a:p>
        </p:txBody>
      </p:sp>
      <p:sp>
        <p:nvSpPr>
          <p:cNvPr id="20" name="Google Shape;20;p3"/>
          <p:cNvSpPr txBox="1">
            <a:spLocks noGrp="1"/>
          </p:cNvSpPr>
          <p:nvPr>
            <p:ph type="body" idx="1"/>
          </p:nvPr>
        </p:nvSpPr>
        <p:spPr>
          <a:xfrm>
            <a:off x="476250" y="1240050"/>
            <a:ext cx="8084100" cy="3448500"/>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SzPts val="2100"/>
              <a:buChar char="•"/>
              <a:defRPr/>
            </a:lvl1pPr>
            <a:lvl2pPr marL="914400" lvl="1" indent="-342900" algn="l">
              <a:lnSpc>
                <a:spcPct val="90000"/>
              </a:lnSpc>
              <a:spcBef>
                <a:spcPts val="375"/>
              </a:spcBef>
              <a:spcAft>
                <a:spcPts val="0"/>
              </a:spcAft>
              <a:buSzPts val="1800"/>
              <a:buChar char="•"/>
              <a:defRPr/>
            </a:lvl2pPr>
            <a:lvl3pPr marL="1371600" lvl="2" indent="-323850" algn="l">
              <a:lnSpc>
                <a:spcPct val="90000"/>
              </a:lnSpc>
              <a:spcBef>
                <a:spcPts val="375"/>
              </a:spcBef>
              <a:spcAft>
                <a:spcPts val="0"/>
              </a:spcAft>
              <a:buSzPts val="1500"/>
              <a:buChar char="•"/>
              <a:defRPr/>
            </a:lvl3pPr>
            <a:lvl4pPr marL="1828800" lvl="3" indent="-314325" algn="l">
              <a:lnSpc>
                <a:spcPct val="90000"/>
              </a:lnSpc>
              <a:spcBef>
                <a:spcPts val="375"/>
              </a:spcBef>
              <a:spcAft>
                <a:spcPts val="0"/>
              </a:spcAft>
              <a:buSzPts val="1350"/>
              <a:buChar char="•"/>
              <a:defRPr/>
            </a:lvl4pPr>
            <a:lvl5pPr marL="2286000" lvl="4" indent="-314325" algn="l">
              <a:lnSpc>
                <a:spcPct val="90000"/>
              </a:lnSpc>
              <a:spcBef>
                <a:spcPts val="375"/>
              </a:spcBef>
              <a:spcAft>
                <a:spcPts val="0"/>
              </a:spcAft>
              <a:buSzPts val="1350"/>
              <a:buChar char="•"/>
              <a:defRPr/>
            </a:lvl5pPr>
            <a:lvl6pPr marL="2743200" lvl="5" indent="-314325" algn="l">
              <a:lnSpc>
                <a:spcPct val="90000"/>
              </a:lnSpc>
              <a:spcBef>
                <a:spcPts val="375"/>
              </a:spcBef>
              <a:spcAft>
                <a:spcPts val="0"/>
              </a:spcAft>
              <a:buSzPts val="1350"/>
              <a:buChar char="•"/>
              <a:defRPr/>
            </a:lvl6pPr>
            <a:lvl7pPr marL="3200400" lvl="6" indent="-314325" algn="l">
              <a:lnSpc>
                <a:spcPct val="90000"/>
              </a:lnSpc>
              <a:spcBef>
                <a:spcPts val="375"/>
              </a:spcBef>
              <a:spcAft>
                <a:spcPts val="0"/>
              </a:spcAft>
              <a:buSzPts val="1350"/>
              <a:buChar char="•"/>
              <a:defRPr/>
            </a:lvl7pPr>
            <a:lvl8pPr marL="3657600" lvl="7" indent="-314325" algn="l">
              <a:lnSpc>
                <a:spcPct val="90000"/>
              </a:lnSpc>
              <a:spcBef>
                <a:spcPts val="375"/>
              </a:spcBef>
              <a:spcAft>
                <a:spcPts val="0"/>
              </a:spcAft>
              <a:buSzPts val="1350"/>
              <a:buChar char="•"/>
              <a:defRPr/>
            </a:lvl8pPr>
            <a:lvl9pPr marL="4114800" lvl="8" indent="-314325" algn="l">
              <a:lnSpc>
                <a:spcPct val="90000"/>
              </a:lnSpc>
              <a:spcBef>
                <a:spcPts val="375"/>
              </a:spcBef>
              <a:spcAft>
                <a:spcPts val="0"/>
              </a:spcAft>
              <a:buSzPts val="135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p:cSld name="Section">
    <p:bg>
      <p:bgPr>
        <a:solidFill>
          <a:schemeClr val="accent1"/>
        </a:soli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07550" y="1776700"/>
            <a:ext cx="4671300" cy="2170800"/>
          </a:xfrm>
          <a:prstGeom prst="rect">
            <a:avLst/>
          </a:prstGeom>
        </p:spPr>
        <p:txBody>
          <a:bodyPr spcFirstLastPara="1" wrap="square" lIns="91425" tIns="45700" rIns="91425" bIns="45700" anchor="ctr" anchorCtr="0">
            <a:noAutofit/>
          </a:bodyPr>
          <a:lstStyle>
            <a:lvl1pPr lvl="0">
              <a:spcBef>
                <a:spcPts val="0"/>
              </a:spcBef>
              <a:spcAft>
                <a:spcPts val="0"/>
              </a:spcAft>
              <a:buClr>
                <a:schemeClr val="lt1"/>
              </a:buClr>
              <a:buSzPts val="5300"/>
              <a:buNone/>
              <a:defRPr sz="5300" b="1">
                <a:solidFill>
                  <a:schemeClr val="lt1"/>
                </a:solidFill>
              </a:defRPr>
            </a:lvl1pPr>
            <a:lvl2pPr lvl="1">
              <a:spcBef>
                <a:spcPts val="0"/>
              </a:spcBef>
              <a:spcAft>
                <a:spcPts val="0"/>
              </a:spcAft>
              <a:buSzPts val="5400"/>
              <a:buNone/>
              <a:defRPr sz="5400"/>
            </a:lvl2pPr>
            <a:lvl3pPr lvl="2">
              <a:spcBef>
                <a:spcPts val="0"/>
              </a:spcBef>
              <a:spcAft>
                <a:spcPts val="0"/>
              </a:spcAft>
              <a:buSzPts val="5400"/>
              <a:buNone/>
              <a:defRPr sz="5400"/>
            </a:lvl3pPr>
            <a:lvl4pPr lvl="3">
              <a:spcBef>
                <a:spcPts val="0"/>
              </a:spcBef>
              <a:spcAft>
                <a:spcPts val="0"/>
              </a:spcAft>
              <a:buSzPts val="5400"/>
              <a:buNone/>
              <a:defRPr sz="5400"/>
            </a:lvl4pPr>
            <a:lvl5pPr lvl="4">
              <a:spcBef>
                <a:spcPts val="0"/>
              </a:spcBef>
              <a:spcAft>
                <a:spcPts val="0"/>
              </a:spcAft>
              <a:buSzPts val="5400"/>
              <a:buNone/>
              <a:defRPr sz="5400"/>
            </a:lvl5pPr>
            <a:lvl6pPr lvl="5">
              <a:spcBef>
                <a:spcPts val="0"/>
              </a:spcBef>
              <a:spcAft>
                <a:spcPts val="0"/>
              </a:spcAft>
              <a:buSzPts val="5400"/>
              <a:buNone/>
              <a:defRPr sz="5400"/>
            </a:lvl6pPr>
            <a:lvl7pPr lvl="6">
              <a:spcBef>
                <a:spcPts val="0"/>
              </a:spcBef>
              <a:spcAft>
                <a:spcPts val="0"/>
              </a:spcAft>
              <a:buSzPts val="5400"/>
              <a:buNone/>
              <a:defRPr sz="5400"/>
            </a:lvl7pPr>
            <a:lvl8pPr lvl="7">
              <a:spcBef>
                <a:spcPts val="0"/>
              </a:spcBef>
              <a:spcAft>
                <a:spcPts val="0"/>
              </a:spcAft>
              <a:buSzPts val="5400"/>
              <a:buNone/>
              <a:defRPr sz="5400"/>
            </a:lvl8pPr>
            <a:lvl9pPr lvl="8">
              <a:spcBef>
                <a:spcPts val="0"/>
              </a:spcBef>
              <a:spcAft>
                <a:spcPts val="0"/>
              </a:spcAft>
              <a:buSzPts val="5400"/>
              <a:buNone/>
              <a:defRPr sz="5400"/>
            </a:lvl9pPr>
          </a:lstStyle>
          <a:p>
            <a:endParaRPr/>
          </a:p>
        </p:txBody>
      </p:sp>
      <p:sp>
        <p:nvSpPr>
          <p:cNvPr id="34" name="Google Shape;34;p6"/>
          <p:cNvSpPr/>
          <p:nvPr/>
        </p:nvSpPr>
        <p:spPr>
          <a:xfrm>
            <a:off x="4276725" y="311850"/>
            <a:ext cx="6056700" cy="6056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 name="Google Shape;35;p6"/>
          <p:cNvSpPr/>
          <p:nvPr/>
        </p:nvSpPr>
        <p:spPr>
          <a:xfrm>
            <a:off x="3819400" y="-1727800"/>
            <a:ext cx="3177600" cy="31776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 name="Google Shape;36;p6"/>
          <p:cNvSpPr txBox="1">
            <a:spLocks noGrp="1"/>
          </p:cNvSpPr>
          <p:nvPr>
            <p:ph type="title" idx="2"/>
          </p:nvPr>
        </p:nvSpPr>
        <p:spPr>
          <a:xfrm>
            <a:off x="230925" y="5566238"/>
            <a:ext cx="1621500" cy="5043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2100"/>
              <a:buNone/>
              <a:defRPr sz="2100">
                <a:solidFill>
                  <a:schemeClr val="lt1"/>
                </a:solidFill>
              </a:defRPr>
            </a:lvl1pPr>
            <a:lvl2pPr lvl="1">
              <a:spcBef>
                <a:spcPts val="0"/>
              </a:spcBef>
              <a:spcAft>
                <a:spcPts val="0"/>
              </a:spcAft>
              <a:buSzPts val="2100"/>
              <a:buNone/>
              <a:defRPr sz="2100"/>
            </a:lvl2pPr>
            <a:lvl3pPr lvl="2">
              <a:spcBef>
                <a:spcPts val="0"/>
              </a:spcBef>
              <a:spcAft>
                <a:spcPts val="0"/>
              </a:spcAft>
              <a:buSzPts val="2100"/>
              <a:buNone/>
              <a:defRPr sz="2100"/>
            </a:lvl3pPr>
            <a:lvl4pPr lvl="3">
              <a:spcBef>
                <a:spcPts val="0"/>
              </a:spcBef>
              <a:spcAft>
                <a:spcPts val="0"/>
              </a:spcAft>
              <a:buSzPts val="2100"/>
              <a:buNone/>
              <a:defRPr sz="2100"/>
            </a:lvl4pPr>
            <a:lvl5pPr lvl="4">
              <a:spcBef>
                <a:spcPts val="0"/>
              </a:spcBef>
              <a:spcAft>
                <a:spcPts val="0"/>
              </a:spcAft>
              <a:buSzPts val="2100"/>
              <a:buNone/>
              <a:defRPr sz="2100"/>
            </a:lvl5pPr>
            <a:lvl6pPr lvl="5">
              <a:spcBef>
                <a:spcPts val="0"/>
              </a:spcBef>
              <a:spcAft>
                <a:spcPts val="0"/>
              </a:spcAft>
              <a:buSzPts val="2100"/>
              <a:buNone/>
              <a:defRPr sz="2100"/>
            </a:lvl6pPr>
            <a:lvl7pPr lvl="6">
              <a:spcBef>
                <a:spcPts val="0"/>
              </a:spcBef>
              <a:spcAft>
                <a:spcPts val="0"/>
              </a:spcAft>
              <a:buSzPts val="2100"/>
              <a:buNone/>
              <a:defRPr sz="2100"/>
            </a:lvl7pPr>
            <a:lvl8pPr lvl="7">
              <a:spcBef>
                <a:spcPts val="0"/>
              </a:spcBef>
              <a:spcAft>
                <a:spcPts val="0"/>
              </a:spcAft>
              <a:buSzPts val="2100"/>
              <a:buNone/>
              <a:defRPr sz="2100"/>
            </a:lvl8pPr>
            <a:lvl9pPr lvl="8">
              <a:spcBef>
                <a:spcPts val="0"/>
              </a:spcBef>
              <a:spcAft>
                <a:spcPts val="0"/>
              </a:spcAft>
              <a:buSzPts val="2100"/>
              <a:buNone/>
              <a:defRPr sz="2100"/>
            </a:lvl9pPr>
          </a:lstStyle>
          <a:p>
            <a:endParaRPr/>
          </a:p>
        </p:txBody>
      </p:sp>
      <p:cxnSp>
        <p:nvCxnSpPr>
          <p:cNvPr id="37" name="Google Shape;37;p6"/>
          <p:cNvCxnSpPr/>
          <p:nvPr/>
        </p:nvCxnSpPr>
        <p:spPr>
          <a:xfrm>
            <a:off x="547116" y="4181094"/>
            <a:ext cx="990600" cy="0"/>
          </a:xfrm>
          <a:prstGeom prst="straightConnector1">
            <a:avLst/>
          </a:prstGeom>
          <a:noFill/>
          <a:ln w="28575" cap="flat" cmpd="sng">
            <a:solidFill>
              <a:schemeClr val="accent5"/>
            </a:solidFill>
            <a:prstDash val="solid"/>
            <a:round/>
            <a:headEnd type="none" w="med" len="med"/>
            <a:tailEnd type="none" w="med" len="med"/>
          </a:ln>
        </p:spPr>
      </p:cxnSp>
      <p:pic>
        <p:nvPicPr>
          <p:cNvPr id="38" name="Google Shape;38;p6"/>
          <p:cNvPicPr preferRelativeResize="0"/>
          <p:nvPr/>
        </p:nvPicPr>
        <p:blipFill rotWithShape="1">
          <a:blip r:embed="rId2">
            <a:alphaModFix amt="63000"/>
          </a:blip>
          <a:srcRect/>
          <a:stretch/>
        </p:blipFill>
        <p:spPr>
          <a:xfrm>
            <a:off x="7307025" y="3400425"/>
            <a:ext cx="1371075" cy="13710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ighlight" type="tx">
  <p:cSld name="Section - Highligh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75488" y="245850"/>
            <a:ext cx="76368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700"/>
              <a:buNone/>
              <a:defRPr sz="32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p:nvPr/>
        </p:nvSpPr>
        <p:spPr>
          <a:xfrm>
            <a:off x="5952275" y="3404862"/>
            <a:ext cx="4428300" cy="4428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2" name="Google Shape;42;p7"/>
          <p:cNvSpPr/>
          <p:nvPr/>
        </p:nvSpPr>
        <p:spPr>
          <a:xfrm>
            <a:off x="7402360" y="2441412"/>
            <a:ext cx="3177600" cy="31776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 name="Google Shape;43;p7"/>
          <p:cNvSpPr txBox="1">
            <a:spLocks noGrp="1"/>
          </p:cNvSpPr>
          <p:nvPr>
            <p:ph type="subTitle" idx="1"/>
          </p:nvPr>
        </p:nvSpPr>
        <p:spPr>
          <a:xfrm>
            <a:off x="475500" y="1240050"/>
            <a:ext cx="7636800" cy="3459000"/>
          </a:xfrm>
          <a:prstGeom prst="rect">
            <a:avLst/>
          </a:prstGeom>
        </p:spPr>
        <p:txBody>
          <a:bodyPr spcFirstLastPara="1" wrap="square" lIns="91425" tIns="45700" rIns="91425" bIns="45700" anchor="t" anchorCtr="0">
            <a:normAutofit/>
          </a:bodyPr>
          <a:lstStyle>
            <a:lvl1pPr lvl="0">
              <a:spcBef>
                <a:spcPts val="750"/>
              </a:spcBef>
              <a:spcAft>
                <a:spcPts val="0"/>
              </a:spcAft>
              <a:buSzPts val="2100"/>
              <a:buNone/>
              <a:defRPr/>
            </a:lvl1pPr>
            <a:lvl2pPr lvl="1">
              <a:spcBef>
                <a:spcPts val="375"/>
              </a:spcBef>
              <a:spcAft>
                <a:spcPts val="0"/>
              </a:spcAft>
              <a:buSzPts val="1800"/>
              <a:buNone/>
              <a:defRPr/>
            </a:lvl2pPr>
            <a:lvl3pPr lvl="2">
              <a:spcBef>
                <a:spcPts val="375"/>
              </a:spcBef>
              <a:spcAft>
                <a:spcPts val="0"/>
              </a:spcAft>
              <a:buSzPts val="1500"/>
              <a:buNone/>
              <a:defRPr/>
            </a:lvl3pPr>
            <a:lvl4pPr lvl="3">
              <a:spcBef>
                <a:spcPts val="375"/>
              </a:spcBef>
              <a:spcAft>
                <a:spcPts val="0"/>
              </a:spcAft>
              <a:buSzPts val="1350"/>
              <a:buNone/>
              <a:defRPr/>
            </a:lvl4pPr>
            <a:lvl5pPr lvl="4">
              <a:spcBef>
                <a:spcPts val="375"/>
              </a:spcBef>
              <a:spcAft>
                <a:spcPts val="0"/>
              </a:spcAft>
              <a:buSzPts val="1350"/>
              <a:buNone/>
              <a:defRPr/>
            </a:lvl5pPr>
            <a:lvl6pPr lvl="5">
              <a:spcBef>
                <a:spcPts val="375"/>
              </a:spcBef>
              <a:spcAft>
                <a:spcPts val="0"/>
              </a:spcAft>
              <a:buSzPts val="1350"/>
              <a:buNone/>
              <a:defRPr/>
            </a:lvl6pPr>
            <a:lvl7pPr lvl="6">
              <a:spcBef>
                <a:spcPts val="375"/>
              </a:spcBef>
              <a:spcAft>
                <a:spcPts val="0"/>
              </a:spcAft>
              <a:buSzPts val="1350"/>
              <a:buNone/>
              <a:defRPr/>
            </a:lvl7pPr>
            <a:lvl8pPr lvl="7">
              <a:spcBef>
                <a:spcPts val="375"/>
              </a:spcBef>
              <a:spcAft>
                <a:spcPts val="0"/>
              </a:spcAft>
              <a:buSzPts val="1350"/>
              <a:buNone/>
              <a:defRPr/>
            </a:lvl8pPr>
            <a:lvl9pPr lvl="8">
              <a:spcBef>
                <a:spcPts val="375"/>
              </a:spcBef>
              <a:spcAft>
                <a:spcPts val="0"/>
              </a:spcAft>
              <a:buSzPts val="135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 sub">
  <p:cSld name="Section - Sub">
    <p:spTree>
      <p:nvGrpSpPr>
        <p:cNvPr id="1" name="Shape 54"/>
        <p:cNvGrpSpPr/>
        <p:nvPr/>
      </p:nvGrpSpPr>
      <p:grpSpPr>
        <a:xfrm>
          <a:off x="0" y="0"/>
          <a:ext cx="0" cy="0"/>
          <a:chOff x="0" y="0"/>
          <a:chExt cx="0" cy="0"/>
        </a:xfrm>
      </p:grpSpPr>
      <p:sp>
        <p:nvSpPr>
          <p:cNvPr id="55" name="Google Shape;55;p9"/>
          <p:cNvSpPr/>
          <p:nvPr/>
        </p:nvSpPr>
        <p:spPr>
          <a:xfrm>
            <a:off x="-2235050" y="-1406400"/>
            <a:ext cx="5934000" cy="5934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 name="Google Shape;56;p9"/>
          <p:cNvSpPr/>
          <p:nvPr/>
        </p:nvSpPr>
        <p:spPr>
          <a:xfrm>
            <a:off x="420875" y="3487900"/>
            <a:ext cx="3177600" cy="31776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9"/>
          <p:cNvSpPr txBox="1">
            <a:spLocks noGrp="1"/>
          </p:cNvSpPr>
          <p:nvPr>
            <p:ph type="title"/>
          </p:nvPr>
        </p:nvSpPr>
        <p:spPr>
          <a:xfrm>
            <a:off x="533400" y="1162050"/>
            <a:ext cx="3065100" cy="466800"/>
          </a:xfrm>
          <a:prstGeom prst="rect">
            <a:avLst/>
          </a:prstGeom>
        </p:spPr>
        <p:txBody>
          <a:bodyPr spcFirstLastPara="1" wrap="square" lIns="91425" tIns="45700" rIns="91425" bIns="45700" anchor="t" anchorCtr="0">
            <a:normAutofit/>
          </a:bodyPr>
          <a:lstStyle>
            <a:lvl1pPr lvl="0">
              <a:spcBef>
                <a:spcPts val="0"/>
              </a:spcBef>
              <a:spcAft>
                <a:spcPts val="0"/>
              </a:spcAft>
              <a:buClr>
                <a:schemeClr val="lt1"/>
              </a:buClr>
              <a:buSzPts val="3100"/>
              <a:buNone/>
              <a:defRPr sz="31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subTitle" idx="1"/>
          </p:nvPr>
        </p:nvSpPr>
        <p:spPr>
          <a:xfrm>
            <a:off x="533400" y="1695450"/>
            <a:ext cx="2752800" cy="1409700"/>
          </a:xfrm>
          <a:prstGeom prst="rect">
            <a:avLst/>
          </a:prstGeom>
        </p:spPr>
        <p:txBody>
          <a:bodyPr spcFirstLastPara="1" wrap="square" lIns="91425" tIns="45700" rIns="91425" bIns="45700" anchor="t" anchorCtr="0">
            <a:normAutofit/>
          </a:bodyPr>
          <a:lstStyle>
            <a:lvl1pPr lvl="0">
              <a:spcBef>
                <a:spcPts val="750"/>
              </a:spcBef>
              <a:spcAft>
                <a:spcPts val="0"/>
              </a:spcAft>
              <a:buClr>
                <a:schemeClr val="lt1"/>
              </a:buClr>
              <a:buSzPts val="5200"/>
              <a:buNone/>
              <a:defRPr sz="5200" b="1">
                <a:solidFill>
                  <a:schemeClr val="lt1"/>
                </a:solidFill>
              </a:defRPr>
            </a:lvl1pPr>
            <a:lvl2pPr lvl="1">
              <a:spcBef>
                <a:spcPts val="375"/>
              </a:spcBef>
              <a:spcAft>
                <a:spcPts val="0"/>
              </a:spcAft>
              <a:buSzPts val="1800"/>
              <a:buNone/>
              <a:defRPr/>
            </a:lvl2pPr>
            <a:lvl3pPr lvl="2">
              <a:spcBef>
                <a:spcPts val="375"/>
              </a:spcBef>
              <a:spcAft>
                <a:spcPts val="0"/>
              </a:spcAft>
              <a:buSzPts val="1500"/>
              <a:buNone/>
              <a:defRPr/>
            </a:lvl3pPr>
            <a:lvl4pPr lvl="3">
              <a:spcBef>
                <a:spcPts val="375"/>
              </a:spcBef>
              <a:spcAft>
                <a:spcPts val="0"/>
              </a:spcAft>
              <a:buSzPts val="1350"/>
              <a:buNone/>
              <a:defRPr/>
            </a:lvl4pPr>
            <a:lvl5pPr lvl="4">
              <a:spcBef>
                <a:spcPts val="375"/>
              </a:spcBef>
              <a:spcAft>
                <a:spcPts val="0"/>
              </a:spcAft>
              <a:buSzPts val="1350"/>
              <a:buNone/>
              <a:defRPr/>
            </a:lvl5pPr>
            <a:lvl6pPr lvl="5">
              <a:spcBef>
                <a:spcPts val="375"/>
              </a:spcBef>
              <a:spcAft>
                <a:spcPts val="0"/>
              </a:spcAft>
              <a:buSzPts val="1350"/>
              <a:buNone/>
              <a:defRPr/>
            </a:lvl6pPr>
            <a:lvl7pPr lvl="6">
              <a:spcBef>
                <a:spcPts val="375"/>
              </a:spcBef>
              <a:spcAft>
                <a:spcPts val="0"/>
              </a:spcAft>
              <a:buSzPts val="1350"/>
              <a:buNone/>
              <a:defRPr/>
            </a:lvl7pPr>
            <a:lvl8pPr lvl="7">
              <a:spcBef>
                <a:spcPts val="375"/>
              </a:spcBef>
              <a:spcAft>
                <a:spcPts val="0"/>
              </a:spcAft>
              <a:buSzPts val="1350"/>
              <a:buNone/>
              <a:defRPr/>
            </a:lvl8pPr>
            <a:lvl9pPr lvl="8">
              <a:spcBef>
                <a:spcPts val="375"/>
              </a:spcBef>
              <a:spcAft>
                <a:spcPts val="0"/>
              </a:spcAft>
              <a:buSzPts val="1350"/>
              <a:buNone/>
              <a:defRPr/>
            </a:lvl9pPr>
          </a:lstStyle>
          <a:p>
            <a:endParaRPr/>
          </a:p>
        </p:txBody>
      </p:sp>
      <p:sp>
        <p:nvSpPr>
          <p:cNvPr id="59" name="Google Shape;59;p9"/>
          <p:cNvSpPr txBox="1">
            <a:spLocks noGrp="1"/>
          </p:cNvSpPr>
          <p:nvPr>
            <p:ph type="subTitle" idx="2"/>
          </p:nvPr>
        </p:nvSpPr>
        <p:spPr>
          <a:xfrm>
            <a:off x="4114800" y="1162050"/>
            <a:ext cx="4314900" cy="3459000"/>
          </a:xfrm>
          <a:prstGeom prst="rect">
            <a:avLst/>
          </a:prstGeom>
        </p:spPr>
        <p:txBody>
          <a:bodyPr spcFirstLastPara="1" wrap="square" lIns="91425" tIns="45700" rIns="91425" bIns="45700" anchor="t" anchorCtr="0">
            <a:noAutofit/>
          </a:bodyPr>
          <a:lstStyle>
            <a:lvl1pPr marL="0" lvl="0" indent="0">
              <a:spcBef>
                <a:spcPts val="750"/>
              </a:spcBef>
              <a:spcAft>
                <a:spcPts val="0"/>
              </a:spcAft>
              <a:buSzPts val="2200"/>
              <a:buNone/>
              <a:defRPr sz="2200"/>
            </a:lvl1pPr>
            <a:lvl2pPr lvl="1">
              <a:spcBef>
                <a:spcPts val="375"/>
              </a:spcBef>
              <a:spcAft>
                <a:spcPts val="0"/>
              </a:spcAft>
              <a:buSzPts val="1800"/>
              <a:buNone/>
              <a:defRPr/>
            </a:lvl2pPr>
            <a:lvl3pPr lvl="2">
              <a:spcBef>
                <a:spcPts val="375"/>
              </a:spcBef>
              <a:spcAft>
                <a:spcPts val="0"/>
              </a:spcAft>
              <a:buSzPts val="1500"/>
              <a:buNone/>
              <a:defRPr/>
            </a:lvl3pPr>
            <a:lvl4pPr lvl="3">
              <a:spcBef>
                <a:spcPts val="375"/>
              </a:spcBef>
              <a:spcAft>
                <a:spcPts val="0"/>
              </a:spcAft>
              <a:buSzPts val="1350"/>
              <a:buNone/>
              <a:defRPr/>
            </a:lvl4pPr>
            <a:lvl5pPr lvl="4">
              <a:spcBef>
                <a:spcPts val="375"/>
              </a:spcBef>
              <a:spcAft>
                <a:spcPts val="0"/>
              </a:spcAft>
              <a:buSzPts val="1350"/>
              <a:buNone/>
              <a:defRPr/>
            </a:lvl5pPr>
            <a:lvl6pPr lvl="5">
              <a:spcBef>
                <a:spcPts val="375"/>
              </a:spcBef>
              <a:spcAft>
                <a:spcPts val="0"/>
              </a:spcAft>
              <a:buSzPts val="1350"/>
              <a:buNone/>
              <a:defRPr/>
            </a:lvl6pPr>
            <a:lvl7pPr lvl="6">
              <a:spcBef>
                <a:spcPts val="375"/>
              </a:spcBef>
              <a:spcAft>
                <a:spcPts val="0"/>
              </a:spcAft>
              <a:buSzPts val="1350"/>
              <a:buNone/>
              <a:defRPr/>
            </a:lvl7pPr>
            <a:lvl8pPr lvl="7">
              <a:spcBef>
                <a:spcPts val="375"/>
              </a:spcBef>
              <a:spcAft>
                <a:spcPts val="0"/>
              </a:spcAft>
              <a:buSzPts val="1350"/>
              <a:buNone/>
              <a:defRPr/>
            </a:lvl8pPr>
            <a:lvl9pPr lvl="8">
              <a:spcBef>
                <a:spcPts val="375"/>
              </a:spcBef>
              <a:spcAft>
                <a:spcPts val="0"/>
              </a:spcAft>
              <a:buSzPts val="135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94949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94949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94949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7" r:id="rId6"/>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ollandbloorview.ca/IHTR"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gSGQrAtNqdg?feature=oembed" TargetMode="Externa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Vq4kr5McuKU?feature=oembed" TargetMode="External"/><Relationship Id="rId5" Type="http://schemas.openxmlformats.org/officeDocument/2006/relationships/image" Target="../media/image20.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R46ae8F0jDU?feature=oembed" TargetMode="External"/><Relationship Id="rId5" Type="http://schemas.openxmlformats.org/officeDocument/2006/relationships/image" Target="../media/image21.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idx="4294967295"/>
          </p:nvPr>
        </p:nvSpPr>
        <p:spPr>
          <a:xfrm>
            <a:off x="490250" y="-37966"/>
            <a:ext cx="8804062" cy="9066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chemeClr val="lt1"/>
              </a:buClr>
              <a:buSzPts val="4800"/>
              <a:buFont typeface="Arial"/>
              <a:buNone/>
            </a:pPr>
            <a:r>
              <a:rPr lang="fr-ca" sz="3400" b="1" i="0" u="none" strike="noStrike" cap="none" baseline="0" dirty="0">
                <a:solidFill>
                  <a:srgbClr val="000000"/>
                </a:solidFill>
              </a:rPr>
              <a:t>Clause de non-responsabilité et utilisation</a:t>
            </a:r>
            <a:endParaRPr sz="3400" b="1" dirty="0">
              <a:solidFill>
                <a:srgbClr val="000000"/>
              </a:solidFill>
            </a:endParaRPr>
          </a:p>
        </p:txBody>
      </p:sp>
      <p:sp>
        <p:nvSpPr>
          <p:cNvPr id="109" name="Google Shape;109;p21"/>
          <p:cNvSpPr txBox="1">
            <a:spLocks noGrp="1"/>
          </p:cNvSpPr>
          <p:nvPr>
            <p:ph type="body" idx="4294967295"/>
          </p:nvPr>
        </p:nvSpPr>
        <p:spPr>
          <a:xfrm>
            <a:off x="490250" y="646636"/>
            <a:ext cx="8293500" cy="3483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750"/>
              </a:spcBef>
              <a:spcAft>
                <a:spcPts val="0"/>
              </a:spcAft>
              <a:buSzPts val="2100"/>
              <a:buNone/>
            </a:pPr>
            <a:r>
              <a:rPr lang="fr-ca" sz="1800" b="0" i="0" u="none" baseline="0" dirty="0">
                <a:solidFill>
                  <a:srgbClr val="000000"/>
                </a:solidFill>
              </a:rPr>
              <a:t>Les renseignements contenus dans le présent document peuvent être utilisés et partagés librement. Les domaines précisément définis sont destinés à être adaptés à votre contexte organisationnel ou local – ils sont signalés par le symbole suivant sur la diapositive :</a:t>
            </a:r>
            <a:endParaRPr sz="1800" dirty="0">
              <a:solidFill>
                <a:srgbClr val="000000"/>
              </a:solidFill>
            </a:endParaRPr>
          </a:p>
          <a:p>
            <a:pPr marL="0" lvl="0" indent="0" algn="l" rtl="0">
              <a:lnSpc>
                <a:spcPct val="115000"/>
              </a:lnSpc>
              <a:spcBef>
                <a:spcPts val="1000"/>
              </a:spcBef>
              <a:spcAft>
                <a:spcPts val="0"/>
              </a:spcAft>
              <a:buSzPts val="2100"/>
              <a:buNone/>
            </a:pPr>
            <a:r>
              <a:rPr lang="fr-ca" sz="1800" b="0" i="0" u="none" baseline="0" dirty="0">
                <a:solidFill>
                  <a:srgbClr val="000000"/>
                </a:solidFill>
              </a:rPr>
              <a:t>Aucune partie de la formation ne doit être mise à disposition à des fins lucratives.</a:t>
            </a:r>
            <a:endParaRPr sz="1800" dirty="0">
              <a:solidFill>
                <a:srgbClr val="000000"/>
              </a:solidFill>
            </a:endParaRPr>
          </a:p>
          <a:p>
            <a:pPr marL="0" lvl="0" indent="0" algn="l" rtl="0">
              <a:lnSpc>
                <a:spcPct val="115000"/>
              </a:lnSpc>
              <a:spcBef>
                <a:spcPts val="1000"/>
              </a:spcBef>
              <a:spcAft>
                <a:spcPts val="0"/>
              </a:spcAft>
              <a:buSzPts val="2100"/>
              <a:buNone/>
            </a:pPr>
            <a:r>
              <a:rPr lang="fr-ca" sz="1800" b="0" i="0" u="none" baseline="0" dirty="0">
                <a:solidFill>
                  <a:srgbClr val="000000"/>
                </a:solidFill>
              </a:rPr>
              <a:t>Les renseignements fournis ont vocation à donner des informations générales sur les pratiques d’emploi inclusives en matière de handicap et doivent être utilisés en tenant compte du contexte dans lequel ils sont présentés. </a:t>
            </a:r>
            <a:endParaRPr sz="1800" dirty="0">
              <a:solidFill>
                <a:srgbClr val="000000"/>
              </a:solidFill>
            </a:endParaRPr>
          </a:p>
          <a:p>
            <a:pPr marL="0" lvl="0" indent="0" algn="l" rtl="0">
              <a:lnSpc>
                <a:spcPct val="115000"/>
              </a:lnSpc>
              <a:spcBef>
                <a:spcPts val="1000"/>
              </a:spcBef>
              <a:spcAft>
                <a:spcPts val="1000"/>
              </a:spcAft>
              <a:buSzPts val="2100"/>
              <a:buNone/>
            </a:pPr>
            <a:r>
              <a:rPr lang="fr-ca" sz="1800" b="0" i="0" u="none" baseline="0" dirty="0">
                <a:solidFill>
                  <a:srgbClr val="000000"/>
                </a:solidFill>
              </a:rPr>
              <a:t>Veuillez supprimer cette diapositive une fois que vous avez préparé le diaporama pour votre organisation. </a:t>
            </a:r>
            <a:endParaRPr sz="1800" dirty="0">
              <a:solidFill>
                <a:srgbClr val="000000"/>
              </a:solidFill>
            </a:endParaRPr>
          </a:p>
        </p:txBody>
      </p:sp>
      <p:sp>
        <p:nvSpPr>
          <p:cNvPr id="110" name="Google Shape;110;p21"/>
          <p:cNvSpPr txBox="1"/>
          <p:nvPr/>
        </p:nvSpPr>
        <p:spPr>
          <a:xfrm>
            <a:off x="1541857" y="4758810"/>
            <a:ext cx="6700847" cy="3846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ca" sz="1300" b="1" i="0" u="none" baseline="0" dirty="0">
                <a:solidFill>
                  <a:srgbClr val="F16122"/>
                </a:solidFill>
              </a:rPr>
              <a:t>– </a:t>
            </a:r>
            <a:r>
              <a:rPr lang="fr-ca" sz="1300" b="1" i="0" u="none" strike="noStrike" cap="none" baseline="0" dirty="0">
                <a:solidFill>
                  <a:srgbClr val="F16122"/>
                </a:solidFill>
              </a:rPr>
              <a:t>Veuillez supprimer cette diapositive avant de commencer la présentation. </a:t>
            </a:r>
            <a:r>
              <a:rPr lang="fr-ca" sz="1300" b="1" i="0" u="none" baseline="0" dirty="0">
                <a:solidFill>
                  <a:srgbClr val="F16122"/>
                </a:solidFill>
              </a:rPr>
              <a:t>–</a:t>
            </a:r>
            <a:endParaRPr sz="1300" b="1" i="0" u="none" strike="noStrike" cap="none" dirty="0">
              <a:solidFill>
                <a:srgbClr val="F16122"/>
              </a:solidFill>
            </a:endParaRPr>
          </a:p>
        </p:txBody>
      </p:sp>
      <p:sp>
        <p:nvSpPr>
          <p:cNvPr id="111" name="Google Shape;111;p21" descr="Star - Insert organizational info"/>
          <p:cNvSpPr/>
          <p:nvPr/>
        </p:nvSpPr>
        <p:spPr>
          <a:xfrm>
            <a:off x="4473200" y="1784442"/>
            <a:ext cx="327600" cy="366000"/>
          </a:xfrm>
          <a:prstGeom prst="star4">
            <a:avLst>
              <a:gd name="adj" fmla="val 1634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253348A7-A66A-4AC3-5F4E-9D65AC59E1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6834E0-E17C-F77B-BE1D-9B988B9134AF}"/>
              </a:ext>
            </a:extLst>
          </p:cNvPr>
          <p:cNvSpPr>
            <a:spLocks noGrp="1"/>
          </p:cNvSpPr>
          <p:nvPr>
            <p:ph type="title"/>
          </p:nvPr>
        </p:nvSpPr>
        <p:spPr>
          <a:xfrm>
            <a:off x="488014" y="76981"/>
            <a:ext cx="7886700" cy="994200"/>
          </a:xfrm>
        </p:spPr>
        <p:txBody>
          <a:bodyPr/>
          <a:lstStyle/>
          <a:p>
            <a:pPr algn="l" rtl="0"/>
            <a:r>
              <a:rPr lang="fr-ca" b="1" i="1" u="none" baseline="0" dirty="0"/>
              <a:t>Julia</a:t>
            </a:r>
            <a:endParaRPr lang="fr-ca" b="1" i="1" dirty="0"/>
          </a:p>
        </p:txBody>
      </p:sp>
      <p:sp>
        <p:nvSpPr>
          <p:cNvPr id="1158" name="Google Shape;1158;p112">
            <a:extLst>
              <a:ext uri="{FF2B5EF4-FFF2-40B4-BE49-F238E27FC236}">
                <a16:creationId xmlns:a16="http://schemas.microsoft.com/office/drawing/2014/main" id="{204521B8-4007-83AF-4FFA-DD8D08CDECB4}"/>
              </a:ext>
            </a:extLst>
          </p:cNvPr>
          <p:cNvSpPr txBox="1">
            <a:spLocks noGrp="1"/>
          </p:cNvSpPr>
          <p:nvPr>
            <p:ph type="body" idx="1"/>
          </p:nvPr>
        </p:nvSpPr>
        <p:spPr>
          <a:xfrm>
            <a:off x="311700" y="1374546"/>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800" b="1" i="0" u="none" baseline="0" dirty="0"/>
              <a:t>Une des choses que les organisations du secteur de la santé font bien pour soutenir des effectifs diversifiés et inclusifs pour les personnes en situation de handicap est </a:t>
            </a:r>
            <a:r>
              <a:rPr lang="fr-ca" sz="1800" b="0" i="0" u="none" baseline="0" dirty="0"/>
              <a:t>d’offrir davantage d’accessibilité grâce à des horaires flexibles, des options de travail virtuel et une ouverture à rendre les installations et l’équipement physiquement accessibles. Cela a également l’avantage supplémentaire de rendre les espaces et les services accessibles aussi pour les patients! </a:t>
            </a:r>
          </a:p>
          <a:p>
            <a:pPr marL="0" lvl="0" indent="0" algn="l" rtl="0">
              <a:lnSpc>
                <a:spcPct val="80000"/>
              </a:lnSpc>
              <a:spcBef>
                <a:spcPts val="1200"/>
              </a:spcBef>
              <a:spcAft>
                <a:spcPts val="0"/>
              </a:spcAft>
              <a:buNone/>
            </a:pPr>
            <a:endParaRPr lang="fr-ca" sz="1800" dirty="0"/>
          </a:p>
          <a:p>
            <a:pPr marL="0" lvl="0" indent="0" algn="l" rtl="0">
              <a:lnSpc>
                <a:spcPct val="80000"/>
              </a:lnSpc>
              <a:spcBef>
                <a:spcPts val="1200"/>
              </a:spcBef>
              <a:spcAft>
                <a:spcPts val="0"/>
              </a:spcAft>
              <a:buNone/>
            </a:pPr>
            <a:r>
              <a:rPr lang="fr-ca" sz="1800" b="1" i="0" u="none" baseline="0" dirty="0"/>
              <a:t>Une suggestion pour améliorer l’accessibilité et l’inclusion en emploi dans le secteur de la santé est </a:t>
            </a:r>
            <a:r>
              <a:rPr lang="fr-ca" sz="1800" b="0" i="0" u="none" baseline="0" dirty="0"/>
              <a:t>d’adapter les formations et les documents de référence (tels que les politiques organisationnelles) pour les rendre </a:t>
            </a:r>
            <a:br>
              <a:rPr lang="fr-ca" sz="1800" b="0" i="0" u="none" baseline="0" dirty="0"/>
            </a:br>
            <a:r>
              <a:rPr lang="fr-ca" sz="1800" b="0" i="0" u="none" baseline="0" dirty="0"/>
              <a:t>accessibles dans plusieurs formats. Cela permettra également </a:t>
            </a:r>
            <a:br>
              <a:rPr lang="fr-ca" sz="1800" b="0" i="0" u="none" baseline="0" dirty="0"/>
            </a:br>
            <a:r>
              <a:rPr lang="fr-ca" sz="1800" b="0" i="0" u="none" baseline="0" dirty="0"/>
              <a:t>d’accroître les connaissances générales du personnel sur la</a:t>
            </a:r>
            <a:br>
              <a:rPr lang="fr-ca" sz="1800" b="0" i="0" u="none" baseline="0" dirty="0"/>
            </a:br>
            <a:r>
              <a:rPr lang="fr-ca" sz="1800" b="0" i="0" u="none" baseline="0" dirty="0"/>
              <a:t>manière de rendre le matériel de travail accessible en </a:t>
            </a:r>
            <a:br>
              <a:rPr lang="fr-ca" sz="1800" b="0" i="0" u="none" baseline="0" dirty="0"/>
            </a:br>
            <a:r>
              <a:rPr lang="fr-ca" sz="1800" b="0" i="0" u="none" baseline="0" dirty="0"/>
              <a:t>utilisant les fonctionnalités logicielles existantes. </a:t>
            </a:r>
            <a:endParaRPr lang="fr-ca" sz="1800" dirty="0"/>
          </a:p>
          <a:p>
            <a:pPr marL="0" lvl="0" indent="0" algn="l" rtl="0">
              <a:lnSpc>
                <a:spcPct val="80000"/>
              </a:lnSpc>
              <a:spcBef>
                <a:spcPts val="1200"/>
              </a:spcBef>
              <a:spcAft>
                <a:spcPts val="0"/>
              </a:spcAft>
              <a:buNone/>
            </a:pPr>
            <a:r>
              <a:rPr lang="fr-ca" sz="1400" b="0" i="0" u="none" baseline="0" dirty="0"/>
              <a:t>Julia travaille dans une organisation de réadaptation et a des handicaps visibles et invisibles.</a:t>
            </a:r>
          </a:p>
          <a:p>
            <a:pPr marL="0" lvl="0" indent="0" algn="l" rtl="0">
              <a:lnSpc>
                <a:spcPct val="80000"/>
              </a:lnSpc>
              <a:spcBef>
                <a:spcPts val="1200"/>
              </a:spcBef>
              <a:spcAft>
                <a:spcPts val="0"/>
              </a:spcAft>
              <a:buNone/>
            </a:pPr>
            <a:endParaRPr lang="fr-ca" sz="2400" dirty="0"/>
          </a:p>
        </p:txBody>
      </p:sp>
    </p:spTree>
    <p:extLst>
      <p:ext uri="{BB962C8B-B14F-4D97-AF65-F5344CB8AC3E}">
        <p14:creationId xmlns:p14="http://schemas.microsoft.com/office/powerpoint/2010/main" val="760353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E36A1279-9393-D5BB-9C49-CF2116A775A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8FA68A-FC64-3269-C2B0-8EE8B8C94EEA}"/>
              </a:ext>
            </a:extLst>
          </p:cNvPr>
          <p:cNvSpPr>
            <a:spLocks noGrp="1"/>
          </p:cNvSpPr>
          <p:nvPr>
            <p:ph type="title"/>
          </p:nvPr>
        </p:nvSpPr>
        <p:spPr/>
        <p:txBody>
          <a:bodyPr/>
          <a:lstStyle/>
          <a:p>
            <a:pPr algn="l" rtl="0"/>
            <a:r>
              <a:rPr lang="fr-ca" b="1" i="1" u="none" baseline="0"/>
              <a:t>Lee</a:t>
            </a:r>
            <a:endParaRPr lang="fr-ca" b="1" i="1" dirty="0"/>
          </a:p>
        </p:txBody>
      </p:sp>
      <p:sp>
        <p:nvSpPr>
          <p:cNvPr id="1158" name="Google Shape;1158;p112">
            <a:extLst>
              <a:ext uri="{FF2B5EF4-FFF2-40B4-BE49-F238E27FC236}">
                <a16:creationId xmlns:a16="http://schemas.microsoft.com/office/drawing/2014/main" id="{073D03D5-14F8-0D89-4016-EDFFC5072D1B}"/>
              </a:ext>
            </a:extLst>
          </p:cNvPr>
          <p:cNvSpPr txBox="1">
            <a:spLocks noGrp="1"/>
          </p:cNvSpPr>
          <p:nvPr>
            <p:ph type="body" idx="1"/>
          </p:nvPr>
        </p:nvSpPr>
        <p:spPr>
          <a:xfrm>
            <a:off x="311700" y="1374546"/>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800" b="1" i="0" u="none" baseline="0" dirty="0"/>
              <a:t>Une des choses que les organisations du secteur de la santé font bien pour soutenir des effectifs diversifiés et inclusifs pour les personnes en situation de handicap est</a:t>
            </a:r>
            <a:r>
              <a:rPr lang="fr-ca" sz="1800" b="0" i="0" u="none" baseline="0" dirty="0"/>
              <a:t> de fournir de la physiothérapie sur place et d’offrir un accès à des évaluations ergonomiques.</a:t>
            </a:r>
          </a:p>
          <a:p>
            <a:pPr marL="0" lvl="0" indent="0" algn="l" rtl="0">
              <a:lnSpc>
                <a:spcPct val="80000"/>
              </a:lnSpc>
              <a:spcBef>
                <a:spcPts val="1200"/>
              </a:spcBef>
              <a:spcAft>
                <a:spcPts val="0"/>
              </a:spcAft>
              <a:buNone/>
            </a:pPr>
            <a:endParaRPr lang="fr-ca" sz="1800" dirty="0"/>
          </a:p>
          <a:p>
            <a:pPr marL="0" lvl="0" indent="0" algn="l" rtl="0">
              <a:lnSpc>
                <a:spcPct val="80000"/>
              </a:lnSpc>
              <a:spcBef>
                <a:spcPts val="1200"/>
              </a:spcBef>
              <a:spcAft>
                <a:spcPts val="0"/>
              </a:spcAft>
              <a:buNone/>
            </a:pPr>
            <a:r>
              <a:rPr lang="fr-ca" sz="1800" b="1" i="0" u="none" baseline="0" dirty="0"/>
              <a:t>Une suggestion pour améliorer l’accessibilité et l’inclusion en </a:t>
            </a:r>
            <a:br>
              <a:rPr lang="fr-ca" sz="1800" b="1" i="0" u="none" baseline="0" dirty="0"/>
            </a:br>
            <a:r>
              <a:rPr lang="fr-ca" sz="1800" b="1" i="0" u="none" baseline="0" dirty="0"/>
              <a:t>emploi dans le secteur de la santé est</a:t>
            </a:r>
            <a:r>
              <a:rPr lang="fr-ca" sz="1800" b="0" i="0" u="none" baseline="0" dirty="0"/>
              <a:t> de comprendre que le </a:t>
            </a:r>
            <a:br>
              <a:rPr lang="fr-ca" sz="1800" b="0" i="0" u="none" baseline="0" dirty="0"/>
            </a:br>
            <a:r>
              <a:rPr lang="fr-ca" sz="1800" b="0" i="0" u="none" baseline="0" dirty="0"/>
              <a:t>personnel ne demande pas à se blesser au travail. Lorsqu’une telle </a:t>
            </a:r>
            <a:br>
              <a:rPr lang="fr-ca" sz="1800" b="0" i="0" u="none" baseline="0" dirty="0"/>
            </a:br>
            <a:r>
              <a:rPr lang="fr-ca" sz="1800" b="0" i="0" u="none" baseline="0" dirty="0"/>
              <a:t>situation se produit, les organisations et la direction doivent faire </a:t>
            </a:r>
            <a:br>
              <a:rPr lang="fr-ca" sz="1800" b="0" i="0" u="none" baseline="0" dirty="0"/>
            </a:br>
            <a:r>
              <a:rPr lang="fr-ca" sz="1800" b="0" i="0" u="none" baseline="0" dirty="0"/>
              <a:t>preuve de compassion et de compréhension.</a:t>
            </a:r>
          </a:p>
          <a:p>
            <a:pPr marL="0" lvl="0" indent="0" algn="l" rtl="0">
              <a:lnSpc>
                <a:spcPct val="80000"/>
              </a:lnSpc>
              <a:spcBef>
                <a:spcPts val="1200"/>
              </a:spcBef>
              <a:spcAft>
                <a:spcPts val="0"/>
              </a:spcAft>
              <a:buNone/>
            </a:pPr>
            <a:endParaRPr lang="fr-ca" sz="1400" dirty="0"/>
          </a:p>
          <a:p>
            <a:pPr marL="0" lvl="0" indent="0" algn="l" rtl="0">
              <a:lnSpc>
                <a:spcPct val="80000"/>
              </a:lnSpc>
              <a:spcBef>
                <a:spcPts val="1200"/>
              </a:spcBef>
              <a:spcAft>
                <a:spcPts val="0"/>
              </a:spcAft>
              <a:buNone/>
            </a:pPr>
            <a:r>
              <a:rPr lang="fr-ca" sz="1400" b="0" i="0" u="none" baseline="0" dirty="0"/>
              <a:t>Lee travaille dans une organisation de santé communautaire et a un </a:t>
            </a:r>
            <a:br>
              <a:rPr lang="fr-ca" sz="1400" b="0" i="0" u="none" baseline="0" dirty="0"/>
            </a:br>
            <a:r>
              <a:rPr lang="fr-ca" sz="1400" b="0" i="0" u="none" baseline="0" dirty="0"/>
              <a:t>handicap invisible.</a:t>
            </a:r>
          </a:p>
          <a:p>
            <a:pPr marL="0" lvl="0" indent="0" algn="l" rtl="0">
              <a:lnSpc>
                <a:spcPct val="80000"/>
              </a:lnSpc>
              <a:spcBef>
                <a:spcPts val="1200"/>
              </a:spcBef>
              <a:spcAft>
                <a:spcPts val="0"/>
              </a:spcAft>
              <a:buNone/>
            </a:pPr>
            <a:endParaRPr lang="fr-ca" sz="2400" dirty="0"/>
          </a:p>
        </p:txBody>
      </p:sp>
    </p:spTree>
    <p:extLst>
      <p:ext uri="{BB962C8B-B14F-4D97-AF65-F5344CB8AC3E}">
        <p14:creationId xmlns:p14="http://schemas.microsoft.com/office/powerpoint/2010/main" val="2783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F39B11F4-BCAE-E972-325A-2CCEE25896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8BE787-BFF8-BE8A-1BDB-A46102450B1D}"/>
              </a:ext>
            </a:extLst>
          </p:cNvPr>
          <p:cNvSpPr>
            <a:spLocks noGrp="1"/>
          </p:cNvSpPr>
          <p:nvPr>
            <p:ph type="title"/>
          </p:nvPr>
        </p:nvSpPr>
        <p:spPr/>
        <p:txBody>
          <a:bodyPr/>
          <a:lstStyle/>
          <a:p>
            <a:pPr algn="l" rtl="0"/>
            <a:r>
              <a:rPr lang="fr-ca" b="1" i="1" u="none" baseline="0"/>
              <a:t>Chloé</a:t>
            </a:r>
            <a:endParaRPr lang="fr-ca" b="1" i="1" dirty="0"/>
          </a:p>
        </p:txBody>
      </p:sp>
      <p:sp>
        <p:nvSpPr>
          <p:cNvPr id="1158" name="Google Shape;1158;p112">
            <a:extLst>
              <a:ext uri="{FF2B5EF4-FFF2-40B4-BE49-F238E27FC236}">
                <a16:creationId xmlns:a16="http://schemas.microsoft.com/office/drawing/2014/main" id="{D9457635-C677-57B4-2DAC-99B69A8CB4CE}"/>
              </a:ext>
            </a:extLst>
          </p:cNvPr>
          <p:cNvSpPr txBox="1">
            <a:spLocks noGrp="1"/>
          </p:cNvSpPr>
          <p:nvPr>
            <p:ph type="body" idx="1"/>
          </p:nvPr>
        </p:nvSpPr>
        <p:spPr>
          <a:xfrm>
            <a:off x="311700" y="1374546"/>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800" b="1" i="0" u="none" baseline="0" dirty="0"/>
              <a:t>Une des choses que les organisations du secteur de la santé font bien pour soutenir des effectifs diversifiés et inclusifs pour les personnes en situation de handicap est </a:t>
            </a:r>
            <a:r>
              <a:rPr lang="fr-ca" sz="1800" b="0" i="0" u="none" baseline="0" dirty="0"/>
              <a:t>d’encourager le travail d’équipe et la collaboration avec les personnes en situation de handicap.</a:t>
            </a:r>
          </a:p>
          <a:p>
            <a:pPr marL="0" lvl="0" indent="0" algn="l" rtl="0">
              <a:lnSpc>
                <a:spcPct val="80000"/>
              </a:lnSpc>
              <a:spcBef>
                <a:spcPts val="1200"/>
              </a:spcBef>
              <a:spcAft>
                <a:spcPts val="0"/>
              </a:spcAft>
              <a:buNone/>
            </a:pPr>
            <a:endParaRPr lang="fr-ca" sz="1800" dirty="0"/>
          </a:p>
          <a:p>
            <a:pPr marL="0" lvl="0" indent="0" algn="l" rtl="0">
              <a:lnSpc>
                <a:spcPct val="80000"/>
              </a:lnSpc>
              <a:spcBef>
                <a:spcPts val="1200"/>
              </a:spcBef>
              <a:spcAft>
                <a:spcPts val="0"/>
              </a:spcAft>
              <a:buNone/>
            </a:pPr>
            <a:r>
              <a:rPr lang="fr-ca" sz="1800" b="1" i="0" u="none" baseline="0" dirty="0"/>
              <a:t>Une suggestion pour améliorer l’accessibilité et l’inclusion en emploi dans le secteur de la santé est </a:t>
            </a:r>
            <a:r>
              <a:rPr lang="fr-ca" sz="1800" b="0" i="0" u="none" baseline="0" dirty="0"/>
              <a:t>de réduire la stigmatisation liée au mot </a:t>
            </a:r>
            <a:br>
              <a:rPr lang="fr-ca" sz="1800" b="0" i="0" u="none" baseline="0" dirty="0"/>
            </a:br>
            <a:r>
              <a:rPr lang="fr-ca" sz="1800" b="0" i="0" u="none" baseline="0" dirty="0"/>
              <a:t>« handicap » et d’encourager les autres travailleurs à être ouverts et à </a:t>
            </a:r>
            <a:br>
              <a:rPr lang="fr-ca" sz="1800" b="0" i="0" u="none" baseline="0" dirty="0"/>
            </a:br>
            <a:r>
              <a:rPr lang="fr-ca" sz="1800" b="0" i="0" u="none" baseline="0" dirty="0"/>
              <a:t>poser des questions aux personnes en situation de handicap afin de </a:t>
            </a:r>
            <a:br>
              <a:rPr lang="fr-ca" sz="1800" b="0" i="0" u="none" baseline="0" dirty="0"/>
            </a:br>
            <a:r>
              <a:rPr lang="fr-ca" sz="1800" b="0" i="0" u="none" baseline="0" dirty="0"/>
              <a:t>favoriser une communication claire et des attentes précises, en </a:t>
            </a:r>
            <a:br>
              <a:rPr lang="fr-ca" sz="1800" b="0" i="0" u="none" baseline="0" dirty="0"/>
            </a:br>
            <a:r>
              <a:rPr lang="fr-ca" sz="1800" b="0" i="0" u="none" baseline="0" dirty="0"/>
              <a:t>particulier pour celles et ceux ayant des handicaps invisibles. </a:t>
            </a:r>
          </a:p>
          <a:p>
            <a:pPr marL="0" lvl="0" indent="0" algn="l" rtl="0">
              <a:lnSpc>
                <a:spcPct val="80000"/>
              </a:lnSpc>
              <a:spcBef>
                <a:spcPts val="1200"/>
              </a:spcBef>
              <a:spcAft>
                <a:spcPts val="0"/>
              </a:spcAft>
              <a:buNone/>
            </a:pPr>
            <a:endParaRPr lang="fr-ca" sz="1400" dirty="0"/>
          </a:p>
          <a:p>
            <a:pPr marL="0" lvl="0" indent="0" algn="l" rtl="0">
              <a:lnSpc>
                <a:spcPct val="80000"/>
              </a:lnSpc>
              <a:spcBef>
                <a:spcPts val="1200"/>
              </a:spcBef>
              <a:spcAft>
                <a:spcPts val="0"/>
              </a:spcAft>
              <a:buNone/>
            </a:pPr>
            <a:r>
              <a:rPr lang="fr-ca" sz="1400" b="0" i="0" u="none" baseline="0" dirty="0"/>
              <a:t>Chloé est bénévole dans une organisation de réadaptation et a un </a:t>
            </a:r>
            <a:br>
              <a:rPr lang="fr-ca" sz="1400" b="0" i="0" u="none" baseline="0" dirty="0"/>
            </a:br>
            <a:r>
              <a:rPr lang="fr-ca" sz="1400" b="0" i="0" u="none" baseline="0" dirty="0"/>
              <a:t>handicap invisible.</a:t>
            </a:r>
          </a:p>
          <a:p>
            <a:pPr marL="0" lvl="0" indent="0" algn="l" rtl="0">
              <a:lnSpc>
                <a:spcPct val="80000"/>
              </a:lnSpc>
              <a:spcBef>
                <a:spcPts val="1200"/>
              </a:spcBef>
              <a:spcAft>
                <a:spcPts val="0"/>
              </a:spcAft>
              <a:buNone/>
            </a:pPr>
            <a:endParaRPr lang="fr-ca" sz="2400" dirty="0"/>
          </a:p>
        </p:txBody>
      </p:sp>
    </p:spTree>
    <p:extLst>
      <p:ext uri="{BB962C8B-B14F-4D97-AF65-F5344CB8AC3E}">
        <p14:creationId xmlns:p14="http://schemas.microsoft.com/office/powerpoint/2010/main" val="1860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8BB41C49-AEDC-4440-36E3-1D19B35DE4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14DB42-FDF9-DA7F-8995-18E8C4E52E4A}"/>
              </a:ext>
            </a:extLst>
          </p:cNvPr>
          <p:cNvSpPr>
            <a:spLocks noGrp="1"/>
          </p:cNvSpPr>
          <p:nvPr>
            <p:ph type="title"/>
          </p:nvPr>
        </p:nvSpPr>
        <p:spPr/>
        <p:txBody>
          <a:bodyPr/>
          <a:lstStyle/>
          <a:p>
            <a:pPr algn="l" rtl="0"/>
            <a:r>
              <a:rPr lang="fr-ca" b="1" i="1" u="none" baseline="0"/>
              <a:t>Stéphanie</a:t>
            </a:r>
            <a:endParaRPr lang="fr-ca" b="1" i="1" dirty="0"/>
          </a:p>
        </p:txBody>
      </p:sp>
      <p:sp>
        <p:nvSpPr>
          <p:cNvPr id="1158" name="Google Shape;1158;p112">
            <a:extLst>
              <a:ext uri="{FF2B5EF4-FFF2-40B4-BE49-F238E27FC236}">
                <a16:creationId xmlns:a16="http://schemas.microsoft.com/office/drawing/2014/main" id="{8AD2F595-C65A-2AEF-A92E-56280D4788E7}"/>
              </a:ext>
            </a:extLst>
          </p:cNvPr>
          <p:cNvSpPr txBox="1">
            <a:spLocks noGrp="1"/>
          </p:cNvSpPr>
          <p:nvPr>
            <p:ph type="body" idx="1"/>
          </p:nvPr>
        </p:nvSpPr>
        <p:spPr>
          <a:xfrm>
            <a:off x="311699" y="1374546"/>
            <a:ext cx="5736403"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800" b="1" i="0" u="none" baseline="0"/>
              <a:t>Une des choses que les organisations du secteur de la santé font bien pour soutenir des effectifs diversifiés et inclusifs pour les personnes en situation de handicap est</a:t>
            </a:r>
            <a:r>
              <a:rPr lang="fr-ca" sz="1800" b="0" i="0" u="none" baseline="0"/>
              <a:t> l’accessibilité physique, comme les stationnements accessibles et les portes automatiques.</a:t>
            </a:r>
          </a:p>
          <a:p>
            <a:pPr marL="0" lvl="0" indent="0" algn="l" rtl="0">
              <a:lnSpc>
                <a:spcPct val="80000"/>
              </a:lnSpc>
              <a:spcBef>
                <a:spcPts val="1200"/>
              </a:spcBef>
              <a:spcAft>
                <a:spcPts val="0"/>
              </a:spcAft>
              <a:buNone/>
            </a:pPr>
            <a:endParaRPr lang="fr-ca" sz="1800" dirty="0"/>
          </a:p>
          <a:p>
            <a:pPr marL="0" lvl="0" indent="0" algn="l" rtl="0">
              <a:lnSpc>
                <a:spcPct val="80000"/>
              </a:lnSpc>
              <a:spcBef>
                <a:spcPts val="1200"/>
              </a:spcBef>
              <a:spcAft>
                <a:spcPts val="0"/>
              </a:spcAft>
              <a:buNone/>
            </a:pPr>
            <a:r>
              <a:rPr lang="fr-ca" sz="1800" b="1" i="0" u="none" baseline="0"/>
              <a:t>Une suggestion pour améliorer l’accessibilité et l’inclusion en emploi dans le secteur de la santé est </a:t>
            </a:r>
            <a:r>
              <a:rPr lang="fr-ca" sz="1800" b="0" i="0" u="none" baseline="0"/>
              <a:t>de solliciter davantage l’avis des employés concernant les ressources et l’équipement qui les aideraient à mieux accomplir leur travail. </a:t>
            </a:r>
          </a:p>
          <a:p>
            <a:pPr marL="0" lvl="0" indent="0" algn="l" rtl="0">
              <a:lnSpc>
                <a:spcPct val="80000"/>
              </a:lnSpc>
              <a:spcBef>
                <a:spcPts val="1200"/>
              </a:spcBef>
              <a:spcAft>
                <a:spcPts val="0"/>
              </a:spcAft>
              <a:buNone/>
            </a:pPr>
            <a:endParaRPr lang="fr-ca" sz="1400" dirty="0"/>
          </a:p>
          <a:p>
            <a:pPr marL="0" lvl="0" indent="0" algn="l" rtl="0">
              <a:lnSpc>
                <a:spcPct val="80000"/>
              </a:lnSpc>
              <a:spcBef>
                <a:spcPts val="1200"/>
              </a:spcBef>
              <a:spcAft>
                <a:spcPts val="0"/>
              </a:spcAft>
              <a:buNone/>
            </a:pPr>
            <a:r>
              <a:rPr lang="fr-ca" sz="1400" b="0" i="0" u="none" baseline="0"/>
              <a:t>Stéphanie travaille dans un hôpital de santé mentale et a un handicap invisible.</a:t>
            </a:r>
          </a:p>
          <a:p>
            <a:pPr marL="0" lvl="0" indent="0" algn="l" rtl="0">
              <a:lnSpc>
                <a:spcPct val="80000"/>
              </a:lnSpc>
              <a:spcBef>
                <a:spcPts val="1200"/>
              </a:spcBef>
              <a:spcAft>
                <a:spcPts val="0"/>
              </a:spcAft>
              <a:buNone/>
            </a:pPr>
            <a:endParaRPr lang="fr-ca" sz="2400" dirty="0"/>
          </a:p>
        </p:txBody>
      </p:sp>
      <p:pic>
        <p:nvPicPr>
          <p:cNvPr id="3" name="Picture 2" descr="A person taking a selfie&#10;&#10;Description automatically generated">
            <a:extLst>
              <a:ext uri="{FF2B5EF4-FFF2-40B4-BE49-F238E27FC236}">
                <a16:creationId xmlns:a16="http://schemas.microsoft.com/office/drawing/2014/main" id="{8C795713-BD9A-F1DD-CBA3-39A98FB8687B}"/>
              </a:ext>
            </a:extLst>
          </p:cNvPr>
          <p:cNvPicPr>
            <a:picLocks noChangeAspect="1"/>
          </p:cNvPicPr>
          <p:nvPr/>
        </p:nvPicPr>
        <p:blipFill>
          <a:blip r:embed="rId3"/>
          <a:stretch>
            <a:fillRect/>
          </a:stretch>
        </p:blipFill>
        <p:spPr>
          <a:xfrm rot="16200000">
            <a:off x="5584070" y="1154380"/>
            <a:ext cx="3712264" cy="2784198"/>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589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897B9C2F-B1EF-9555-4000-49EC2CABFC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7FAAC5-0846-F273-AB44-F08C9E7B6FC7}"/>
              </a:ext>
            </a:extLst>
          </p:cNvPr>
          <p:cNvSpPr>
            <a:spLocks noGrp="1"/>
          </p:cNvSpPr>
          <p:nvPr>
            <p:ph type="title"/>
          </p:nvPr>
        </p:nvSpPr>
        <p:spPr>
          <a:xfrm>
            <a:off x="475488" y="264872"/>
            <a:ext cx="7886700" cy="994200"/>
          </a:xfrm>
        </p:spPr>
        <p:txBody>
          <a:bodyPr/>
          <a:lstStyle/>
          <a:p>
            <a:pPr algn="l" rtl="0"/>
            <a:r>
              <a:rPr lang="fr-ca" b="1" i="1" u="none" baseline="0" dirty="0"/>
              <a:t>Karina</a:t>
            </a:r>
            <a:endParaRPr lang="fr-ca" b="1" i="1" dirty="0"/>
          </a:p>
        </p:txBody>
      </p:sp>
      <p:sp>
        <p:nvSpPr>
          <p:cNvPr id="1158" name="Google Shape;1158;p112">
            <a:extLst>
              <a:ext uri="{FF2B5EF4-FFF2-40B4-BE49-F238E27FC236}">
                <a16:creationId xmlns:a16="http://schemas.microsoft.com/office/drawing/2014/main" id="{26A51012-9B0B-0E5A-9517-F12BCEE1B621}"/>
              </a:ext>
            </a:extLst>
          </p:cNvPr>
          <p:cNvSpPr txBox="1">
            <a:spLocks noGrp="1"/>
          </p:cNvSpPr>
          <p:nvPr>
            <p:ph type="body" idx="1"/>
          </p:nvPr>
        </p:nvSpPr>
        <p:spPr>
          <a:xfrm>
            <a:off x="311700" y="1462228"/>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500" b="1" i="0" u="none" baseline="0" dirty="0"/>
              <a:t>Une des choses que les organisations du secteur de la santé font bien pour soutenir des effectifs diversifiés et inclusifs pour les personnes en situation de handicap est </a:t>
            </a:r>
            <a:r>
              <a:rPr lang="fr-ca" sz="1500" b="0" i="0" u="none" baseline="0" dirty="0"/>
              <a:t>de former les dirigeants sur la manière d’interagir avec les personnes en situation de handicap, notamment pour la gestion des congés, des congés de maladie et des mesures d’adaptation.</a:t>
            </a:r>
          </a:p>
          <a:p>
            <a:pPr marL="0" lvl="0" indent="0" algn="l" rtl="0">
              <a:lnSpc>
                <a:spcPct val="80000"/>
              </a:lnSpc>
              <a:spcBef>
                <a:spcPts val="1200"/>
              </a:spcBef>
              <a:spcAft>
                <a:spcPts val="0"/>
              </a:spcAft>
              <a:buNone/>
            </a:pPr>
            <a:r>
              <a:rPr lang="fr-ca" sz="1500" b="1" i="0" u="none" baseline="0" dirty="0"/>
              <a:t>Une suggestion pour améliorer l’accessibilité et l’inclusion en emploi dans le secteur de la santé est</a:t>
            </a:r>
            <a:r>
              <a:rPr lang="fr-ca" sz="1500" b="0" i="0" u="none" baseline="0" dirty="0"/>
              <a:t> de reconsidérer l’accès que les RH ont à l’état de la santé au travail concernant les mesures d’adaptation ou les plans de retour au travail. J’essaie de trouver un nouvel emploi permanent à temps plein afin d’avoir des congés de maladie payés, mais les RH ont accès à mes congés de maladie liés à ma santé mentale, ce qui limite mes possibilités d’accéder à un emploi au sein de l’organisation. Cela représente une pratique discriminatoire qui devrait être éliminée. </a:t>
            </a:r>
          </a:p>
          <a:p>
            <a:pPr marL="0" lvl="0" indent="0" algn="l" rtl="0">
              <a:lnSpc>
                <a:spcPct val="80000"/>
              </a:lnSpc>
              <a:spcBef>
                <a:spcPts val="1200"/>
              </a:spcBef>
              <a:spcAft>
                <a:spcPts val="0"/>
              </a:spcAft>
              <a:buNone/>
            </a:pPr>
            <a:r>
              <a:rPr lang="fr-ca" sz="1500" b="1" i="0" u="none" kern="0" baseline="0" dirty="0">
                <a:effectLst/>
                <a:latin typeface="+mn-lt"/>
                <a:ea typeface="Aptos" panose="020B0004020202020204" pitchFamily="34" charset="0"/>
                <a:cs typeface="Aptos" panose="020B0004020202020204" pitchFamily="34" charset="0"/>
              </a:rPr>
              <a:t>J’aimerais également mentionner </a:t>
            </a:r>
            <a:r>
              <a:rPr lang="fr-ca" sz="1500" b="0" i="0" u="none" kern="0" baseline="0" dirty="0">
                <a:effectLst/>
                <a:latin typeface="+mn-lt"/>
                <a:ea typeface="Aptos" panose="020B0004020202020204" pitchFamily="34" charset="0"/>
                <a:cs typeface="Aptos" panose="020B0004020202020204" pitchFamily="34" charset="0"/>
              </a:rPr>
              <a:t>que les organisations continuent d’avoir de nombreuses barrières structurelles en place lors du recrutement et de la rétention, qui </a:t>
            </a:r>
            <a:br>
              <a:rPr lang="fr-ca" sz="1500" b="0" i="0" u="none" kern="0" baseline="0" dirty="0">
                <a:effectLst/>
                <a:latin typeface="+mn-lt"/>
                <a:ea typeface="Aptos" panose="020B0004020202020204" pitchFamily="34" charset="0"/>
                <a:cs typeface="Aptos" panose="020B0004020202020204" pitchFamily="34" charset="0"/>
              </a:rPr>
            </a:br>
            <a:r>
              <a:rPr lang="fr-ca" sz="1500" b="0" i="0" u="none" kern="0" baseline="0" dirty="0">
                <a:effectLst/>
                <a:latin typeface="+mn-lt"/>
                <a:ea typeface="Aptos" panose="020B0004020202020204" pitchFamily="34" charset="0"/>
                <a:cs typeface="Aptos" panose="020B0004020202020204" pitchFamily="34" charset="0"/>
              </a:rPr>
              <a:t>discriminent les employés revenant au travail en raison de blessures physiques </a:t>
            </a:r>
            <a:br>
              <a:rPr lang="fr-ca" sz="1500" b="0" i="0" u="none" kern="0" baseline="0" dirty="0">
                <a:effectLst/>
                <a:latin typeface="+mn-lt"/>
                <a:ea typeface="Aptos" panose="020B0004020202020204" pitchFamily="34" charset="0"/>
                <a:cs typeface="Aptos" panose="020B0004020202020204" pitchFamily="34" charset="0"/>
              </a:rPr>
            </a:br>
            <a:r>
              <a:rPr lang="fr-ca" sz="1500" b="0" i="0" u="none" kern="0" baseline="0" dirty="0">
                <a:effectLst/>
                <a:latin typeface="+mn-lt"/>
                <a:ea typeface="Aptos" panose="020B0004020202020204" pitchFamily="34" charset="0"/>
                <a:cs typeface="Aptos" panose="020B0004020202020204" pitchFamily="34" charset="0"/>
              </a:rPr>
              <a:t>et de troubles de santé mentale entraînant des absences. Ce sont des </a:t>
            </a:r>
            <a:br>
              <a:rPr lang="fr-ca" sz="1500" b="0" i="0" u="none" kern="0" baseline="0" dirty="0">
                <a:effectLst/>
                <a:latin typeface="+mn-lt"/>
                <a:ea typeface="Aptos" panose="020B0004020202020204" pitchFamily="34" charset="0"/>
                <a:cs typeface="Aptos" panose="020B0004020202020204" pitchFamily="34" charset="0"/>
              </a:rPr>
            </a:br>
            <a:r>
              <a:rPr lang="fr-ca" sz="1500" b="0" i="0" u="none" kern="0" baseline="0" dirty="0">
                <a:effectLst/>
                <a:latin typeface="+mn-lt"/>
                <a:ea typeface="Aptos" panose="020B0004020202020204" pitchFamily="34" charset="0"/>
                <a:cs typeface="Aptos" panose="020B0004020202020204" pitchFamily="34" charset="0"/>
              </a:rPr>
              <a:t>barrières subtiles qui ne peuvent être perçues que par ceux qui travaillent </a:t>
            </a:r>
            <a:br>
              <a:rPr lang="fr-ca" sz="1500" b="0" i="0" u="none" kern="0" baseline="0" dirty="0">
                <a:effectLst/>
                <a:latin typeface="+mn-lt"/>
                <a:ea typeface="Aptos" panose="020B0004020202020204" pitchFamily="34" charset="0"/>
                <a:cs typeface="Aptos" panose="020B0004020202020204" pitchFamily="34" charset="0"/>
              </a:rPr>
            </a:br>
            <a:r>
              <a:rPr lang="fr-ca" sz="1500" b="0" i="0" u="none" kern="0" baseline="0" dirty="0">
                <a:effectLst/>
                <a:latin typeface="+mn-lt"/>
                <a:ea typeface="Aptos" panose="020B0004020202020204" pitchFamily="34" charset="0"/>
                <a:cs typeface="Aptos" panose="020B0004020202020204" pitchFamily="34" charset="0"/>
              </a:rPr>
              <a:t>dans une organisation et qui voient les politiques en place. Ces types </a:t>
            </a:r>
            <a:br>
              <a:rPr lang="fr-ca" sz="1500" b="0" i="0" u="none" kern="0" baseline="0" dirty="0">
                <a:effectLst/>
                <a:latin typeface="+mn-lt"/>
                <a:ea typeface="Aptos" panose="020B0004020202020204" pitchFamily="34" charset="0"/>
                <a:cs typeface="Aptos" panose="020B0004020202020204" pitchFamily="34" charset="0"/>
              </a:rPr>
            </a:br>
            <a:r>
              <a:rPr lang="fr-ca" sz="1500" b="0" i="0" u="none" kern="0" baseline="0" dirty="0">
                <a:effectLst/>
                <a:latin typeface="+mn-lt"/>
                <a:ea typeface="Aptos" panose="020B0004020202020204" pitchFamily="34" charset="0"/>
                <a:cs typeface="Aptos" panose="020B0004020202020204" pitchFamily="34" charset="0"/>
              </a:rPr>
              <a:t>de discrimination sont intégrés structurellement dans les politiques de </a:t>
            </a:r>
            <a:br>
              <a:rPr lang="fr-ca" sz="1500" b="0" i="0" u="none" kern="0" baseline="0" dirty="0">
                <a:effectLst/>
                <a:latin typeface="+mn-lt"/>
                <a:ea typeface="Aptos" panose="020B0004020202020204" pitchFamily="34" charset="0"/>
                <a:cs typeface="Aptos" panose="020B0004020202020204" pitchFamily="34" charset="0"/>
              </a:rPr>
            </a:br>
            <a:r>
              <a:rPr lang="fr-ca" sz="1500" b="0" i="0" u="none" kern="0" baseline="0" dirty="0">
                <a:effectLst/>
                <a:latin typeface="+mn-lt"/>
                <a:ea typeface="Aptos" panose="020B0004020202020204" pitchFamily="34" charset="0"/>
                <a:cs typeface="Aptos" panose="020B0004020202020204" pitchFamily="34" charset="0"/>
              </a:rPr>
              <a:t>recrutement des RH internes et doivent être éradiqués.</a:t>
            </a:r>
            <a:endParaRPr lang="fr-ca" sz="1500" dirty="0"/>
          </a:p>
          <a:p>
            <a:pPr marL="0" lvl="0" indent="0" algn="l" rtl="0">
              <a:lnSpc>
                <a:spcPct val="80000"/>
              </a:lnSpc>
              <a:spcBef>
                <a:spcPts val="1200"/>
              </a:spcBef>
              <a:spcAft>
                <a:spcPts val="0"/>
              </a:spcAft>
              <a:buNone/>
            </a:pPr>
            <a:r>
              <a:rPr lang="fr-ca" sz="1500" b="0" i="0" u="none" baseline="0" dirty="0"/>
              <a:t>Karina travaille dans une organisation de réadaptation et a un </a:t>
            </a:r>
            <a:br>
              <a:rPr lang="fr-ca" sz="1500" b="0" i="0" u="none" baseline="0" dirty="0"/>
            </a:br>
            <a:r>
              <a:rPr lang="fr-ca" sz="1500" b="0" i="0" u="none" baseline="0" dirty="0"/>
              <a:t>handicap invisible.</a:t>
            </a:r>
          </a:p>
          <a:p>
            <a:pPr marL="0" lvl="0" indent="0" algn="l" rtl="0">
              <a:lnSpc>
                <a:spcPct val="80000"/>
              </a:lnSpc>
              <a:spcBef>
                <a:spcPts val="1200"/>
              </a:spcBef>
              <a:spcAft>
                <a:spcPts val="0"/>
              </a:spcAft>
              <a:buNone/>
            </a:pPr>
            <a:endParaRPr lang="fr-ca" sz="1500" dirty="0"/>
          </a:p>
        </p:txBody>
      </p:sp>
    </p:spTree>
    <p:extLst>
      <p:ext uri="{BB962C8B-B14F-4D97-AF65-F5344CB8AC3E}">
        <p14:creationId xmlns:p14="http://schemas.microsoft.com/office/powerpoint/2010/main" val="154442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41479206-B461-9E40-2AC9-19DCC6F8D2C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A5EEA3-F6C3-2CBB-4480-D52966A00CC3}"/>
              </a:ext>
            </a:extLst>
          </p:cNvPr>
          <p:cNvSpPr>
            <a:spLocks noGrp="1"/>
          </p:cNvSpPr>
          <p:nvPr>
            <p:ph type="title"/>
          </p:nvPr>
        </p:nvSpPr>
        <p:spPr/>
        <p:txBody>
          <a:bodyPr/>
          <a:lstStyle/>
          <a:p>
            <a:pPr algn="l" rtl="0"/>
            <a:r>
              <a:rPr lang="fr-ca" b="1" i="1" u="none" baseline="0"/>
              <a:t>Cindy</a:t>
            </a:r>
            <a:endParaRPr lang="fr-ca" b="1" i="1" dirty="0"/>
          </a:p>
        </p:txBody>
      </p:sp>
      <p:sp>
        <p:nvSpPr>
          <p:cNvPr id="1158" name="Google Shape;1158;p112">
            <a:extLst>
              <a:ext uri="{FF2B5EF4-FFF2-40B4-BE49-F238E27FC236}">
                <a16:creationId xmlns:a16="http://schemas.microsoft.com/office/drawing/2014/main" id="{300DDD3E-C469-2526-410F-259FA2B0B107}"/>
              </a:ext>
            </a:extLst>
          </p:cNvPr>
          <p:cNvSpPr txBox="1">
            <a:spLocks noGrp="1"/>
          </p:cNvSpPr>
          <p:nvPr>
            <p:ph type="body" idx="1"/>
          </p:nvPr>
        </p:nvSpPr>
        <p:spPr>
          <a:xfrm>
            <a:off x="311700" y="1374546"/>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600" b="1" i="0" u="none" baseline="0" dirty="0"/>
              <a:t>Une des choses que les organisations du secteur de la santé font bien pour soutenir des effectifs diversifiés et inclusifs pour les personnes en situation de handicap est</a:t>
            </a:r>
            <a:r>
              <a:rPr lang="fr-ca" sz="1600" b="0" i="0" u="none" baseline="0" dirty="0"/>
              <a:t> de fournir au personnel les équipements nécessaires pour accomplir leurs responsabilités.</a:t>
            </a:r>
          </a:p>
          <a:p>
            <a:pPr marL="0" lvl="0" indent="0" algn="l" rtl="0">
              <a:lnSpc>
                <a:spcPct val="80000"/>
              </a:lnSpc>
              <a:spcBef>
                <a:spcPts val="1200"/>
              </a:spcBef>
              <a:spcAft>
                <a:spcPts val="0"/>
              </a:spcAft>
              <a:buNone/>
            </a:pPr>
            <a:r>
              <a:rPr lang="fr-ca" sz="1600" b="1" i="0" u="none" baseline="0" dirty="0"/>
              <a:t>Une suggestion pour améliorer l’accessibilité et l’inclusion en emploi dans le secteur de la santé est</a:t>
            </a:r>
            <a:r>
              <a:rPr lang="fr-ca" sz="1600" b="0" i="0" u="none" baseline="0" dirty="0"/>
              <a:t> que tous les niveaux du milieu de travail doivent être formés à la législation sur les droits des personnes en situation de handicap de l’Ontario. Par exemple, il m’est arrivé d’avoir à éduquer notre service des TI sur mon droit à avoir un équipement informatique différent de celui de mes collègues afin de pouvoir participer à la vie professionnelle. </a:t>
            </a:r>
          </a:p>
          <a:p>
            <a:pPr marL="0" lvl="0" indent="0" algn="l" rtl="0">
              <a:lnSpc>
                <a:spcPct val="80000"/>
              </a:lnSpc>
              <a:spcBef>
                <a:spcPts val="1200"/>
              </a:spcBef>
              <a:spcAft>
                <a:spcPts val="0"/>
              </a:spcAft>
              <a:buNone/>
            </a:pPr>
            <a:r>
              <a:rPr lang="fr-ca" sz="1600" b="1" i="0" u="none" kern="0" baseline="0" dirty="0">
                <a:effectLst/>
                <a:latin typeface="+mn-lt"/>
                <a:ea typeface="Aptos" panose="020B0004020202020204" pitchFamily="34" charset="0"/>
                <a:cs typeface="Aptos" panose="020B0004020202020204" pitchFamily="34" charset="0"/>
              </a:rPr>
              <a:t>J’aimerais également mentionner </a:t>
            </a:r>
            <a:r>
              <a:rPr lang="fr-ca" sz="1600" b="0" i="0" u="none" kern="0" baseline="0" dirty="0">
                <a:effectLst/>
                <a:latin typeface="+mn-lt"/>
                <a:ea typeface="Aptos" panose="020B0004020202020204" pitchFamily="34" charset="0"/>
                <a:cs typeface="Aptos" panose="020B0004020202020204" pitchFamily="34" charset="0"/>
              </a:rPr>
              <a:t>à quel point il est précieux pour moi de </a:t>
            </a:r>
            <a:br>
              <a:rPr lang="fr-ca" sz="1600" b="0" i="0" u="none" kern="0" baseline="0" dirty="0">
                <a:effectLst/>
                <a:latin typeface="+mn-lt"/>
                <a:ea typeface="Aptos" panose="020B0004020202020204" pitchFamily="34" charset="0"/>
                <a:cs typeface="Aptos" panose="020B0004020202020204" pitchFamily="34" charset="0"/>
              </a:rPr>
            </a:br>
            <a:r>
              <a:rPr lang="fr-ca" sz="1600" b="0" i="0" u="none" kern="0" baseline="0" dirty="0">
                <a:effectLst/>
                <a:latin typeface="+mn-lt"/>
                <a:ea typeface="Aptos" panose="020B0004020202020204" pitchFamily="34" charset="0"/>
                <a:cs typeface="Aptos" panose="020B0004020202020204" pitchFamily="34" charset="0"/>
              </a:rPr>
              <a:t>pouvoir participer à ma carrière.</a:t>
            </a:r>
            <a:endParaRPr lang="fr-ca" sz="1600" dirty="0">
              <a:latin typeface="+mn-lt"/>
            </a:endParaRPr>
          </a:p>
          <a:p>
            <a:pPr marL="0" lvl="0" indent="0" algn="l" rtl="0">
              <a:lnSpc>
                <a:spcPct val="80000"/>
              </a:lnSpc>
              <a:spcBef>
                <a:spcPts val="1200"/>
              </a:spcBef>
              <a:spcAft>
                <a:spcPts val="0"/>
              </a:spcAft>
              <a:buNone/>
            </a:pPr>
            <a:endParaRPr lang="fr-ca" sz="1200" dirty="0"/>
          </a:p>
          <a:p>
            <a:pPr marL="0" lvl="0" indent="0" algn="l" rtl="0">
              <a:lnSpc>
                <a:spcPct val="80000"/>
              </a:lnSpc>
              <a:spcBef>
                <a:spcPts val="1200"/>
              </a:spcBef>
              <a:spcAft>
                <a:spcPts val="0"/>
              </a:spcAft>
              <a:buNone/>
            </a:pPr>
            <a:r>
              <a:rPr lang="fr-ca" sz="1200" b="0" i="0" u="none" baseline="0" dirty="0"/>
              <a:t>Cindy travaille dans une organisation de santé communautaire et a un handicap invisible.</a:t>
            </a:r>
          </a:p>
          <a:p>
            <a:pPr marL="0" lvl="0" indent="0" algn="l" rtl="0">
              <a:lnSpc>
                <a:spcPct val="80000"/>
              </a:lnSpc>
              <a:spcBef>
                <a:spcPts val="1200"/>
              </a:spcBef>
              <a:spcAft>
                <a:spcPts val="0"/>
              </a:spcAft>
              <a:buNone/>
            </a:pPr>
            <a:endParaRPr lang="fr-ca" sz="2000" dirty="0"/>
          </a:p>
        </p:txBody>
      </p:sp>
    </p:spTree>
    <p:extLst>
      <p:ext uri="{BB962C8B-B14F-4D97-AF65-F5344CB8AC3E}">
        <p14:creationId xmlns:p14="http://schemas.microsoft.com/office/powerpoint/2010/main" val="4075451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0E6805A9-DD18-CF29-A510-25F99515B7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DE3205-1B1A-C67D-F725-70CCB318EA61}"/>
              </a:ext>
            </a:extLst>
          </p:cNvPr>
          <p:cNvSpPr>
            <a:spLocks noGrp="1"/>
          </p:cNvSpPr>
          <p:nvPr>
            <p:ph type="title"/>
          </p:nvPr>
        </p:nvSpPr>
        <p:spPr/>
        <p:txBody>
          <a:bodyPr/>
          <a:lstStyle/>
          <a:p>
            <a:pPr algn="l" rtl="0"/>
            <a:r>
              <a:rPr lang="fr-ca" b="1" i="1" u="none" baseline="0"/>
              <a:t>Leanne</a:t>
            </a:r>
            <a:endParaRPr lang="fr-ca" b="1" i="1" dirty="0"/>
          </a:p>
        </p:txBody>
      </p:sp>
      <p:sp>
        <p:nvSpPr>
          <p:cNvPr id="1158" name="Google Shape;1158;p112">
            <a:extLst>
              <a:ext uri="{FF2B5EF4-FFF2-40B4-BE49-F238E27FC236}">
                <a16:creationId xmlns:a16="http://schemas.microsoft.com/office/drawing/2014/main" id="{AAC3D538-B3BA-70BB-C2D5-FA14E9645FE2}"/>
              </a:ext>
            </a:extLst>
          </p:cNvPr>
          <p:cNvSpPr txBox="1">
            <a:spLocks noGrp="1"/>
          </p:cNvSpPr>
          <p:nvPr>
            <p:ph type="body" idx="1"/>
          </p:nvPr>
        </p:nvSpPr>
        <p:spPr>
          <a:xfrm>
            <a:off x="311700" y="1374546"/>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600" b="1" i="0" u="none" baseline="0" dirty="0">
                <a:latin typeface="+mn-lt"/>
                <a:ea typeface="+mn-lt"/>
                <a:cs typeface="+mn-lt"/>
              </a:rPr>
              <a:t>Une des choses que les organisations du secteur de la santé font bien pour soutenir des effectifs diversifiés et inclusifs pour les personnes en situation de handicap est</a:t>
            </a:r>
            <a:r>
              <a:rPr lang="fr-ca" sz="1600" b="0" i="0" u="none" baseline="0" dirty="0">
                <a:latin typeface="+mn-lt"/>
                <a:ea typeface="+mn-lt"/>
                <a:cs typeface="+mn-lt"/>
              </a:rPr>
              <a:t> </a:t>
            </a:r>
            <a:r>
              <a:rPr lang="fr-ca" sz="1600" b="0" i="0" u="none" kern="0" baseline="0" dirty="0">
                <a:effectLst/>
                <a:latin typeface="+mn-lt"/>
                <a:ea typeface="Aptos" panose="020B0004020202020204" pitchFamily="34" charset="0"/>
                <a:cs typeface="Aptos" panose="020B0004020202020204" pitchFamily="34" charset="0"/>
              </a:rPr>
              <a:t>de fournir un salaire complet pendant que le personnel est en congé de maladie de courte durée.</a:t>
            </a:r>
          </a:p>
          <a:p>
            <a:pPr marL="0" lvl="0" indent="0" algn="l" rtl="0">
              <a:lnSpc>
                <a:spcPct val="80000"/>
              </a:lnSpc>
              <a:spcBef>
                <a:spcPts val="1200"/>
              </a:spcBef>
              <a:spcAft>
                <a:spcPts val="0"/>
              </a:spcAft>
              <a:buNone/>
            </a:pPr>
            <a:r>
              <a:rPr lang="fr-ca" sz="1600" b="1" i="0" u="none" baseline="0" dirty="0">
                <a:latin typeface="+mn-lt"/>
                <a:ea typeface="+mn-lt"/>
                <a:cs typeface="+mn-lt"/>
              </a:rPr>
              <a:t>Une suggestion pour améliorer l’accessibilité et l’inclusion en emploi dans le secteur de la santé est</a:t>
            </a:r>
            <a:r>
              <a:rPr lang="fr-ca" sz="1600" b="0" i="0" u="none" baseline="0" dirty="0">
                <a:latin typeface="+mn-lt"/>
                <a:ea typeface="+mn-lt"/>
                <a:cs typeface="+mn-lt"/>
              </a:rPr>
              <a:t> d’offrir plus de flexibilité concernant le nombre d’heures et de jours requis lors de la tentative de retour au travail. Nous avons besoin de plus de sensibilisation au fait que tous les handicaps </a:t>
            </a:r>
            <a:r>
              <a:rPr lang="fr-ca" sz="1600" b="0" i="0" u="none" baseline="0" dirty="0"/>
              <a:t>ne sont pas de courte durée; les problèmes chroniques prennent plus de 6 semaines pour la récupération. </a:t>
            </a:r>
          </a:p>
          <a:p>
            <a:pPr marL="0" lvl="0" indent="0" algn="l" rtl="0">
              <a:lnSpc>
                <a:spcPct val="80000"/>
              </a:lnSpc>
              <a:spcBef>
                <a:spcPts val="1200"/>
              </a:spcBef>
              <a:spcAft>
                <a:spcPts val="0"/>
              </a:spcAft>
              <a:buNone/>
            </a:pPr>
            <a:r>
              <a:rPr lang="fr-ca" sz="1600" b="1" i="0" u="none" baseline="0" dirty="0">
                <a:latin typeface="+mn-lt"/>
                <a:ea typeface="+mn-lt"/>
                <a:cs typeface="+mn-lt"/>
              </a:rPr>
              <a:t>J’aimerais également mentionner que </a:t>
            </a:r>
            <a:r>
              <a:rPr lang="fr-ca" sz="1600" b="0" i="0" u="none" baseline="0" dirty="0">
                <a:latin typeface="+mn-lt"/>
                <a:ea typeface="+mn-lt"/>
                <a:cs typeface="+mn-lt"/>
              </a:rPr>
              <a:t>les pratiques de retour au travail</a:t>
            </a:r>
            <a:br>
              <a:rPr lang="fr-ca" sz="1600" b="0" i="0" u="none" baseline="0" dirty="0">
                <a:latin typeface="+mn-lt"/>
                <a:ea typeface="+mn-lt"/>
                <a:cs typeface="+mn-lt"/>
              </a:rPr>
            </a:br>
            <a:r>
              <a:rPr lang="fr-ca" sz="1600" b="0" i="0" u="none" baseline="0" dirty="0">
                <a:latin typeface="+mn-lt"/>
                <a:ea typeface="+mn-lt"/>
                <a:cs typeface="+mn-lt"/>
              </a:rPr>
              <a:t>sont très axées sur les problèmes de courte durée.  Mon expérience a été </a:t>
            </a:r>
            <a:br>
              <a:rPr lang="fr-ca" sz="1600" b="0" i="0" u="none" baseline="0" dirty="0">
                <a:latin typeface="+mn-lt"/>
                <a:ea typeface="+mn-lt"/>
                <a:cs typeface="+mn-lt"/>
              </a:rPr>
            </a:br>
            <a:r>
              <a:rPr lang="fr-ca" sz="1600" b="0" i="0" u="none" baseline="0" dirty="0">
                <a:latin typeface="+mn-lt"/>
                <a:ea typeface="+mn-lt"/>
                <a:cs typeface="+mn-lt"/>
              </a:rPr>
              <a:t>que les besoins du programme ne correspondaient pas aux miens.</a:t>
            </a:r>
          </a:p>
          <a:p>
            <a:pPr marL="0" lvl="0" indent="0" algn="l" rtl="0">
              <a:lnSpc>
                <a:spcPct val="80000"/>
              </a:lnSpc>
              <a:spcBef>
                <a:spcPts val="1200"/>
              </a:spcBef>
              <a:spcAft>
                <a:spcPts val="0"/>
              </a:spcAft>
              <a:buNone/>
            </a:pPr>
            <a:endParaRPr lang="fr-ca" sz="1200" dirty="0"/>
          </a:p>
          <a:p>
            <a:pPr marL="0" lvl="0" indent="0" algn="l" rtl="0">
              <a:lnSpc>
                <a:spcPct val="80000"/>
              </a:lnSpc>
              <a:spcBef>
                <a:spcPts val="1200"/>
              </a:spcBef>
              <a:spcAft>
                <a:spcPts val="0"/>
              </a:spcAft>
              <a:buNone/>
            </a:pPr>
            <a:r>
              <a:rPr lang="fr-ca" sz="1200" b="0" i="0" u="none" baseline="0" dirty="0"/>
              <a:t>Leanne travaille dans une organisation de réadaptation et a un handicap invisible. </a:t>
            </a:r>
          </a:p>
          <a:p>
            <a:pPr marL="0" lvl="0" indent="0" algn="l" rtl="0">
              <a:lnSpc>
                <a:spcPct val="80000"/>
              </a:lnSpc>
              <a:spcBef>
                <a:spcPts val="1200"/>
              </a:spcBef>
              <a:spcAft>
                <a:spcPts val="0"/>
              </a:spcAft>
              <a:buNone/>
            </a:pPr>
            <a:endParaRPr lang="fr-ca" sz="2000" dirty="0"/>
          </a:p>
        </p:txBody>
      </p:sp>
    </p:spTree>
    <p:extLst>
      <p:ext uri="{BB962C8B-B14F-4D97-AF65-F5344CB8AC3E}">
        <p14:creationId xmlns:p14="http://schemas.microsoft.com/office/powerpoint/2010/main" val="1048594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B48B9283-B61E-C472-EA40-7E277706F1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D1639D1-5CD9-3ADD-7646-CE66ACFBF59F}"/>
              </a:ext>
            </a:extLst>
          </p:cNvPr>
          <p:cNvSpPr>
            <a:spLocks noGrp="1"/>
          </p:cNvSpPr>
          <p:nvPr>
            <p:ph type="title"/>
          </p:nvPr>
        </p:nvSpPr>
        <p:spPr/>
        <p:txBody>
          <a:bodyPr/>
          <a:lstStyle/>
          <a:p>
            <a:pPr algn="l" rtl="0"/>
            <a:r>
              <a:rPr lang="fr-ca" b="1" i="1" u="none" baseline="0"/>
              <a:t>Ellen</a:t>
            </a:r>
            <a:endParaRPr lang="fr-ca" b="1" i="1" dirty="0"/>
          </a:p>
        </p:txBody>
      </p:sp>
      <p:sp>
        <p:nvSpPr>
          <p:cNvPr id="1158" name="Google Shape;1158;p112">
            <a:extLst>
              <a:ext uri="{FF2B5EF4-FFF2-40B4-BE49-F238E27FC236}">
                <a16:creationId xmlns:a16="http://schemas.microsoft.com/office/drawing/2014/main" id="{B59A2BB1-FFE0-109E-C1E0-4B5BB260B7A1}"/>
              </a:ext>
            </a:extLst>
          </p:cNvPr>
          <p:cNvSpPr txBox="1">
            <a:spLocks noGrp="1"/>
          </p:cNvSpPr>
          <p:nvPr>
            <p:ph type="body" idx="1"/>
          </p:nvPr>
        </p:nvSpPr>
        <p:spPr>
          <a:xfrm>
            <a:off x="311700" y="1374546"/>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600" b="1" i="0" u="none" baseline="0" dirty="0"/>
              <a:t>Une des choses que les organisations du secteur de la santé font bien pour soutenir des effectifs diversifiés et inclusifs pour les personnes en situation de handicap est</a:t>
            </a:r>
            <a:r>
              <a:rPr lang="fr-ca" sz="1600" b="0" i="0" u="none" baseline="0" dirty="0"/>
              <a:t> </a:t>
            </a:r>
            <a:r>
              <a:rPr lang="fr-ca" sz="1600" b="0" i="0" u="none" baseline="0" dirty="0">
                <a:latin typeface="+mn-lt"/>
                <a:ea typeface="+mn-lt"/>
                <a:cs typeface="+mn-lt"/>
              </a:rPr>
              <a:t>d’encourager la formation et le perfectionnement pour les employés en situation de handicap et de créer davantage d’opportunités dans la main-d’œuvre. Elles travaillent également à sensibiliser le personnel sur la manière de travailler avec leurs collègues en situation de handicap.</a:t>
            </a:r>
            <a:endParaRPr lang="fr-ca" sz="1600" dirty="0"/>
          </a:p>
          <a:p>
            <a:pPr marL="0" lvl="0" indent="0" algn="l" rtl="0">
              <a:lnSpc>
                <a:spcPct val="80000"/>
              </a:lnSpc>
              <a:spcBef>
                <a:spcPts val="1200"/>
              </a:spcBef>
              <a:spcAft>
                <a:spcPts val="0"/>
              </a:spcAft>
              <a:buNone/>
            </a:pPr>
            <a:r>
              <a:rPr lang="fr-ca" sz="1600" b="1" i="0" u="none" baseline="0" dirty="0"/>
              <a:t>Une suggestion pour améliorer l’accessibilité et l’inclusion en emploi dans le secteur de la santé est</a:t>
            </a:r>
            <a:r>
              <a:rPr lang="fr-ca" sz="1600" b="0" i="0" u="none" baseline="0" dirty="0"/>
              <a:t> de surmonter les principales barrières auxquelles sont confrontés les employés en situation de handicap pour accéder à l’emploi. Il serait préférable </a:t>
            </a:r>
            <a:br>
              <a:rPr lang="fr-ca" sz="1600" b="0" i="0" u="none" baseline="0" dirty="0"/>
            </a:br>
            <a:r>
              <a:rPr lang="fr-ca" sz="1600" b="0" i="0" u="none" baseline="0" dirty="0"/>
              <a:t>que nous puissions créer des emplois et employer les personnes en situation </a:t>
            </a:r>
            <a:br>
              <a:rPr lang="fr-ca" sz="1600" b="0" i="0" u="none" baseline="0" dirty="0"/>
            </a:br>
            <a:r>
              <a:rPr lang="fr-ca" sz="1600" b="0" i="0" u="none" baseline="0" dirty="0"/>
              <a:t>de handicap qui souhaitent encore travailler, afin d’atteindre l’équité. </a:t>
            </a:r>
          </a:p>
          <a:p>
            <a:pPr marL="0" lvl="0" indent="0" algn="l" rtl="0">
              <a:lnSpc>
                <a:spcPct val="80000"/>
              </a:lnSpc>
              <a:spcBef>
                <a:spcPts val="1200"/>
              </a:spcBef>
              <a:spcAft>
                <a:spcPts val="0"/>
              </a:spcAft>
              <a:buNone/>
            </a:pPr>
            <a:endParaRPr lang="fr-ca" sz="1200" dirty="0"/>
          </a:p>
          <a:p>
            <a:pPr marL="0" lvl="0" indent="0" algn="l" rtl="0">
              <a:lnSpc>
                <a:spcPct val="80000"/>
              </a:lnSpc>
              <a:spcBef>
                <a:spcPts val="1200"/>
              </a:spcBef>
              <a:spcAft>
                <a:spcPts val="0"/>
              </a:spcAft>
              <a:buNone/>
            </a:pPr>
            <a:r>
              <a:rPr lang="fr-ca" sz="1200" b="0" i="0" u="none" baseline="0" dirty="0"/>
              <a:t>Ellen travaille dans le service de laboratoire d’un hôpital et a un handicap invisible.</a:t>
            </a:r>
          </a:p>
          <a:p>
            <a:pPr marL="0" lvl="0" indent="0" algn="l" rtl="0">
              <a:lnSpc>
                <a:spcPct val="80000"/>
              </a:lnSpc>
              <a:spcBef>
                <a:spcPts val="1200"/>
              </a:spcBef>
              <a:spcAft>
                <a:spcPts val="0"/>
              </a:spcAft>
              <a:buNone/>
            </a:pPr>
            <a:endParaRPr lang="fr-ca" sz="2000" dirty="0"/>
          </a:p>
        </p:txBody>
      </p:sp>
    </p:spTree>
    <p:extLst>
      <p:ext uri="{BB962C8B-B14F-4D97-AF65-F5344CB8AC3E}">
        <p14:creationId xmlns:p14="http://schemas.microsoft.com/office/powerpoint/2010/main" val="17979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98A36F80-3328-4077-9039-7D01E2D0B8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5EB337-9772-9797-0017-29C1175F10D7}"/>
              </a:ext>
            </a:extLst>
          </p:cNvPr>
          <p:cNvSpPr>
            <a:spLocks noGrp="1"/>
          </p:cNvSpPr>
          <p:nvPr>
            <p:ph type="title"/>
          </p:nvPr>
        </p:nvSpPr>
        <p:spPr/>
        <p:txBody>
          <a:bodyPr/>
          <a:lstStyle/>
          <a:p>
            <a:pPr algn="l" rtl="0"/>
            <a:r>
              <a:rPr lang="fr-ca" b="1" i="1" u="none" baseline="0"/>
              <a:t>Maggie</a:t>
            </a:r>
            <a:endParaRPr lang="fr-ca" b="1" i="1" dirty="0"/>
          </a:p>
        </p:txBody>
      </p:sp>
      <p:sp>
        <p:nvSpPr>
          <p:cNvPr id="1158" name="Google Shape;1158;p112">
            <a:extLst>
              <a:ext uri="{FF2B5EF4-FFF2-40B4-BE49-F238E27FC236}">
                <a16:creationId xmlns:a16="http://schemas.microsoft.com/office/drawing/2014/main" id="{EE913509-D2F3-50B7-209A-A7F536CB8416}"/>
              </a:ext>
            </a:extLst>
          </p:cNvPr>
          <p:cNvSpPr txBox="1">
            <a:spLocks noGrp="1"/>
          </p:cNvSpPr>
          <p:nvPr>
            <p:ph type="body" idx="1"/>
          </p:nvPr>
        </p:nvSpPr>
        <p:spPr>
          <a:xfrm>
            <a:off x="311700" y="1017348"/>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800" b="1" i="0" u="none" baseline="0" dirty="0"/>
              <a:t>Une des choses que les organisations du secteur de la santé font bien pour soutenir des effectifs diversifiés et inclusifs pour les personnes en situation de handicap est</a:t>
            </a:r>
            <a:r>
              <a:rPr lang="fr-ca" sz="1800" b="0" i="0" u="none" baseline="0" dirty="0"/>
              <a:t> de commencer à reconnaître qu’il existe de nombreuses formes de handicaps.</a:t>
            </a:r>
          </a:p>
          <a:p>
            <a:pPr marL="0" lvl="0" indent="0" algn="l" rtl="0">
              <a:lnSpc>
                <a:spcPct val="80000"/>
              </a:lnSpc>
              <a:spcBef>
                <a:spcPts val="1200"/>
              </a:spcBef>
              <a:spcAft>
                <a:spcPts val="0"/>
              </a:spcAft>
              <a:buNone/>
            </a:pPr>
            <a:endParaRPr lang="fr-ca" sz="1800" dirty="0"/>
          </a:p>
          <a:p>
            <a:pPr marL="0" lvl="0" indent="0" algn="l" rtl="0">
              <a:lnSpc>
                <a:spcPct val="80000"/>
              </a:lnSpc>
              <a:spcBef>
                <a:spcPts val="1200"/>
              </a:spcBef>
              <a:spcAft>
                <a:spcPts val="0"/>
              </a:spcAft>
              <a:buNone/>
            </a:pPr>
            <a:r>
              <a:rPr lang="fr-ca" sz="1800" b="1" i="0" u="none" baseline="0" dirty="0"/>
              <a:t>Une suggestion pour améliorer l’accessibilité et l’inclusion en emploi dans le secteur de la santé est</a:t>
            </a:r>
            <a:r>
              <a:rPr lang="fr-ca" sz="1800" b="0" i="0" u="none" baseline="0" dirty="0"/>
              <a:t> de promouvoir davantage l’éducation et la sensibilisation, afin de faire comprendre que tous les handicaps ne sont pas visibles et ne correspondent pas à une norme « stéréotypée ». </a:t>
            </a:r>
          </a:p>
          <a:p>
            <a:pPr marL="0" lvl="0" indent="0" algn="l" rtl="0">
              <a:lnSpc>
                <a:spcPct val="80000"/>
              </a:lnSpc>
              <a:spcBef>
                <a:spcPts val="1200"/>
              </a:spcBef>
              <a:spcAft>
                <a:spcPts val="0"/>
              </a:spcAft>
              <a:buNone/>
            </a:pPr>
            <a:endParaRPr lang="fr-ca" sz="1400" dirty="0"/>
          </a:p>
          <a:p>
            <a:pPr marL="0" lvl="0" indent="0" algn="l" rtl="0">
              <a:lnSpc>
                <a:spcPct val="80000"/>
              </a:lnSpc>
              <a:spcBef>
                <a:spcPts val="1200"/>
              </a:spcBef>
              <a:spcAft>
                <a:spcPts val="0"/>
              </a:spcAft>
              <a:buNone/>
            </a:pPr>
            <a:r>
              <a:rPr lang="fr-ca" sz="1400" b="0" i="0" u="none" baseline="0" dirty="0"/>
              <a:t>Maggie travaille dans un hôpital de soins de courte durée et a des handicaps </a:t>
            </a:r>
            <a:br>
              <a:rPr lang="fr-ca" sz="1400" b="0" i="0" u="none" baseline="0" dirty="0"/>
            </a:br>
            <a:r>
              <a:rPr lang="fr-ca" sz="1400" b="0" i="0" u="none" baseline="0" dirty="0"/>
              <a:t>visibles et invisibles.</a:t>
            </a:r>
          </a:p>
        </p:txBody>
      </p:sp>
    </p:spTree>
    <p:extLst>
      <p:ext uri="{BB962C8B-B14F-4D97-AF65-F5344CB8AC3E}">
        <p14:creationId xmlns:p14="http://schemas.microsoft.com/office/powerpoint/2010/main" val="3854459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2C24E110-9903-BA66-4ECA-19347B0622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ECBB47-9781-F97C-585F-27F7D66FFC4A}"/>
              </a:ext>
            </a:extLst>
          </p:cNvPr>
          <p:cNvSpPr>
            <a:spLocks noGrp="1"/>
          </p:cNvSpPr>
          <p:nvPr>
            <p:ph type="title"/>
          </p:nvPr>
        </p:nvSpPr>
        <p:spPr>
          <a:xfrm>
            <a:off x="475488" y="0"/>
            <a:ext cx="7886700" cy="994200"/>
          </a:xfrm>
        </p:spPr>
        <p:txBody>
          <a:bodyPr/>
          <a:lstStyle/>
          <a:p>
            <a:pPr algn="l" rtl="0"/>
            <a:r>
              <a:rPr lang="fr-ca" b="1" i="1" u="none" baseline="0" dirty="0"/>
              <a:t>Shawna</a:t>
            </a:r>
            <a:endParaRPr lang="fr-ca" b="1" i="1" dirty="0"/>
          </a:p>
        </p:txBody>
      </p:sp>
      <p:sp>
        <p:nvSpPr>
          <p:cNvPr id="1158" name="Google Shape;1158;p112">
            <a:extLst>
              <a:ext uri="{FF2B5EF4-FFF2-40B4-BE49-F238E27FC236}">
                <a16:creationId xmlns:a16="http://schemas.microsoft.com/office/drawing/2014/main" id="{5059125C-45A4-1097-BFF8-93B6909F574A}"/>
              </a:ext>
            </a:extLst>
          </p:cNvPr>
          <p:cNvSpPr txBox="1">
            <a:spLocks noGrp="1"/>
          </p:cNvSpPr>
          <p:nvPr>
            <p:ph type="body" idx="1"/>
          </p:nvPr>
        </p:nvSpPr>
        <p:spPr>
          <a:xfrm>
            <a:off x="311700" y="1141633"/>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800" b="1" i="0" u="none" baseline="0" dirty="0"/>
              <a:t>Une des choses que les organisations du secteur de la santé font bien pour soutenir des effectifs diversifiés et inclusifs pour les personnes en situation de handicap est</a:t>
            </a:r>
            <a:r>
              <a:rPr lang="fr-ca" sz="1800" b="0" i="0" u="none" baseline="0" dirty="0"/>
              <a:t> de s’associer avec des agences de placement pour embaucher de jeunes individus ayant des handicaps intellectuels. Ces collaborations offrent un emploi significatif et favorisent un environnement inclusif où tous les employés peuvent prospérer, contribuant ainsi à une main-d’œuvre plus forte et plus diversifiée.</a:t>
            </a:r>
          </a:p>
          <a:p>
            <a:pPr marL="0" lvl="0" indent="0" algn="l" rtl="0">
              <a:lnSpc>
                <a:spcPct val="80000"/>
              </a:lnSpc>
              <a:spcBef>
                <a:spcPts val="1200"/>
              </a:spcBef>
              <a:spcAft>
                <a:spcPts val="0"/>
              </a:spcAft>
              <a:buNone/>
            </a:pPr>
            <a:endParaRPr lang="fr-ca" sz="1800" dirty="0"/>
          </a:p>
          <a:p>
            <a:pPr marL="0" lvl="0" indent="0" algn="l" rtl="0">
              <a:lnSpc>
                <a:spcPct val="80000"/>
              </a:lnSpc>
              <a:spcBef>
                <a:spcPts val="1200"/>
              </a:spcBef>
              <a:spcAft>
                <a:spcPts val="0"/>
              </a:spcAft>
              <a:buNone/>
            </a:pPr>
            <a:r>
              <a:rPr lang="fr-ca" sz="1800" b="1" i="0" u="none" baseline="0" dirty="0"/>
              <a:t>Une suggestion pour améliorer l’accessibilité et l’inclusion en emploi dans le secteur de la santé est</a:t>
            </a:r>
            <a:r>
              <a:rPr lang="fr-ca" sz="1800" b="0" i="0" u="none" baseline="0" dirty="0"/>
              <a:t> de mettre en place des programmes de formation ciblés pour les gestionnaires de recrutement et le personnel sur la </a:t>
            </a:r>
            <a:br>
              <a:rPr lang="fr-ca" sz="1800" b="0" i="0" u="none" baseline="0" dirty="0"/>
            </a:br>
            <a:r>
              <a:rPr lang="fr-ca" sz="1800" b="0" i="0" u="none" baseline="0" dirty="0"/>
              <a:t>sensibilisation aux handicaps et les pratiques inclusives. Cela </a:t>
            </a:r>
            <a:br>
              <a:rPr lang="fr-ca" sz="1800" b="0" i="0" u="none" baseline="0" dirty="0"/>
            </a:br>
            <a:r>
              <a:rPr lang="fr-ca" sz="1800" b="0" i="0" u="none" baseline="0" dirty="0"/>
              <a:t>aiderait à créer un environnement plus accueillant pour les </a:t>
            </a:r>
            <a:br>
              <a:rPr lang="fr-ca" sz="1800" b="0" i="0" u="none" baseline="0" dirty="0"/>
            </a:br>
            <a:r>
              <a:rPr lang="fr-ca" sz="1800" b="0" i="0" u="none" baseline="0" dirty="0"/>
              <a:t>personnes en situation de handicap, à garantir des processus </a:t>
            </a:r>
            <a:br>
              <a:rPr lang="fr-ca" sz="1800" b="0" i="0" u="none" baseline="0" dirty="0"/>
            </a:br>
            <a:r>
              <a:rPr lang="fr-ca" sz="1800" b="0" i="0" u="none" baseline="0" dirty="0"/>
              <a:t>de recrutement équitables et à fournir un soutien aux </a:t>
            </a:r>
            <a:br>
              <a:rPr lang="fr-ca" sz="1800" b="0" i="0" u="none" baseline="0" dirty="0"/>
            </a:br>
            <a:r>
              <a:rPr lang="fr-ca" sz="1800" b="0" i="0" u="none" baseline="0" dirty="0"/>
              <a:t>employés ayant des besoins divers, favorisant ainsi une </a:t>
            </a:r>
            <a:br>
              <a:rPr lang="fr-ca" sz="1800" b="0" i="0" u="none" baseline="0" dirty="0"/>
            </a:br>
            <a:r>
              <a:rPr lang="fr-ca" sz="1800" b="0" i="0" u="none" baseline="0" dirty="0"/>
              <a:t>main-d’œuvre en santé plus inclusive. </a:t>
            </a:r>
            <a:endParaRPr lang="fr-ca" sz="1400" dirty="0"/>
          </a:p>
          <a:p>
            <a:pPr marL="0" lvl="0" indent="0" algn="l" rtl="0">
              <a:lnSpc>
                <a:spcPct val="80000"/>
              </a:lnSpc>
              <a:spcBef>
                <a:spcPts val="1200"/>
              </a:spcBef>
              <a:spcAft>
                <a:spcPts val="0"/>
              </a:spcAft>
              <a:buNone/>
            </a:pPr>
            <a:r>
              <a:rPr lang="fr-ca" sz="1400" b="0" i="0" u="none" baseline="0" dirty="0"/>
              <a:t>Shawna travaille dans un hôpital de soins de courte durée et a un handicap invisible.</a:t>
            </a:r>
          </a:p>
        </p:txBody>
      </p:sp>
    </p:spTree>
    <p:extLst>
      <p:ext uri="{BB962C8B-B14F-4D97-AF65-F5344CB8AC3E}">
        <p14:creationId xmlns:p14="http://schemas.microsoft.com/office/powerpoint/2010/main" val="486494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2" name="Google Shape;120;p22" descr="Picture of a young man seated in a wheelchair wearing headphones and sitting at a computer desk.">
            <a:extLst>
              <a:ext uri="{FF2B5EF4-FFF2-40B4-BE49-F238E27FC236}">
                <a16:creationId xmlns:a16="http://schemas.microsoft.com/office/drawing/2014/main" id="{F16B87E5-6C00-88F5-F45D-F37CEED8C3FD}"/>
              </a:ext>
              <a:ext uri="{C183D7F6-B498-43B3-948B-1728B52AA6E4}">
                <adec:decorative xmlns:adec="http://schemas.microsoft.com/office/drawing/2017/decorative" val="0"/>
              </a:ext>
            </a:extLst>
          </p:cNvPr>
          <p:cNvSpPr/>
          <p:nvPr/>
        </p:nvSpPr>
        <p:spPr>
          <a:xfrm>
            <a:off x="4670262" y="-584254"/>
            <a:ext cx="5370286" cy="5340325"/>
          </a:xfrm>
          <a:prstGeom prst="ellipse">
            <a:avLst/>
          </a:prstGeom>
          <a:blipFill dpi="0" rotWithShape="1">
            <a:blip r:embed="rId3">
              <a:extLst>
                <a:ext uri="{28A0092B-C50C-407E-A947-70E740481C1C}">
                  <a14:useLocalDpi xmlns:a14="http://schemas.microsoft.com/office/drawing/2010/main" val="0"/>
                </a:ext>
              </a:extLst>
            </a:blip>
            <a:srcRect/>
            <a:stretch>
              <a:fillRect l="-47995" r="8315"/>
            </a:stretch>
          </a:blip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19" name="Google Shape;119;p22">
            <a:extLst>
              <a:ext uri="{C183D7F6-B498-43B3-948B-1728B52AA6E4}">
                <adec:decorative xmlns:adec="http://schemas.microsoft.com/office/drawing/2017/decorative" val="0"/>
              </a:ext>
            </a:extLst>
          </p:cNvPr>
          <p:cNvSpPr txBox="1"/>
          <p:nvPr/>
        </p:nvSpPr>
        <p:spPr>
          <a:xfrm>
            <a:off x="419375" y="453300"/>
            <a:ext cx="1390500" cy="353913"/>
          </a:xfrm>
          <a:prstGeom prst="rect">
            <a:avLst/>
          </a:prstGeom>
          <a:noFill/>
          <a:ln w="9525" cap="flat" cmpd="sng">
            <a:solidFill>
              <a:schemeClr val="accent3"/>
            </a:solidFill>
            <a:prstDash val="dot"/>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baseline="0" dirty="0">
                <a:solidFill>
                  <a:srgbClr val="F16122"/>
                </a:solidFill>
                <a:latin typeface="Arial"/>
                <a:ea typeface="Arial"/>
                <a:cs typeface="Arial"/>
                <a:sym typeface="Arial"/>
              </a:rPr>
              <a:t>[</a:t>
            </a:r>
            <a:r>
              <a:rPr lang="en-US" sz="1100" b="0" i="0" u="none" strike="noStrike" cap="none" baseline="0" dirty="0" err="1">
                <a:solidFill>
                  <a:srgbClr val="F16122"/>
                </a:solidFill>
                <a:latin typeface="Arial"/>
                <a:ea typeface="Arial"/>
                <a:cs typeface="Arial"/>
                <a:sym typeface="Arial"/>
              </a:rPr>
              <a:t>Ajoutez</a:t>
            </a:r>
            <a:r>
              <a:rPr lang="en-US" sz="1100" b="0" i="0" u="none" strike="noStrike" cap="none" baseline="0" dirty="0">
                <a:solidFill>
                  <a:srgbClr val="F16122"/>
                </a:solidFill>
                <a:latin typeface="Arial"/>
                <a:ea typeface="Arial"/>
                <a:cs typeface="Arial"/>
                <a:sym typeface="Arial"/>
              </a:rPr>
              <a:t> </a:t>
            </a:r>
            <a:r>
              <a:rPr lang="en-US" sz="1100" b="0" i="0" u="none" strike="noStrike" cap="none" baseline="0" dirty="0" err="1">
                <a:solidFill>
                  <a:srgbClr val="F16122"/>
                </a:solidFill>
                <a:latin typeface="Arial"/>
                <a:ea typeface="Arial"/>
                <a:cs typeface="Arial"/>
                <a:sym typeface="Arial"/>
              </a:rPr>
              <a:t>votre</a:t>
            </a:r>
            <a:r>
              <a:rPr lang="en-US" sz="1100" b="0" i="0" u="none" strike="noStrike" cap="none" baseline="0" dirty="0">
                <a:solidFill>
                  <a:srgbClr val="F16122"/>
                </a:solidFill>
                <a:latin typeface="Arial"/>
                <a:ea typeface="Arial"/>
                <a:cs typeface="Arial"/>
                <a:sym typeface="Arial"/>
              </a:rPr>
              <a:t> logo]</a:t>
            </a:r>
            <a:endParaRPr lang="en-US" sz="1100" b="0" i="0" u="none" strike="noStrike" cap="none" dirty="0">
              <a:solidFill>
                <a:srgbClr val="F16122"/>
              </a:solidFill>
              <a:latin typeface="Arial"/>
              <a:ea typeface="Arial"/>
              <a:cs typeface="Arial"/>
              <a:sym typeface="Arial"/>
            </a:endParaRPr>
          </a:p>
        </p:txBody>
      </p:sp>
      <p:sp>
        <p:nvSpPr>
          <p:cNvPr id="122" name="Google Shape;122;p22" descr="Star - Insert organizational info or local context "/>
          <p:cNvSpPr/>
          <p:nvPr/>
        </p:nvSpPr>
        <p:spPr>
          <a:xfrm>
            <a:off x="1594100" y="484500"/>
            <a:ext cx="412200" cy="460800"/>
          </a:xfrm>
          <a:prstGeom prst="star4">
            <a:avLst>
              <a:gd name="adj" fmla="val 16347"/>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116" name="Google Shape;116;p22"/>
          <p:cNvSpPr txBox="1">
            <a:spLocks noGrp="1"/>
          </p:cNvSpPr>
          <p:nvPr>
            <p:ph type="title" idx="4294967295"/>
          </p:nvPr>
        </p:nvSpPr>
        <p:spPr>
          <a:xfrm>
            <a:off x="419375" y="1479937"/>
            <a:ext cx="4648200" cy="197394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6800"/>
              <a:buNone/>
            </a:pPr>
            <a:r>
              <a:rPr lang="fr-ca" sz="3200" b="1" i="0" u="none" baseline="0" dirty="0">
                <a:solidFill>
                  <a:schemeClr val="accent4"/>
                </a:solidFill>
              </a:rPr>
              <a:t>Formation Inspire, </a:t>
            </a:r>
            <a:r>
              <a:rPr lang="fr-ca" sz="3200" b="1" i="0" u="none" baseline="0" dirty="0" err="1">
                <a:solidFill>
                  <a:schemeClr val="accent4"/>
                </a:solidFill>
              </a:rPr>
              <a:t>Hire</a:t>
            </a:r>
            <a:r>
              <a:rPr lang="fr-ca" sz="3200" b="1" i="0" u="none" baseline="0" dirty="0">
                <a:solidFill>
                  <a:schemeClr val="accent4"/>
                </a:solidFill>
              </a:rPr>
              <a:t>, Train, </a:t>
            </a:r>
            <a:r>
              <a:rPr lang="fr-ca" sz="3200" b="1" i="0" u="none" baseline="0" dirty="0" err="1">
                <a:solidFill>
                  <a:schemeClr val="accent4"/>
                </a:solidFill>
              </a:rPr>
              <a:t>Retain</a:t>
            </a:r>
            <a:r>
              <a:rPr lang="fr-ca" sz="3200" b="1" i="0" u="none" baseline="0" dirty="0">
                <a:solidFill>
                  <a:schemeClr val="accent4"/>
                </a:solidFill>
              </a:rPr>
              <a:t> (IHTR) (inspirer, embaucher, former, fidéliser)</a:t>
            </a:r>
            <a:endParaRPr sz="3200" b="1" dirty="0">
              <a:solidFill>
                <a:schemeClr val="accent4"/>
              </a:solidFill>
            </a:endParaRPr>
          </a:p>
        </p:txBody>
      </p:sp>
      <p:sp>
        <p:nvSpPr>
          <p:cNvPr id="117" name="Google Shape;117;p22"/>
          <p:cNvSpPr txBox="1">
            <a:spLocks noGrp="1"/>
          </p:cNvSpPr>
          <p:nvPr>
            <p:ph type="subTitle" idx="4294967295"/>
          </p:nvPr>
        </p:nvSpPr>
        <p:spPr>
          <a:xfrm>
            <a:off x="381175" y="3497426"/>
            <a:ext cx="5163000" cy="1358087"/>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750"/>
              </a:spcBef>
              <a:spcAft>
                <a:spcPts val="0"/>
              </a:spcAft>
              <a:buClr>
                <a:schemeClr val="dk1"/>
              </a:buClr>
              <a:buSzPts val="2100"/>
              <a:buFont typeface="Arial"/>
              <a:buNone/>
            </a:pPr>
            <a:r>
              <a:rPr lang="fr-FR" sz="1800" b="0" i="0" u="none" strike="noStrike" cap="none" baseline="0" dirty="0">
                <a:latin typeface="Arial"/>
                <a:ea typeface="Arial"/>
                <a:cs typeface="Arial"/>
                <a:sym typeface="Arial"/>
              </a:rPr>
              <a:t>Préparer les leaders humains du secteur de la santé à soutenir des pratiques d’emploi inclusives en matière de handicap en embauchant, en engageant et en maintenant les employés en situation de handicap.</a:t>
            </a:r>
            <a:endParaRPr lang="fr-FR" sz="2400" b="0" i="0" u="none" strike="noStrike" cap="none" dirty="0">
              <a:latin typeface="Arial"/>
              <a:ea typeface="Arial"/>
              <a:cs typeface="Arial"/>
              <a:sym typeface="Arial"/>
            </a:endParaRPr>
          </a:p>
        </p:txBody>
      </p:sp>
      <p:sp>
        <p:nvSpPr>
          <p:cNvPr id="121" name="Google Shape;121;p22">
            <a:extLst>
              <a:ext uri="{C183D7F6-B498-43B3-948B-1728B52AA6E4}">
                <adec:decorative xmlns:adec="http://schemas.microsoft.com/office/drawing/2017/decorative" val="1"/>
              </a:ext>
            </a:extLst>
          </p:cNvPr>
          <p:cNvSpPr/>
          <p:nvPr/>
        </p:nvSpPr>
        <p:spPr>
          <a:xfrm>
            <a:off x="5544175" y="3368075"/>
            <a:ext cx="3177600" cy="3177600"/>
          </a:xfrm>
          <a:prstGeom prst="ellipse">
            <a:avLst/>
          </a:prstGeom>
          <a:noFill/>
          <a:ln w="28575" cap="flat" cmpd="sng">
            <a:solidFill>
              <a:srgbClr val="FAD92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97A53460-E79B-3B9B-AB65-5195B1358F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FF81C73-8107-2968-3B00-03B7292A6D4E}"/>
              </a:ext>
            </a:extLst>
          </p:cNvPr>
          <p:cNvSpPr>
            <a:spLocks noGrp="1"/>
          </p:cNvSpPr>
          <p:nvPr>
            <p:ph type="title"/>
          </p:nvPr>
        </p:nvSpPr>
        <p:spPr/>
        <p:txBody>
          <a:bodyPr/>
          <a:lstStyle/>
          <a:p>
            <a:pPr algn="l" rtl="0"/>
            <a:r>
              <a:rPr lang="fr-ca" b="1" i="1" u="none" baseline="0" dirty="0"/>
              <a:t>Eric</a:t>
            </a:r>
            <a:endParaRPr lang="fr-ca" b="1" i="1" dirty="0"/>
          </a:p>
        </p:txBody>
      </p:sp>
      <p:sp>
        <p:nvSpPr>
          <p:cNvPr id="1158" name="Google Shape;1158;p112">
            <a:extLst>
              <a:ext uri="{FF2B5EF4-FFF2-40B4-BE49-F238E27FC236}">
                <a16:creationId xmlns:a16="http://schemas.microsoft.com/office/drawing/2014/main" id="{5E45E88A-8892-48D8-8FA1-4B8AF421D712}"/>
              </a:ext>
            </a:extLst>
          </p:cNvPr>
          <p:cNvSpPr txBox="1">
            <a:spLocks noGrp="1"/>
          </p:cNvSpPr>
          <p:nvPr>
            <p:ph type="body" idx="1"/>
          </p:nvPr>
        </p:nvSpPr>
        <p:spPr>
          <a:xfrm>
            <a:off x="311700" y="1374546"/>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600" b="1" i="0" u="none" baseline="0" dirty="0"/>
              <a:t>Une des choses que les organisations du secteur de la santé font bien pour soutenir des effectifs diversifiés et inclusifs pour les personnes en situation de handicap est</a:t>
            </a:r>
            <a:r>
              <a:rPr lang="fr-ca" sz="1600" b="0" i="0" u="none" baseline="0" dirty="0"/>
              <a:t> d’avoir des caractéristiques d’accessibilité physique telles que des rampes, des places de stationnement réservées aux personnes handicapées et des espaces dans l’hôpital pour accueillir les fauteuils roulants. Cela profite à la fois au personnel et aux patients.</a:t>
            </a:r>
          </a:p>
          <a:p>
            <a:pPr marL="0" lvl="0" indent="0" algn="l" rtl="0">
              <a:lnSpc>
                <a:spcPct val="80000"/>
              </a:lnSpc>
              <a:spcBef>
                <a:spcPts val="1200"/>
              </a:spcBef>
              <a:spcAft>
                <a:spcPts val="0"/>
              </a:spcAft>
              <a:buNone/>
            </a:pPr>
            <a:r>
              <a:rPr lang="fr-ca" sz="1600" b="1" i="0" u="none" baseline="0" dirty="0"/>
              <a:t>Une suggestion pour améliorer l’accessibilité et l’inclusion en emploi dans le secteur de la santé est</a:t>
            </a:r>
            <a:r>
              <a:rPr lang="fr-ca" sz="1600" b="0" i="0" u="none" baseline="0" dirty="0"/>
              <a:t> d’inclure votre équipe de différentes manières, par exemple, en prenant simplement l’ascenseur lorsqu’on est en groupe, et de ne pas supposer que tout le monde peut utiliser les escaliers simplement parce qu’ils semblent marcher facilement. Demander « Est-ce que quelqu’un ne veut pas utiliser les escaliers? » met les gens dans une position inconfortable, et personne ne veut être l’obstacle qui empêche les autres de choisir l’option « saine ». </a:t>
            </a:r>
          </a:p>
          <a:p>
            <a:pPr marL="0" lvl="0" indent="0" algn="l" rtl="0">
              <a:lnSpc>
                <a:spcPct val="80000"/>
              </a:lnSpc>
              <a:spcBef>
                <a:spcPts val="1200"/>
              </a:spcBef>
              <a:spcAft>
                <a:spcPts val="0"/>
              </a:spcAft>
              <a:buNone/>
            </a:pPr>
            <a:r>
              <a:rPr lang="fr-ca" sz="1600" b="0" i="0" u="none" kern="0" baseline="0" dirty="0">
                <a:effectLst/>
                <a:latin typeface="+mn-lt"/>
                <a:ea typeface="Aptos" panose="020B0004020202020204" pitchFamily="34" charset="0"/>
                <a:cs typeface="Aptos" panose="020B0004020202020204" pitchFamily="34" charset="0"/>
              </a:rPr>
              <a:t>L’objectif doit être la sécurité psychologique. Je veux me sentir à l’aise </a:t>
            </a:r>
            <a:br>
              <a:rPr lang="fr-ca" sz="1600" b="0" i="0" u="none" kern="0" baseline="0" dirty="0">
                <a:effectLst/>
                <a:latin typeface="+mn-lt"/>
                <a:ea typeface="Aptos" panose="020B0004020202020204" pitchFamily="34" charset="0"/>
                <a:cs typeface="Aptos" panose="020B0004020202020204" pitchFamily="34" charset="0"/>
              </a:rPr>
            </a:br>
            <a:r>
              <a:rPr lang="fr-ca" sz="1600" b="0" i="0" u="none" kern="0" baseline="0" dirty="0">
                <a:effectLst/>
                <a:latin typeface="+mn-lt"/>
                <a:ea typeface="Aptos" panose="020B0004020202020204" pitchFamily="34" charset="0"/>
                <a:cs typeface="Aptos" panose="020B0004020202020204" pitchFamily="34" charset="0"/>
              </a:rPr>
              <a:t>de partager, sentir que je ne serai pas isolé lorsque je prends la </a:t>
            </a:r>
            <a:br>
              <a:rPr lang="fr-ca" sz="1600" b="0" i="0" u="none" kern="0" baseline="0" dirty="0">
                <a:effectLst/>
                <a:latin typeface="+mn-lt"/>
                <a:ea typeface="Aptos" panose="020B0004020202020204" pitchFamily="34" charset="0"/>
                <a:cs typeface="Aptos" panose="020B0004020202020204" pitchFamily="34" charset="0"/>
              </a:rPr>
            </a:br>
            <a:r>
              <a:rPr lang="fr-ca" sz="1600" b="0" i="0" u="none" kern="0" baseline="0" dirty="0">
                <a:effectLst/>
                <a:latin typeface="+mn-lt"/>
                <a:ea typeface="Aptos" panose="020B0004020202020204" pitchFamily="34" charset="0"/>
                <a:cs typeface="Aptos" panose="020B0004020202020204" pitchFamily="34" charset="0"/>
              </a:rPr>
              <a:t>parole. Je veux me sentir adapté sans avoir l’impression d’être </a:t>
            </a:r>
            <a:br>
              <a:rPr lang="fr-ca" sz="1600" b="0" i="0" u="none" kern="0" baseline="0" dirty="0">
                <a:effectLst/>
                <a:latin typeface="+mn-lt"/>
                <a:ea typeface="Aptos" panose="020B0004020202020204" pitchFamily="34" charset="0"/>
                <a:cs typeface="Aptos" panose="020B0004020202020204" pitchFamily="34" charset="0"/>
              </a:rPr>
            </a:br>
            <a:r>
              <a:rPr lang="fr-ca" sz="1600" b="0" i="0" u="none" kern="0" baseline="0" dirty="0">
                <a:effectLst/>
                <a:latin typeface="+mn-lt"/>
                <a:ea typeface="Aptos" panose="020B0004020202020204" pitchFamily="34" charset="0"/>
                <a:cs typeface="Aptos" panose="020B0004020202020204" pitchFamily="34" charset="0"/>
              </a:rPr>
              <a:t>traité de manière spéciale.</a:t>
            </a:r>
            <a:endParaRPr lang="fr-ca" sz="1200" dirty="0"/>
          </a:p>
          <a:p>
            <a:pPr marL="0" lvl="0" indent="0" algn="l" rtl="0">
              <a:lnSpc>
                <a:spcPct val="80000"/>
              </a:lnSpc>
              <a:spcBef>
                <a:spcPts val="1200"/>
              </a:spcBef>
              <a:spcAft>
                <a:spcPts val="0"/>
              </a:spcAft>
              <a:buNone/>
            </a:pPr>
            <a:r>
              <a:rPr lang="fr-ca" sz="1200" b="0" i="0" u="none" baseline="0" dirty="0"/>
              <a:t>Éric travaille dans une organisation de réadaptation et a un handicap invisible.</a:t>
            </a:r>
          </a:p>
          <a:p>
            <a:pPr marL="0" lvl="0" indent="0" algn="l" rtl="0">
              <a:lnSpc>
                <a:spcPct val="80000"/>
              </a:lnSpc>
              <a:spcBef>
                <a:spcPts val="1200"/>
              </a:spcBef>
              <a:spcAft>
                <a:spcPts val="0"/>
              </a:spcAft>
              <a:buNone/>
            </a:pPr>
            <a:endParaRPr lang="fr-ca" sz="2000" dirty="0"/>
          </a:p>
        </p:txBody>
      </p:sp>
    </p:spTree>
    <p:extLst>
      <p:ext uri="{BB962C8B-B14F-4D97-AF65-F5344CB8AC3E}">
        <p14:creationId xmlns:p14="http://schemas.microsoft.com/office/powerpoint/2010/main" val="427326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76E869F7-BAA9-05A8-814D-01110945CD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717A96-D220-7EEC-9D8B-2375071C338E}"/>
              </a:ext>
            </a:extLst>
          </p:cNvPr>
          <p:cNvSpPr>
            <a:spLocks noGrp="1"/>
          </p:cNvSpPr>
          <p:nvPr>
            <p:ph type="title"/>
          </p:nvPr>
        </p:nvSpPr>
        <p:spPr/>
        <p:txBody>
          <a:bodyPr/>
          <a:lstStyle/>
          <a:p>
            <a:pPr algn="l" rtl="0"/>
            <a:r>
              <a:rPr lang="fr-ca" b="1" i="1" u="none" baseline="0"/>
              <a:t>Perspectives vécues</a:t>
            </a:r>
            <a:endParaRPr lang="fr-ca" b="1" i="1" dirty="0"/>
          </a:p>
        </p:txBody>
      </p:sp>
      <p:sp>
        <p:nvSpPr>
          <p:cNvPr id="1158" name="Google Shape;1158;p112">
            <a:extLst>
              <a:ext uri="{FF2B5EF4-FFF2-40B4-BE49-F238E27FC236}">
                <a16:creationId xmlns:a16="http://schemas.microsoft.com/office/drawing/2014/main" id="{E244711D-E183-6195-5E63-79AD743BEC1B}"/>
              </a:ext>
            </a:extLst>
          </p:cNvPr>
          <p:cNvSpPr txBox="1">
            <a:spLocks noGrp="1"/>
          </p:cNvSpPr>
          <p:nvPr>
            <p:ph type="body" idx="1"/>
          </p:nvPr>
        </p:nvSpPr>
        <p:spPr>
          <a:xfrm>
            <a:off x="311700" y="1141633"/>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800" b="1" i="0" u="none" baseline="0" dirty="0"/>
              <a:t>Une des choses que les organisations du secteur de la santé font bien pour soutenir des effectifs diversifiés et inclusifs pour les personnes en situation de handicap est</a:t>
            </a:r>
            <a:r>
              <a:rPr lang="fr-ca" sz="1800" b="0" i="0" u="none" baseline="0" dirty="0"/>
              <a:t> d’ajouter spécifiquement la neurodiversité à la politique d’accessibilité. </a:t>
            </a:r>
          </a:p>
          <a:p>
            <a:pPr marL="0" lvl="0" indent="0" algn="l" rtl="0">
              <a:lnSpc>
                <a:spcPct val="80000"/>
              </a:lnSpc>
              <a:spcBef>
                <a:spcPts val="1200"/>
              </a:spcBef>
              <a:spcAft>
                <a:spcPts val="0"/>
              </a:spcAft>
              <a:buNone/>
            </a:pPr>
            <a:endParaRPr lang="fr-ca" sz="1800" dirty="0"/>
          </a:p>
          <a:p>
            <a:pPr marL="0" lvl="0" indent="0" algn="l" rtl="0">
              <a:lnSpc>
                <a:spcPct val="80000"/>
              </a:lnSpc>
              <a:spcBef>
                <a:spcPts val="1200"/>
              </a:spcBef>
              <a:spcAft>
                <a:spcPts val="0"/>
              </a:spcAft>
              <a:buNone/>
            </a:pPr>
            <a:r>
              <a:rPr lang="fr-ca" sz="1800" b="1" i="0" u="none" baseline="0" dirty="0"/>
              <a:t>Une suggestion pour améliorer l’accessibilité et l’inclusion en emploi dans le secteur de la santé est</a:t>
            </a:r>
            <a:r>
              <a:rPr lang="fr-ca" sz="1800" b="0" i="0" u="none" baseline="0" dirty="0"/>
              <a:t> d’adopter une approche plus </a:t>
            </a:r>
            <a:r>
              <a:rPr lang="fr-ca" sz="1800" b="0" i="0" u="none" baseline="0" dirty="0" err="1"/>
              <a:t>neurodiverse</a:t>
            </a:r>
            <a:r>
              <a:rPr lang="fr-ca" sz="1800" b="0" i="0" u="none" baseline="0" dirty="0"/>
              <a:t> de la formation. En tant que personne atteinte du TDAH, les sessions de formation sur des sujets tels que la gestion du temps et les compétences organisationnelles sont inefficaces pour moi. Elles s’adressent (inconsciemment?) à un </a:t>
            </a:r>
            <a:br>
              <a:rPr lang="fr-ca" sz="1800" b="0" i="0" u="none" baseline="0" dirty="0"/>
            </a:br>
            <a:r>
              <a:rPr lang="fr-ca" sz="1800" b="0" i="0" u="none" baseline="0" dirty="0"/>
              <a:t>public neurotypique. Ce serait génial s’il y avait des cours séparés </a:t>
            </a:r>
            <a:br>
              <a:rPr lang="fr-ca" sz="1800" b="0" i="0" u="none" baseline="0" dirty="0"/>
            </a:br>
            <a:r>
              <a:rPr lang="fr-ca" sz="1800" b="0" i="0" u="none" baseline="0" dirty="0"/>
              <a:t>pour cette formation. En particulier, lorsque cette formation est </a:t>
            </a:r>
            <a:br>
              <a:rPr lang="fr-ca" sz="1800" b="0" i="0" u="none" baseline="0" dirty="0"/>
            </a:br>
            <a:r>
              <a:rPr lang="fr-ca" sz="1800" b="0" i="0" u="none" baseline="0" dirty="0"/>
              <a:t>obligatoire, ce n’est pas un bon usage de mon temps d’y </a:t>
            </a:r>
            <a:br>
              <a:rPr lang="fr-ca" sz="1800" b="0" i="0" u="none" baseline="0" dirty="0"/>
            </a:br>
            <a:r>
              <a:rPr lang="fr-ca" sz="1800" b="0" i="0" u="none" baseline="0" dirty="0"/>
              <a:t>assister, car cela me semble non pertinent.</a:t>
            </a:r>
            <a:endParaRPr lang="fr-ca" sz="1400" dirty="0"/>
          </a:p>
          <a:p>
            <a:pPr marL="0" lvl="0" indent="0" algn="l" rtl="0">
              <a:lnSpc>
                <a:spcPct val="80000"/>
              </a:lnSpc>
              <a:spcBef>
                <a:spcPts val="1200"/>
              </a:spcBef>
              <a:spcAft>
                <a:spcPts val="0"/>
              </a:spcAft>
              <a:buNone/>
            </a:pPr>
            <a:r>
              <a:rPr lang="fr-ca" sz="1400" b="0" i="0" u="none" baseline="0" dirty="0"/>
              <a:t>Cet employé travaille dans un hôpital de soins de courte durée et a un handicap invisible.</a:t>
            </a:r>
          </a:p>
        </p:txBody>
      </p:sp>
    </p:spTree>
    <p:extLst>
      <p:ext uri="{BB962C8B-B14F-4D97-AF65-F5344CB8AC3E}">
        <p14:creationId xmlns:p14="http://schemas.microsoft.com/office/powerpoint/2010/main" val="747058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CC60948B-83E5-DB27-FBC0-02518EF743B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F228872-4C82-5F5F-7D94-E174397427E7}"/>
              </a:ext>
            </a:extLst>
          </p:cNvPr>
          <p:cNvSpPr>
            <a:spLocks noGrp="1"/>
          </p:cNvSpPr>
          <p:nvPr>
            <p:ph type="title"/>
          </p:nvPr>
        </p:nvSpPr>
        <p:spPr>
          <a:xfrm>
            <a:off x="462962" y="0"/>
            <a:ext cx="7886700" cy="994200"/>
          </a:xfrm>
        </p:spPr>
        <p:txBody>
          <a:bodyPr/>
          <a:lstStyle/>
          <a:p>
            <a:pPr algn="l" rtl="0"/>
            <a:r>
              <a:rPr lang="fr-ca" b="1" i="1" u="none" baseline="0" dirty="0"/>
              <a:t>Perspectives vécues</a:t>
            </a:r>
            <a:endParaRPr lang="fr-ca" b="1" i="1" dirty="0"/>
          </a:p>
        </p:txBody>
      </p:sp>
      <p:sp>
        <p:nvSpPr>
          <p:cNvPr id="1158" name="Google Shape;1158;p112">
            <a:extLst>
              <a:ext uri="{FF2B5EF4-FFF2-40B4-BE49-F238E27FC236}">
                <a16:creationId xmlns:a16="http://schemas.microsoft.com/office/drawing/2014/main" id="{F77D9C9B-F95B-6A9B-1125-85C3C3482A39}"/>
              </a:ext>
            </a:extLst>
          </p:cNvPr>
          <p:cNvSpPr txBox="1">
            <a:spLocks noGrp="1"/>
          </p:cNvSpPr>
          <p:nvPr>
            <p:ph type="body" idx="1"/>
          </p:nvPr>
        </p:nvSpPr>
        <p:spPr>
          <a:xfrm>
            <a:off x="311700" y="1141633"/>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600" b="1" i="0" u="none" baseline="0" dirty="0"/>
              <a:t>Une des choses que les organisations du secteur de la santé font bien pour soutenir des effectifs diversifiés et inclusifs pour les personnes en situation de handicap est</a:t>
            </a:r>
            <a:r>
              <a:rPr lang="fr-ca" sz="1600" b="0" i="0" u="none" baseline="0" dirty="0"/>
              <a:t> de fournir des mesures d’adaptation au personnel qui est encore capable de travailler, mais qui a des limitations.</a:t>
            </a:r>
          </a:p>
          <a:p>
            <a:pPr marL="0" lvl="0" indent="0" algn="l" rtl="0">
              <a:lnSpc>
                <a:spcPct val="80000"/>
              </a:lnSpc>
              <a:spcBef>
                <a:spcPts val="1200"/>
              </a:spcBef>
              <a:spcAft>
                <a:spcPts val="0"/>
              </a:spcAft>
              <a:buNone/>
            </a:pPr>
            <a:endParaRPr lang="fr-ca" sz="1600" dirty="0"/>
          </a:p>
          <a:p>
            <a:pPr marL="0" lvl="0" indent="0" algn="l" rtl="0">
              <a:lnSpc>
                <a:spcPct val="80000"/>
              </a:lnSpc>
              <a:spcBef>
                <a:spcPts val="1200"/>
              </a:spcBef>
              <a:spcAft>
                <a:spcPts val="0"/>
              </a:spcAft>
              <a:buNone/>
            </a:pPr>
            <a:r>
              <a:rPr lang="fr-ca" sz="1600" b="1" i="0" u="none" baseline="0" dirty="0"/>
              <a:t>Une suggestion pour améliorer l’accessibilité et l’inclusion en emploi dans le secteur de la santé est</a:t>
            </a:r>
            <a:r>
              <a:rPr lang="fr-ca" sz="1600" b="0" i="0" u="none" baseline="0" dirty="0"/>
              <a:t> de créer davantage de postes destinés à soutenir les travailleurs de la santé en situation de handicap. Toutes les infirmières et tous les infirmiers ne peuvent pas travailler aux côtés des patients de manière totale, mais ils peuvent tout de même apprécier certaines parties des soins aux patients. Ces employés sont souvent exclus des soins aux patients en raison de leurs limitations, mais leurs connaissances et leurs compétences peuvent encore être utilisées.</a:t>
            </a:r>
          </a:p>
          <a:p>
            <a:pPr marL="0" lvl="0" indent="0" algn="l" rtl="0">
              <a:lnSpc>
                <a:spcPct val="80000"/>
              </a:lnSpc>
              <a:spcBef>
                <a:spcPts val="1200"/>
              </a:spcBef>
              <a:spcAft>
                <a:spcPts val="0"/>
              </a:spcAft>
              <a:buNone/>
            </a:pPr>
            <a:r>
              <a:rPr lang="fr-ca" sz="1600" b="0" i="0" u="none" baseline="0" dirty="0"/>
              <a:t>Le personnel ne devrait pas se sentir piégé dans son poste en raison </a:t>
            </a:r>
            <a:br>
              <a:rPr lang="fr-ca" sz="1600" b="0" i="0" u="none" baseline="0" dirty="0"/>
            </a:br>
            <a:r>
              <a:rPr lang="fr-ca" sz="1600" b="0" i="0" u="none" baseline="0" dirty="0"/>
              <a:t>de ses limitations.  Des ratios de dotation en personnel sécuritaires </a:t>
            </a:r>
            <a:br>
              <a:rPr lang="fr-ca" sz="1600" b="0" i="0" u="none" baseline="0" dirty="0"/>
            </a:br>
            <a:r>
              <a:rPr lang="fr-ca" sz="1600" b="0" i="0" u="none" baseline="0" dirty="0"/>
              <a:t>peuvent aider ces employés à poursuivre leurs soins pratiques de </a:t>
            </a:r>
            <a:br>
              <a:rPr lang="fr-ca" sz="1600" b="0" i="0" u="none" baseline="0" dirty="0"/>
            </a:br>
            <a:r>
              <a:rPr lang="fr-ca" sz="1600" b="0" i="0" u="none" baseline="0" dirty="0"/>
              <a:t>manière sécuritaire.</a:t>
            </a:r>
            <a:endParaRPr lang="fr-ca" sz="1200" dirty="0"/>
          </a:p>
          <a:p>
            <a:pPr marL="0" lvl="0" indent="0" algn="l" rtl="0">
              <a:lnSpc>
                <a:spcPct val="80000"/>
              </a:lnSpc>
              <a:spcBef>
                <a:spcPts val="1200"/>
              </a:spcBef>
              <a:spcAft>
                <a:spcPts val="0"/>
              </a:spcAft>
              <a:buNone/>
            </a:pPr>
            <a:r>
              <a:rPr lang="fr-ca" sz="1200" b="0" i="0" u="none" baseline="0" dirty="0"/>
              <a:t>Cet employé travaille dans un hôpital de soins de courte durée et a un handicap invisible.</a:t>
            </a:r>
          </a:p>
        </p:txBody>
      </p:sp>
    </p:spTree>
    <p:extLst>
      <p:ext uri="{BB962C8B-B14F-4D97-AF65-F5344CB8AC3E}">
        <p14:creationId xmlns:p14="http://schemas.microsoft.com/office/powerpoint/2010/main" val="3687608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F6311891-A0B1-0420-E50A-7B40FFFF1DA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8A65D3-7FB7-5C7B-4A6B-AC93338FF278}"/>
              </a:ext>
            </a:extLst>
          </p:cNvPr>
          <p:cNvSpPr>
            <a:spLocks noGrp="1"/>
          </p:cNvSpPr>
          <p:nvPr>
            <p:ph type="title"/>
          </p:nvPr>
        </p:nvSpPr>
        <p:spPr/>
        <p:txBody>
          <a:bodyPr/>
          <a:lstStyle/>
          <a:p>
            <a:pPr algn="l" rtl="0"/>
            <a:r>
              <a:rPr lang="fr-ca" b="1" i="1" u="none" baseline="0"/>
              <a:t>Perspectives vécues</a:t>
            </a:r>
            <a:endParaRPr lang="fr-ca" b="1" i="1" dirty="0"/>
          </a:p>
        </p:txBody>
      </p:sp>
      <p:sp>
        <p:nvSpPr>
          <p:cNvPr id="1158" name="Google Shape;1158;p112">
            <a:extLst>
              <a:ext uri="{FF2B5EF4-FFF2-40B4-BE49-F238E27FC236}">
                <a16:creationId xmlns:a16="http://schemas.microsoft.com/office/drawing/2014/main" id="{DF552DB7-C7FA-6A87-78EC-B25FDBCA6289}"/>
              </a:ext>
            </a:extLst>
          </p:cNvPr>
          <p:cNvSpPr txBox="1">
            <a:spLocks noGrp="1"/>
          </p:cNvSpPr>
          <p:nvPr>
            <p:ph type="body" idx="1"/>
          </p:nvPr>
        </p:nvSpPr>
        <p:spPr>
          <a:xfrm>
            <a:off x="311700" y="1141633"/>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800" b="1" i="0" u="none" baseline="0"/>
              <a:t>Une des choses que les organisations du secteur de la santé font bien pour soutenir des effectifs diversifiés et inclusifs pour les personnes en situation de handicap est </a:t>
            </a:r>
            <a:r>
              <a:rPr lang="fr-ca" sz="1800" b="0" i="0" u="none" baseline="0"/>
              <a:t>d’offrir différents postes au personnel qui en a besoin.</a:t>
            </a:r>
          </a:p>
          <a:p>
            <a:pPr marL="0" lvl="0" indent="0" algn="l" rtl="0">
              <a:lnSpc>
                <a:spcPct val="80000"/>
              </a:lnSpc>
              <a:spcBef>
                <a:spcPts val="1200"/>
              </a:spcBef>
              <a:spcAft>
                <a:spcPts val="0"/>
              </a:spcAft>
              <a:buNone/>
            </a:pPr>
            <a:endParaRPr lang="fr-ca" sz="1800" dirty="0"/>
          </a:p>
          <a:p>
            <a:pPr marL="0" lvl="0" indent="0" algn="l" rtl="0">
              <a:lnSpc>
                <a:spcPct val="80000"/>
              </a:lnSpc>
              <a:spcBef>
                <a:spcPts val="1200"/>
              </a:spcBef>
              <a:spcAft>
                <a:spcPts val="0"/>
              </a:spcAft>
              <a:buNone/>
            </a:pPr>
            <a:r>
              <a:rPr lang="fr-ca" sz="1800" b="1" i="0" u="none" baseline="0"/>
              <a:t>Une suggestion pour améliorer l’accessibilité et l’inclusion en emploi dans le secteur de la santé est</a:t>
            </a:r>
            <a:r>
              <a:rPr lang="fr-ca" sz="1800" b="0" i="0" u="none" baseline="0"/>
              <a:t> de réduire les jugements rapides à l’égard du personnel en situation de handicap.</a:t>
            </a:r>
          </a:p>
          <a:p>
            <a:pPr marL="0" lvl="0" indent="0" algn="l" rtl="0">
              <a:lnSpc>
                <a:spcPct val="80000"/>
              </a:lnSpc>
              <a:spcBef>
                <a:spcPts val="1200"/>
              </a:spcBef>
              <a:spcAft>
                <a:spcPts val="0"/>
              </a:spcAft>
              <a:buNone/>
            </a:pPr>
            <a:r>
              <a:rPr lang="fr-ca" sz="1800" b="0" i="0" u="none" baseline="0"/>
              <a:t>J’ai rapidement été jugé incapable d’accomplir mon travail.</a:t>
            </a:r>
          </a:p>
          <a:p>
            <a:pPr marL="0" lvl="0" indent="0" algn="l" rtl="0">
              <a:lnSpc>
                <a:spcPct val="80000"/>
              </a:lnSpc>
              <a:spcBef>
                <a:spcPts val="1200"/>
              </a:spcBef>
              <a:spcAft>
                <a:spcPts val="0"/>
              </a:spcAft>
              <a:buNone/>
            </a:pPr>
            <a:endParaRPr lang="fr-ca" sz="1400" dirty="0"/>
          </a:p>
          <a:p>
            <a:pPr marL="0" lvl="0" indent="0" algn="l" rtl="0">
              <a:lnSpc>
                <a:spcPct val="80000"/>
              </a:lnSpc>
              <a:spcBef>
                <a:spcPts val="1200"/>
              </a:spcBef>
              <a:spcAft>
                <a:spcPts val="0"/>
              </a:spcAft>
              <a:buNone/>
            </a:pPr>
            <a:r>
              <a:rPr lang="fr-ca" sz="1400" b="0" i="0" u="none" baseline="0"/>
              <a:t>Cet employé travaille dans un centre de désintoxication et a un handicap visible.</a:t>
            </a:r>
          </a:p>
        </p:txBody>
      </p:sp>
    </p:spTree>
    <p:extLst>
      <p:ext uri="{BB962C8B-B14F-4D97-AF65-F5344CB8AC3E}">
        <p14:creationId xmlns:p14="http://schemas.microsoft.com/office/powerpoint/2010/main" val="368180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6">
          <a:extLst>
            <a:ext uri="{FF2B5EF4-FFF2-40B4-BE49-F238E27FC236}">
              <a16:creationId xmlns:a16="http://schemas.microsoft.com/office/drawing/2014/main" id="{9A021738-28FF-CAF9-CD89-99D5331B8BD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7E402E-3994-212D-5066-6F11D41D199C}"/>
              </a:ext>
            </a:extLst>
          </p:cNvPr>
          <p:cNvSpPr>
            <a:spLocks noGrp="1"/>
          </p:cNvSpPr>
          <p:nvPr>
            <p:ph type="title"/>
          </p:nvPr>
        </p:nvSpPr>
        <p:spPr/>
        <p:txBody>
          <a:bodyPr/>
          <a:lstStyle/>
          <a:p>
            <a:pPr algn="l" rtl="0"/>
            <a:r>
              <a:rPr lang="fr-ca" b="1" i="1" u="none" baseline="0"/>
              <a:t>Perspectives vécues</a:t>
            </a:r>
            <a:endParaRPr lang="fr-ca" b="1" i="1" dirty="0"/>
          </a:p>
        </p:txBody>
      </p:sp>
      <p:sp>
        <p:nvSpPr>
          <p:cNvPr id="1158" name="Google Shape;1158;p112">
            <a:extLst>
              <a:ext uri="{FF2B5EF4-FFF2-40B4-BE49-F238E27FC236}">
                <a16:creationId xmlns:a16="http://schemas.microsoft.com/office/drawing/2014/main" id="{B43877C5-50CA-CF33-229F-A41E15924FEF}"/>
              </a:ext>
            </a:extLst>
          </p:cNvPr>
          <p:cNvSpPr txBox="1">
            <a:spLocks noGrp="1"/>
          </p:cNvSpPr>
          <p:nvPr>
            <p:ph type="body" idx="1"/>
          </p:nvPr>
        </p:nvSpPr>
        <p:spPr>
          <a:xfrm>
            <a:off x="311700" y="1141633"/>
            <a:ext cx="8520600" cy="3416400"/>
          </a:xfrm>
          <a:prstGeom prst="rect">
            <a:avLst/>
          </a:prstGeom>
        </p:spPr>
        <p:txBody>
          <a:bodyPr spcFirstLastPara="1" wrap="square" lIns="91425" tIns="45700" rIns="91425" bIns="45700" anchor="ctr" anchorCtr="0">
            <a:noAutofit/>
          </a:bodyPr>
          <a:lstStyle/>
          <a:p>
            <a:pPr marL="0" lvl="0" indent="0" algn="l" rtl="0">
              <a:lnSpc>
                <a:spcPct val="80000"/>
              </a:lnSpc>
              <a:spcBef>
                <a:spcPts val="1200"/>
              </a:spcBef>
              <a:spcAft>
                <a:spcPts val="0"/>
              </a:spcAft>
              <a:buNone/>
            </a:pPr>
            <a:r>
              <a:rPr lang="fr-ca" sz="1800" b="1" i="0" u="none" baseline="0" dirty="0"/>
              <a:t>Une des choses que les organisations du secteur de la santé font bien pour soutenir des effectifs diversifiés et inclusifs pour les personnes en situation de handicap est</a:t>
            </a:r>
            <a:r>
              <a:rPr lang="fr-ca" sz="1800" b="0" i="0" u="none" baseline="0" dirty="0"/>
              <a:t> de se promouvoir comme inclusives. </a:t>
            </a:r>
          </a:p>
          <a:p>
            <a:pPr marL="0" lvl="0" indent="0" algn="l" rtl="0">
              <a:lnSpc>
                <a:spcPct val="80000"/>
              </a:lnSpc>
              <a:spcBef>
                <a:spcPts val="1200"/>
              </a:spcBef>
              <a:spcAft>
                <a:spcPts val="0"/>
              </a:spcAft>
              <a:buNone/>
            </a:pPr>
            <a:endParaRPr lang="fr-ca" sz="1800" dirty="0"/>
          </a:p>
          <a:p>
            <a:pPr marL="0" lvl="0" indent="0" algn="l" rtl="0">
              <a:lnSpc>
                <a:spcPct val="80000"/>
              </a:lnSpc>
              <a:spcBef>
                <a:spcPts val="1200"/>
              </a:spcBef>
              <a:spcAft>
                <a:spcPts val="0"/>
              </a:spcAft>
              <a:buNone/>
            </a:pPr>
            <a:r>
              <a:rPr lang="fr-ca" sz="1800" b="1" i="0" u="none" baseline="0" dirty="0"/>
              <a:t>Une suggestion pour améliorer l’accessibilité et l’inclusion en emploi dans le secteur de la santé est</a:t>
            </a:r>
            <a:r>
              <a:rPr lang="fr-ca" sz="1800" b="0" i="0" u="none" baseline="0" dirty="0"/>
              <a:t> d’être plus flexible en offrant des mesures d’adaptation au lieu d’imposer des congés pour incapacité de courte ou longue durée.</a:t>
            </a:r>
          </a:p>
          <a:p>
            <a:pPr marL="0" lvl="0" indent="0" algn="l" rtl="0">
              <a:lnSpc>
                <a:spcPct val="80000"/>
              </a:lnSpc>
              <a:spcBef>
                <a:spcPts val="1200"/>
              </a:spcBef>
              <a:spcAft>
                <a:spcPts val="0"/>
              </a:spcAft>
              <a:buNone/>
            </a:pPr>
            <a:r>
              <a:rPr lang="fr-ca" sz="1800" b="0" i="0" u="none" baseline="0" dirty="0"/>
              <a:t>Devoir traiter avec un groupe tiers de gestion du handicap est frustrant et dégradant. Vous devez répondre à des questions personnelles et </a:t>
            </a:r>
            <a:br>
              <a:rPr lang="fr-ca" sz="1800" b="0" i="0" u="none" baseline="0" dirty="0"/>
            </a:br>
            <a:r>
              <a:rPr lang="fr-ca" sz="1800" b="0" i="0" u="none" baseline="0" dirty="0"/>
              <a:t>intrusives sur votre santé et fournir des renseignements médicaux </a:t>
            </a:r>
            <a:br>
              <a:rPr lang="fr-ca" sz="1800" b="0" i="0" u="none" baseline="0" dirty="0"/>
            </a:br>
            <a:r>
              <a:rPr lang="fr-ca" sz="1800" b="0" i="0" u="none" baseline="0" dirty="0"/>
              <a:t>privés à une personne qui ne fait pas partie de votre cercle de </a:t>
            </a:r>
            <a:br>
              <a:rPr lang="fr-ca" sz="1800" b="0" i="0" u="none" baseline="0" dirty="0"/>
            </a:br>
            <a:r>
              <a:rPr lang="fr-ca" sz="1800" b="0" i="0" u="none" baseline="0" dirty="0"/>
              <a:t>soins, simplement pour prouver que votre maladie ou votre </a:t>
            </a:r>
            <a:br>
              <a:rPr lang="fr-ca" sz="1800" b="0" i="0" u="none" baseline="0" dirty="0"/>
            </a:br>
            <a:r>
              <a:rPr lang="fr-ca" sz="1800" b="0" i="0" u="none" baseline="0" dirty="0"/>
              <a:t>besoin d’adaptation est légitime.</a:t>
            </a:r>
            <a:endParaRPr lang="fr-ca" sz="1400" dirty="0"/>
          </a:p>
          <a:p>
            <a:pPr marL="0" lvl="0" indent="0" algn="l" rtl="0">
              <a:lnSpc>
                <a:spcPct val="80000"/>
              </a:lnSpc>
              <a:spcBef>
                <a:spcPts val="1200"/>
              </a:spcBef>
              <a:spcAft>
                <a:spcPts val="0"/>
              </a:spcAft>
              <a:buNone/>
            </a:pPr>
            <a:r>
              <a:rPr lang="fr-ca" sz="1400" b="0" i="0" u="none" baseline="0" dirty="0"/>
              <a:t>Cet employé travaille dans un hôpital de soins de courte durée et a un handicap invisible.</a:t>
            </a:r>
          </a:p>
        </p:txBody>
      </p:sp>
    </p:spTree>
    <p:extLst>
      <p:ext uri="{BB962C8B-B14F-4D97-AF65-F5344CB8AC3E}">
        <p14:creationId xmlns:p14="http://schemas.microsoft.com/office/powerpoint/2010/main" val="226391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476250" y="245850"/>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fr-ca" sz="2400" b="1" i="0" u="none" baseline="0">
                <a:solidFill>
                  <a:schemeClr val="accent1"/>
                </a:solidFill>
              </a:rPr>
              <a:t>La formation IHTR a été conçue conjointement par : </a:t>
            </a:r>
            <a:endParaRPr sz="2400" b="1">
              <a:solidFill>
                <a:schemeClr val="accent1"/>
              </a:solidFill>
            </a:endParaRPr>
          </a:p>
        </p:txBody>
      </p:sp>
      <p:sp>
        <p:nvSpPr>
          <p:cNvPr id="128" name="Google Shape;128;p23"/>
          <p:cNvSpPr txBox="1"/>
          <p:nvPr/>
        </p:nvSpPr>
        <p:spPr>
          <a:xfrm>
            <a:off x="476250" y="1134575"/>
            <a:ext cx="3505200" cy="40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ca" sz="1600" b="1" i="0" u="none" strike="noStrike" cap="none" baseline="0">
                <a:solidFill>
                  <a:schemeClr val="dk1"/>
                </a:solidFill>
                <a:latin typeface="Arial"/>
                <a:ea typeface="Arial"/>
                <a:cs typeface="Arial"/>
                <a:sym typeface="Arial"/>
              </a:rPr>
              <a:t>Contributeurs de l’équipe de projet :</a:t>
            </a:r>
            <a:endParaRPr sz="1600" b="1" i="0" u="none" strike="noStrike" cap="none">
              <a:solidFill>
                <a:schemeClr val="dk1"/>
              </a:solidFill>
              <a:latin typeface="Arial"/>
              <a:ea typeface="Arial"/>
              <a:cs typeface="Arial"/>
              <a:sym typeface="Arial"/>
            </a:endParaRPr>
          </a:p>
        </p:txBody>
      </p:sp>
      <p:pic>
        <p:nvPicPr>
          <p:cNvPr id="129" name="Google Shape;129;p23" descr="Holland Bloorview Kids Rehabilitation Hospital"/>
          <p:cNvPicPr preferRelativeResize="0"/>
          <p:nvPr/>
        </p:nvPicPr>
        <p:blipFill rotWithShape="1">
          <a:blip r:embed="rId3">
            <a:alphaModFix/>
          </a:blip>
          <a:srcRect/>
          <a:stretch/>
        </p:blipFill>
        <p:spPr>
          <a:xfrm>
            <a:off x="476249" y="1746748"/>
            <a:ext cx="2026375" cy="578125"/>
          </a:xfrm>
          <a:prstGeom prst="rect">
            <a:avLst/>
          </a:prstGeom>
          <a:noFill/>
          <a:ln>
            <a:noFill/>
          </a:ln>
        </p:spPr>
      </p:pic>
      <p:pic>
        <p:nvPicPr>
          <p:cNvPr id="130" name="Google Shape;130;p23" descr="Halton Healthcare"/>
          <p:cNvPicPr preferRelativeResize="0"/>
          <p:nvPr/>
        </p:nvPicPr>
        <p:blipFill rotWithShape="1">
          <a:blip r:embed="rId4">
            <a:alphaModFix/>
          </a:blip>
          <a:srcRect/>
          <a:stretch/>
        </p:blipFill>
        <p:spPr>
          <a:xfrm>
            <a:off x="2773252" y="1664106"/>
            <a:ext cx="938405" cy="591009"/>
          </a:xfrm>
          <a:prstGeom prst="rect">
            <a:avLst/>
          </a:prstGeom>
          <a:noFill/>
          <a:ln>
            <a:noFill/>
          </a:ln>
        </p:spPr>
      </p:pic>
      <p:pic>
        <p:nvPicPr>
          <p:cNvPr id="131" name="Google Shape;131;p23" descr="Ontario Disability Employment Network"/>
          <p:cNvPicPr preferRelativeResize="0"/>
          <p:nvPr/>
        </p:nvPicPr>
        <p:blipFill rotWithShape="1">
          <a:blip r:embed="rId5">
            <a:alphaModFix/>
          </a:blip>
          <a:srcRect/>
          <a:stretch/>
        </p:blipFill>
        <p:spPr>
          <a:xfrm>
            <a:off x="1398950" y="2589528"/>
            <a:ext cx="1384257" cy="403232"/>
          </a:xfrm>
          <a:prstGeom prst="rect">
            <a:avLst/>
          </a:prstGeom>
          <a:noFill/>
          <a:ln>
            <a:noFill/>
          </a:ln>
        </p:spPr>
      </p:pic>
      <p:pic>
        <p:nvPicPr>
          <p:cNvPr id="132" name="Google Shape;132;p23" descr="March of Dimes Canada"/>
          <p:cNvPicPr preferRelativeResize="0"/>
          <p:nvPr/>
        </p:nvPicPr>
        <p:blipFill rotWithShape="1">
          <a:blip r:embed="rId6">
            <a:alphaModFix/>
          </a:blip>
          <a:srcRect r="49823"/>
          <a:stretch/>
        </p:blipFill>
        <p:spPr>
          <a:xfrm>
            <a:off x="953200" y="3318256"/>
            <a:ext cx="1129375" cy="442643"/>
          </a:xfrm>
          <a:prstGeom prst="rect">
            <a:avLst/>
          </a:prstGeom>
          <a:noFill/>
          <a:ln>
            <a:noFill/>
          </a:ln>
        </p:spPr>
      </p:pic>
      <p:pic>
        <p:nvPicPr>
          <p:cNvPr id="133" name="Google Shape;133;p23" descr="Community Living Oakville"/>
          <p:cNvPicPr preferRelativeResize="0"/>
          <p:nvPr/>
        </p:nvPicPr>
        <p:blipFill rotWithShape="1">
          <a:blip r:embed="rId7">
            <a:alphaModFix/>
          </a:blip>
          <a:srcRect l="25191" t="25476" r="25068" b="28699"/>
          <a:stretch/>
        </p:blipFill>
        <p:spPr>
          <a:xfrm>
            <a:off x="2287963" y="3261043"/>
            <a:ext cx="1200099" cy="557069"/>
          </a:xfrm>
          <a:prstGeom prst="rect">
            <a:avLst/>
          </a:prstGeom>
          <a:noFill/>
          <a:ln>
            <a:noFill/>
          </a:ln>
        </p:spPr>
      </p:pic>
      <p:sp>
        <p:nvSpPr>
          <p:cNvPr id="134" name="Google Shape;134;p23"/>
          <p:cNvSpPr txBox="1"/>
          <p:nvPr/>
        </p:nvSpPr>
        <p:spPr>
          <a:xfrm>
            <a:off x="4229438" y="1071550"/>
            <a:ext cx="3287700" cy="40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fr-ca" sz="1600" b="1" i="0" u="none" strike="noStrike" cap="none" baseline="0">
                <a:solidFill>
                  <a:schemeClr val="dk1"/>
                </a:solidFill>
                <a:latin typeface="Arial"/>
                <a:ea typeface="Arial"/>
                <a:cs typeface="Arial"/>
                <a:sym typeface="Arial"/>
              </a:rPr>
              <a:t>Les organisations pionnières :</a:t>
            </a:r>
            <a:endParaRPr sz="1600" b="1" i="0" u="none" strike="noStrike" cap="none">
              <a:solidFill>
                <a:schemeClr val="dk1"/>
              </a:solidFill>
              <a:latin typeface="Arial"/>
              <a:ea typeface="Arial"/>
              <a:cs typeface="Arial"/>
              <a:sym typeface="Arial"/>
            </a:endParaRPr>
          </a:p>
        </p:txBody>
      </p:sp>
      <p:pic>
        <p:nvPicPr>
          <p:cNvPr id="135" name="Google Shape;135;p23" descr="Holland Bloorview Kids Rehabilitation Hospital"/>
          <p:cNvPicPr preferRelativeResize="0"/>
          <p:nvPr/>
        </p:nvPicPr>
        <p:blipFill rotWithShape="1">
          <a:blip r:embed="rId3">
            <a:alphaModFix/>
          </a:blip>
          <a:srcRect/>
          <a:stretch/>
        </p:blipFill>
        <p:spPr>
          <a:xfrm>
            <a:off x="4273613" y="1817332"/>
            <a:ext cx="1462522" cy="436959"/>
          </a:xfrm>
          <a:prstGeom prst="rect">
            <a:avLst/>
          </a:prstGeom>
          <a:noFill/>
          <a:ln>
            <a:noFill/>
          </a:ln>
        </p:spPr>
      </p:pic>
      <p:pic>
        <p:nvPicPr>
          <p:cNvPr id="136" name="Google Shape;136;p23" descr="Halton Healthcare"/>
          <p:cNvPicPr preferRelativeResize="0"/>
          <p:nvPr/>
        </p:nvPicPr>
        <p:blipFill rotWithShape="1">
          <a:blip r:embed="rId4">
            <a:alphaModFix/>
          </a:blip>
          <a:srcRect/>
          <a:stretch/>
        </p:blipFill>
        <p:spPr>
          <a:xfrm>
            <a:off x="6054938" y="1741131"/>
            <a:ext cx="776814" cy="436960"/>
          </a:xfrm>
          <a:prstGeom prst="rect">
            <a:avLst/>
          </a:prstGeom>
          <a:noFill/>
          <a:ln>
            <a:noFill/>
          </a:ln>
        </p:spPr>
      </p:pic>
      <p:pic>
        <p:nvPicPr>
          <p:cNvPr id="137" name="Google Shape;137;p23" descr="St. Joseph's Lifecare Centre Brantford"/>
          <p:cNvPicPr preferRelativeResize="0"/>
          <p:nvPr/>
        </p:nvPicPr>
        <p:blipFill rotWithShape="1">
          <a:blip r:embed="rId8">
            <a:alphaModFix/>
          </a:blip>
          <a:srcRect/>
          <a:stretch/>
        </p:blipFill>
        <p:spPr>
          <a:xfrm>
            <a:off x="7150557" y="1687241"/>
            <a:ext cx="1325033" cy="544739"/>
          </a:xfrm>
          <a:prstGeom prst="rect">
            <a:avLst/>
          </a:prstGeom>
          <a:noFill/>
          <a:ln>
            <a:noFill/>
          </a:ln>
        </p:spPr>
      </p:pic>
      <p:pic>
        <p:nvPicPr>
          <p:cNvPr id="138" name="Google Shape;138;p23" descr="Sault Area Hospital"/>
          <p:cNvPicPr preferRelativeResize="0"/>
          <p:nvPr/>
        </p:nvPicPr>
        <p:blipFill rotWithShape="1">
          <a:blip r:embed="rId9">
            <a:alphaModFix/>
          </a:blip>
          <a:srcRect/>
          <a:stretch/>
        </p:blipFill>
        <p:spPr>
          <a:xfrm>
            <a:off x="4305659" y="2608550"/>
            <a:ext cx="1569338" cy="365188"/>
          </a:xfrm>
          <a:prstGeom prst="rect">
            <a:avLst/>
          </a:prstGeom>
          <a:noFill/>
          <a:ln>
            <a:noFill/>
          </a:ln>
        </p:spPr>
      </p:pic>
      <p:pic>
        <p:nvPicPr>
          <p:cNvPr id="139" name="Google Shape;139;p23" descr="St. Joseph's Health Care London"/>
          <p:cNvPicPr preferRelativeResize="0"/>
          <p:nvPr/>
        </p:nvPicPr>
        <p:blipFill rotWithShape="1">
          <a:blip r:embed="rId10">
            <a:alphaModFix/>
          </a:blip>
          <a:srcRect/>
          <a:stretch/>
        </p:blipFill>
        <p:spPr>
          <a:xfrm>
            <a:off x="6002226" y="2428874"/>
            <a:ext cx="1366400" cy="658451"/>
          </a:xfrm>
          <a:prstGeom prst="rect">
            <a:avLst/>
          </a:prstGeom>
          <a:noFill/>
          <a:ln>
            <a:noFill/>
          </a:ln>
        </p:spPr>
      </p:pic>
      <p:pic>
        <p:nvPicPr>
          <p:cNvPr id="140" name="Google Shape;140;p23" descr="Sick Kids"/>
          <p:cNvPicPr preferRelativeResize="0"/>
          <p:nvPr/>
        </p:nvPicPr>
        <p:blipFill rotWithShape="1">
          <a:blip r:embed="rId11">
            <a:alphaModFix/>
          </a:blip>
          <a:srcRect/>
          <a:stretch/>
        </p:blipFill>
        <p:spPr>
          <a:xfrm>
            <a:off x="7511119" y="2637086"/>
            <a:ext cx="1100968" cy="308115"/>
          </a:xfrm>
          <a:prstGeom prst="rect">
            <a:avLst/>
          </a:prstGeom>
          <a:noFill/>
          <a:ln>
            <a:noFill/>
          </a:ln>
        </p:spPr>
      </p:pic>
      <p:pic>
        <p:nvPicPr>
          <p:cNvPr id="141" name="Google Shape;141;p23" descr="Health Sciences North"/>
          <p:cNvPicPr preferRelativeResize="0"/>
          <p:nvPr/>
        </p:nvPicPr>
        <p:blipFill rotWithShape="1">
          <a:blip r:embed="rId12">
            <a:alphaModFix/>
          </a:blip>
          <a:srcRect/>
          <a:stretch/>
        </p:blipFill>
        <p:spPr>
          <a:xfrm>
            <a:off x="4130656" y="3267209"/>
            <a:ext cx="1527877" cy="544737"/>
          </a:xfrm>
          <a:prstGeom prst="rect">
            <a:avLst/>
          </a:prstGeom>
          <a:noFill/>
          <a:ln>
            <a:noFill/>
          </a:ln>
        </p:spPr>
      </p:pic>
      <p:pic>
        <p:nvPicPr>
          <p:cNvPr id="142" name="Google Shape;142;p23" descr="Norfolk General Hospital"/>
          <p:cNvPicPr preferRelativeResize="0"/>
          <p:nvPr/>
        </p:nvPicPr>
        <p:blipFill rotWithShape="1">
          <a:blip r:embed="rId13">
            <a:alphaModFix/>
          </a:blip>
          <a:srcRect/>
          <a:stretch/>
        </p:blipFill>
        <p:spPr>
          <a:xfrm>
            <a:off x="5818337" y="3320474"/>
            <a:ext cx="1153823" cy="397901"/>
          </a:xfrm>
          <a:prstGeom prst="rect">
            <a:avLst/>
          </a:prstGeom>
          <a:noFill/>
          <a:ln>
            <a:noFill/>
          </a:ln>
        </p:spPr>
      </p:pic>
      <p:pic>
        <p:nvPicPr>
          <p:cNvPr id="143" name="Google Shape;143;p23" descr="West Haldimand General Hospital"/>
          <p:cNvPicPr preferRelativeResize="0"/>
          <p:nvPr/>
        </p:nvPicPr>
        <p:blipFill rotWithShape="1">
          <a:blip r:embed="rId14">
            <a:alphaModFix/>
          </a:blip>
          <a:srcRect/>
          <a:stretch/>
        </p:blipFill>
        <p:spPr>
          <a:xfrm>
            <a:off x="7208176" y="3353950"/>
            <a:ext cx="1535775" cy="351075"/>
          </a:xfrm>
          <a:prstGeom prst="rect">
            <a:avLst/>
          </a:prstGeom>
          <a:noFill/>
          <a:ln>
            <a:noFill/>
          </a:ln>
        </p:spPr>
      </p:pic>
      <p:sp>
        <p:nvSpPr>
          <p:cNvPr id="144" name="Google Shape;144;p23"/>
          <p:cNvSpPr txBox="1"/>
          <p:nvPr/>
        </p:nvSpPr>
        <p:spPr>
          <a:xfrm>
            <a:off x="476249" y="4183125"/>
            <a:ext cx="8135837" cy="79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fr-ca" sz="1600" b="1" i="0" u="none" baseline="0" dirty="0">
                <a:solidFill>
                  <a:schemeClr val="dk1"/>
                </a:solidFill>
              </a:rPr>
              <a:t>Les organisations participantes :</a:t>
            </a:r>
            <a:endParaRPr sz="1600" b="1" dirty="0">
              <a:solidFill>
                <a:schemeClr val="dk1"/>
              </a:solidFill>
            </a:endParaRPr>
          </a:p>
          <a:p>
            <a:pPr marL="0" marR="0" lvl="0" indent="0" algn="l" rtl="0">
              <a:lnSpc>
                <a:spcPct val="100000"/>
              </a:lnSpc>
              <a:spcBef>
                <a:spcPts val="0"/>
              </a:spcBef>
              <a:spcAft>
                <a:spcPts val="0"/>
              </a:spcAft>
              <a:buClr>
                <a:srgbClr val="000000"/>
              </a:buClr>
              <a:buSzPts val="1300"/>
              <a:buFont typeface="Arial"/>
              <a:buNone/>
            </a:pPr>
            <a:r>
              <a:rPr lang="fr-ca" sz="1300" b="0" i="0" u="none" strike="noStrike" cap="none" baseline="0" dirty="0" err="1">
                <a:solidFill>
                  <a:schemeClr val="dk1"/>
                </a:solidFill>
              </a:rPr>
              <a:t>Empowered</a:t>
            </a:r>
            <a:r>
              <a:rPr lang="fr-ca" sz="1300" b="0" i="0" u="none" strike="noStrike" cap="none" baseline="0" dirty="0">
                <a:solidFill>
                  <a:schemeClr val="dk1"/>
                </a:solidFill>
              </a:rPr>
              <a:t> Kids Ontario, Kids </a:t>
            </a:r>
            <a:r>
              <a:rPr lang="fr-ca" sz="1300" b="0" i="0" u="none" strike="noStrike" cap="none" baseline="0" dirty="0" err="1">
                <a:solidFill>
                  <a:schemeClr val="dk1"/>
                </a:solidFill>
              </a:rPr>
              <a:t>Health</a:t>
            </a:r>
            <a:r>
              <a:rPr lang="fr-ca" sz="1300" b="0" i="0" u="none" strike="noStrike" cap="none" baseline="0" dirty="0">
                <a:solidFill>
                  <a:schemeClr val="dk1"/>
                </a:solidFill>
              </a:rPr>
              <a:t> Alliance, Centre de toxicomanie et de santé mentale, </a:t>
            </a:r>
            <a:r>
              <a:rPr lang="fr-ca" sz="1300" b="0" i="0" u="none" strike="noStrike" cap="none" baseline="0" dirty="0" err="1">
                <a:solidFill>
                  <a:schemeClr val="dk1"/>
                </a:solidFill>
              </a:rPr>
              <a:t>Unity</a:t>
            </a:r>
            <a:r>
              <a:rPr lang="fr-ca" sz="1300" b="0" i="0" u="none" strike="noStrike" cap="none" baseline="0" dirty="0">
                <a:solidFill>
                  <a:schemeClr val="dk1"/>
                </a:solidFill>
              </a:rPr>
              <a:t> </a:t>
            </a:r>
            <a:r>
              <a:rPr lang="fr-ca" sz="1300" b="0" i="0" u="none" strike="noStrike" cap="none" baseline="0" dirty="0" err="1">
                <a:solidFill>
                  <a:schemeClr val="dk1"/>
                </a:solidFill>
              </a:rPr>
              <a:t>Health</a:t>
            </a:r>
            <a:r>
              <a:rPr lang="fr-ca" sz="1300" b="0" i="0" u="none" strike="noStrike" cap="none" baseline="0" dirty="0">
                <a:solidFill>
                  <a:schemeClr val="dk1"/>
                </a:solidFill>
              </a:rPr>
              <a:t>, </a:t>
            </a:r>
            <a:r>
              <a:rPr lang="fr-ca" sz="1300" b="0" i="0" u="none" strike="noStrike" cap="none" baseline="0" dirty="0" err="1">
                <a:solidFill>
                  <a:schemeClr val="dk1"/>
                </a:solidFill>
              </a:rPr>
              <a:t>ErinOak</a:t>
            </a:r>
            <a:r>
              <a:rPr lang="fr-ca" sz="1300" b="0" i="0" u="none" strike="noStrike" cap="none" baseline="0" dirty="0">
                <a:solidFill>
                  <a:schemeClr val="dk1"/>
                </a:solidFill>
              </a:rPr>
              <a:t> Kids, </a:t>
            </a:r>
            <a:r>
              <a:rPr lang="fr-ca" sz="1300" b="0" i="0" u="none" strike="noStrike" cap="none" baseline="0" dirty="0" err="1">
                <a:solidFill>
                  <a:schemeClr val="dk1"/>
                </a:solidFill>
              </a:rPr>
              <a:t>Pathways</a:t>
            </a:r>
            <a:r>
              <a:rPr lang="fr-ca" sz="1300" b="0" i="0" u="none" strike="noStrike" cap="none" baseline="0" dirty="0">
                <a:solidFill>
                  <a:schemeClr val="dk1"/>
                </a:solidFill>
              </a:rPr>
              <a:t> Sarnia, Institut de recherche sur le travail et la santé, Réseau universitaire de santé</a:t>
            </a:r>
            <a:endParaRPr sz="1300" i="0" u="none" strike="noStrike" cap="none" dirty="0">
              <a:solidFill>
                <a:schemeClr val="dk1"/>
              </a:solidFill>
            </a:endParaRPr>
          </a:p>
          <a:p>
            <a:pPr marL="0" marR="0" lvl="0" indent="0" algn="l" rtl="0">
              <a:lnSpc>
                <a:spcPct val="100000"/>
              </a:lnSpc>
              <a:spcBef>
                <a:spcPts val="0"/>
              </a:spcBef>
              <a:spcAft>
                <a:spcPts val="0"/>
              </a:spcAft>
              <a:buClr>
                <a:srgbClr val="000000"/>
              </a:buClr>
              <a:buSzPts val="1300"/>
              <a:buFont typeface="Arial"/>
              <a:buNone/>
            </a:pPr>
            <a:endParaRPr sz="1300" i="0" u="none" strike="noStrike" cap="none" dirty="0">
              <a:solidFill>
                <a:schemeClr val="dk2"/>
              </a:solidFill>
            </a:endParaRPr>
          </a:p>
        </p:txBody>
      </p:sp>
      <p:cxnSp>
        <p:nvCxnSpPr>
          <p:cNvPr id="145" name="Google Shape;145;p23"/>
          <p:cNvCxnSpPr/>
          <p:nvPr/>
        </p:nvCxnSpPr>
        <p:spPr>
          <a:xfrm flipH="1">
            <a:off x="3924188" y="1255800"/>
            <a:ext cx="9600" cy="2640000"/>
          </a:xfrm>
          <a:prstGeom prst="straightConnector1">
            <a:avLst/>
          </a:prstGeom>
          <a:noFill/>
          <a:ln w="9525" cap="flat" cmpd="sng">
            <a:solidFill>
              <a:srgbClr val="595959"/>
            </a:solidFill>
            <a:prstDash val="solid"/>
            <a:round/>
            <a:headEnd type="none" w="med" len="med"/>
            <a:tailEnd type="none" w="med" len="med"/>
          </a:ln>
        </p:spPr>
      </p:cxnSp>
      <p:cxnSp>
        <p:nvCxnSpPr>
          <p:cNvPr id="146" name="Google Shape;146;p23"/>
          <p:cNvCxnSpPr/>
          <p:nvPr/>
        </p:nvCxnSpPr>
        <p:spPr>
          <a:xfrm rot="10800000">
            <a:off x="542850" y="4135725"/>
            <a:ext cx="8201100" cy="0"/>
          </a:xfrm>
          <a:prstGeom prst="straightConnector1">
            <a:avLst/>
          </a:prstGeom>
          <a:noFill/>
          <a:ln w="9525" cap="flat" cmpd="sng">
            <a:solidFill>
              <a:srgbClr val="595959"/>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idx="4294967295"/>
          </p:nvPr>
        </p:nvSpPr>
        <p:spPr>
          <a:xfrm>
            <a:off x="263235" y="1301623"/>
            <a:ext cx="4783138" cy="477838"/>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fr-ca" sz="2600" b="1" i="0" u="none" strike="noStrike" cap="none" baseline="0" dirty="0">
                <a:solidFill>
                  <a:schemeClr val="accent1"/>
                </a:solidFill>
              </a:rPr>
              <a:t>Financement assuré par :</a:t>
            </a:r>
            <a:endParaRPr sz="2600" b="1" dirty="0">
              <a:solidFill>
                <a:schemeClr val="accent1"/>
              </a:solidFill>
            </a:endParaRPr>
          </a:p>
        </p:txBody>
      </p:sp>
      <p:pic>
        <p:nvPicPr>
          <p:cNvPr id="152" name="Google Shape;152;p24" descr="Symbol of The Government of Ontario"/>
          <p:cNvPicPr preferRelativeResize="0"/>
          <p:nvPr/>
        </p:nvPicPr>
        <p:blipFill rotWithShape="1">
          <a:blip r:embed="rId3">
            <a:alphaModFix/>
          </a:blip>
          <a:srcRect/>
          <a:stretch/>
        </p:blipFill>
        <p:spPr>
          <a:xfrm>
            <a:off x="2889996" y="1676226"/>
            <a:ext cx="5554376" cy="2221224"/>
          </a:xfrm>
          <a:prstGeom prst="rect">
            <a:avLst/>
          </a:prstGeom>
          <a:noFill/>
          <a:ln>
            <a:noFill/>
          </a:ln>
        </p:spPr>
      </p:pic>
      <p:sp>
        <p:nvSpPr>
          <p:cNvPr id="153" name="Google Shape;153;p24"/>
          <p:cNvSpPr txBox="1"/>
          <p:nvPr/>
        </p:nvSpPr>
        <p:spPr>
          <a:xfrm>
            <a:off x="858523" y="3903575"/>
            <a:ext cx="7802100" cy="103102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baseline="0" dirty="0">
                <a:solidFill>
                  <a:srgbClr val="000000"/>
                </a:solidFill>
                <a:latin typeface="Proxima Nova"/>
                <a:ea typeface="Proxima Nova"/>
                <a:cs typeface="Proxima Nova"/>
                <a:sym typeface="Proxima Nova"/>
              </a:rPr>
              <a:t>Les opinions exprimées dans la présente présentation </a:t>
            </a:r>
            <a:r>
              <a:rPr lang="fr-FR" sz="1900" b="0" i="0" u="none" strike="noStrike" cap="none" baseline="0" dirty="0">
                <a:solidFill>
                  <a:srgbClr val="000000"/>
                </a:solidFill>
                <a:latin typeface="Proxima Nova"/>
                <a:ea typeface="Proxima Nova"/>
                <a:cs typeface="Proxima Nova"/>
                <a:sym typeface="Proxima Nova"/>
              </a:rPr>
              <a:t>sont celles</a:t>
            </a:r>
            <a:r>
              <a:rPr lang="fr-FR" sz="1800" b="0" i="0" u="none" strike="noStrike" cap="none" baseline="0" dirty="0">
                <a:solidFill>
                  <a:srgbClr val="000000"/>
                </a:solidFill>
                <a:latin typeface="Proxima Nova"/>
                <a:ea typeface="Proxima Nova"/>
                <a:cs typeface="Proxima Nova"/>
                <a:sym typeface="Proxima Nova"/>
              </a:rPr>
              <a:t> des organisations </a:t>
            </a:r>
            <a:r>
              <a:rPr lang="fr-FR" sz="1800" b="0" i="0" u="none" strike="noStrike" cap="none" baseline="0" dirty="0" err="1">
                <a:solidFill>
                  <a:srgbClr val="000000"/>
                </a:solidFill>
                <a:latin typeface="Proxima Nova"/>
                <a:ea typeface="Proxima Nova"/>
                <a:cs typeface="Proxima Nova"/>
                <a:sym typeface="Proxima Nova"/>
              </a:rPr>
              <a:t>co-conceptrices</a:t>
            </a:r>
            <a:r>
              <a:rPr lang="fr-FR" sz="1800" b="0" i="0" u="none" strike="noStrike" cap="none" baseline="0" dirty="0">
                <a:solidFill>
                  <a:srgbClr val="000000"/>
                </a:solidFill>
                <a:latin typeface="Proxima Nova"/>
                <a:ea typeface="Proxima Nova"/>
                <a:cs typeface="Proxima Nova"/>
                <a:sym typeface="Proxima Nova"/>
              </a:rPr>
              <a:t> et ne reflètent pas nécessairement celles de la province.</a:t>
            </a:r>
            <a:endParaRPr lang="fr-FR" sz="1800" b="0" i="0" u="none" strike="noStrike" cap="none" dirty="0">
              <a:solidFill>
                <a:srgbClr val="000000"/>
              </a:solidFill>
              <a:latin typeface="Proxima Nova"/>
              <a:ea typeface="Proxima Nova"/>
              <a:cs typeface="Proxima Nova"/>
              <a:sym typeface="Proxima Nova"/>
            </a:endParaRPr>
          </a:p>
        </p:txBody>
      </p:sp>
      <p:pic>
        <p:nvPicPr>
          <p:cNvPr id="3" name="Picture 2" descr="A blue and white logo&#10;&#10;Description automatically generated">
            <a:extLst>
              <a:ext uri="{FF2B5EF4-FFF2-40B4-BE49-F238E27FC236}">
                <a16:creationId xmlns:a16="http://schemas.microsoft.com/office/drawing/2014/main" id="{8CC75E9B-1F9D-CDD1-9B65-9181A2748BFD}"/>
              </a:ext>
            </a:extLst>
          </p:cNvPr>
          <p:cNvPicPr>
            <a:picLocks noChangeAspect="1"/>
          </p:cNvPicPr>
          <p:nvPr/>
        </p:nvPicPr>
        <p:blipFill>
          <a:blip r:embed="rId4"/>
          <a:stretch>
            <a:fillRect/>
          </a:stretch>
        </p:blipFill>
        <p:spPr>
          <a:xfrm>
            <a:off x="1080516" y="1856784"/>
            <a:ext cx="1809480" cy="18601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22DC2-AF79-8D61-88A3-6CFEBF0C9A28}"/>
              </a:ext>
            </a:extLst>
          </p:cNvPr>
          <p:cNvSpPr>
            <a:spLocks noGrp="1"/>
          </p:cNvSpPr>
          <p:nvPr>
            <p:ph type="title"/>
          </p:nvPr>
        </p:nvSpPr>
        <p:spPr>
          <a:xfrm>
            <a:off x="261794" y="689846"/>
            <a:ext cx="4745636" cy="2170800"/>
          </a:xfrm>
        </p:spPr>
        <p:txBody>
          <a:bodyPr/>
          <a:lstStyle/>
          <a:p>
            <a:br>
              <a:rPr lang="fr-FR" sz="4400" dirty="0"/>
            </a:br>
            <a:r>
              <a:rPr lang="fr-FR" sz="4400" dirty="0"/>
              <a:t>Pour accéder à nos documents, visitez :</a:t>
            </a:r>
            <a:endParaRPr lang="en-CA" sz="4400" dirty="0"/>
          </a:p>
        </p:txBody>
      </p:sp>
      <p:sp>
        <p:nvSpPr>
          <p:cNvPr id="4" name="TextBox 3">
            <a:extLst>
              <a:ext uri="{FF2B5EF4-FFF2-40B4-BE49-F238E27FC236}">
                <a16:creationId xmlns:a16="http://schemas.microsoft.com/office/drawing/2014/main" id="{147D9566-5996-DE23-129B-D46EE633EE1B}"/>
              </a:ext>
            </a:extLst>
          </p:cNvPr>
          <p:cNvSpPr txBox="1"/>
          <p:nvPr/>
        </p:nvSpPr>
        <p:spPr>
          <a:xfrm>
            <a:off x="230925" y="3540154"/>
            <a:ext cx="3946914" cy="400110"/>
          </a:xfrm>
          <a:prstGeom prst="rect">
            <a:avLst/>
          </a:prstGeom>
          <a:noFill/>
        </p:spPr>
        <p:txBody>
          <a:bodyPr wrap="none" rtlCol="0">
            <a:spAutoFit/>
          </a:bodyPr>
          <a:lstStyle/>
          <a:p>
            <a:r>
              <a:rPr lang="en-US" sz="2000" dirty="0">
                <a:solidFill>
                  <a:schemeClr val="bg1"/>
                </a:solidFill>
                <a:hlinkClick r:id="rId2">
                  <a:extLst>
                    <a:ext uri="{A12FA001-AC4F-418D-AE19-62706E023703}">
                      <ahyp:hlinkClr xmlns:ahyp="http://schemas.microsoft.com/office/drawing/2018/hyperlinkcolor" val="tx"/>
                    </a:ext>
                  </a:extLst>
                </a:hlinkClick>
              </a:rPr>
              <a:t>https://hollandbloorview.ca/IHTR</a:t>
            </a:r>
            <a:r>
              <a:rPr lang="en-US" sz="2000" dirty="0">
                <a:solidFill>
                  <a:schemeClr val="bg1"/>
                </a:solidFill>
              </a:rPr>
              <a:t> </a:t>
            </a:r>
            <a:endParaRPr lang="en-CA" sz="2000" dirty="0">
              <a:solidFill>
                <a:schemeClr val="bg1"/>
              </a:solidFill>
            </a:endParaRPr>
          </a:p>
        </p:txBody>
      </p:sp>
      <p:sp>
        <p:nvSpPr>
          <p:cNvPr id="7" name="Rectangle 6">
            <a:extLst>
              <a:ext uri="{FF2B5EF4-FFF2-40B4-BE49-F238E27FC236}">
                <a16:creationId xmlns:a16="http://schemas.microsoft.com/office/drawing/2014/main" id="{0E74BD7D-E6AA-05E9-5BB8-DF8C6DA1F893}"/>
              </a:ext>
              <a:ext uri="{C183D7F6-B498-43B3-948B-1728B52AA6E4}">
                <adec:decorative xmlns:adec="http://schemas.microsoft.com/office/drawing/2017/decorative" val="1"/>
              </a:ext>
            </a:extLst>
          </p:cNvPr>
          <p:cNvSpPr/>
          <p:nvPr/>
        </p:nvSpPr>
        <p:spPr>
          <a:xfrm>
            <a:off x="6536247" y="2860646"/>
            <a:ext cx="2381250" cy="215597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QR Code for the IHTR website with text saying &quot;scan me&quot; and an arrow pointing to the code">
            <a:extLst>
              <a:ext uri="{FF2B5EF4-FFF2-40B4-BE49-F238E27FC236}">
                <a16:creationId xmlns:a16="http://schemas.microsoft.com/office/drawing/2014/main" id="{665FC041-EB96-67FA-4763-68EFE0F1260D}"/>
              </a:ext>
            </a:extLst>
          </p:cNvPr>
          <p:cNvPicPr>
            <a:picLocks noChangeAspect="1"/>
          </p:cNvPicPr>
          <p:nvPr/>
        </p:nvPicPr>
        <p:blipFill>
          <a:blip r:embed="rId3"/>
          <a:stretch>
            <a:fillRect/>
          </a:stretch>
        </p:blipFill>
        <p:spPr>
          <a:xfrm>
            <a:off x="5688348" y="1670808"/>
            <a:ext cx="2381250" cy="3009900"/>
          </a:xfrm>
          <a:prstGeom prst="rect">
            <a:avLst/>
          </a:prstGeom>
        </p:spPr>
      </p:pic>
    </p:spTree>
    <p:extLst>
      <p:ext uri="{BB962C8B-B14F-4D97-AF65-F5344CB8AC3E}">
        <p14:creationId xmlns:p14="http://schemas.microsoft.com/office/powerpoint/2010/main" val="13741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EFD0B9E-A911-9997-0B0B-BC259126BAA6}"/>
              </a:ext>
            </a:extLst>
          </p:cNvPr>
          <p:cNvSpPr>
            <a:spLocks noGrp="1"/>
          </p:cNvSpPr>
          <p:nvPr>
            <p:ph type="title" idx="4294967295"/>
          </p:nvPr>
        </p:nvSpPr>
        <p:spPr>
          <a:xfrm>
            <a:off x="200025" y="1268731"/>
            <a:ext cx="3529013" cy="1409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750"/>
              </a:spcBef>
              <a:spcAft>
                <a:spcPts val="0"/>
              </a:spcAft>
              <a:buClr>
                <a:schemeClr val="lt1"/>
              </a:buClr>
              <a:buSzPts val="5200"/>
              <a:buFont typeface="Arial"/>
              <a:buNone/>
              <a:tabLst/>
              <a:defRPr/>
            </a:pPr>
            <a:r>
              <a:rPr kumimoji="0" lang="en-US" sz="3200" b="1" i="0" u="none" strike="noStrike" kern="0" cap="none" spc="0" normalizeH="0" baseline="0" noProof="0" dirty="0">
                <a:ln>
                  <a:noFill/>
                </a:ln>
                <a:solidFill>
                  <a:schemeClr val="lt1"/>
                </a:solidFill>
                <a:effectLst/>
                <a:uLnTx/>
                <a:uFillTx/>
                <a:latin typeface="Arial"/>
                <a:ea typeface="Arial"/>
                <a:cs typeface="Arial"/>
                <a:sym typeface="Arial"/>
              </a:rPr>
              <a:t>Diapositives </a:t>
            </a:r>
            <a:r>
              <a:rPr kumimoji="0" lang="en-US" sz="3200" b="1" i="0" u="none" strike="noStrike" kern="0" cap="none" spc="0" normalizeH="0" baseline="0" noProof="0" dirty="0" err="1">
                <a:ln>
                  <a:noFill/>
                </a:ln>
                <a:solidFill>
                  <a:schemeClr val="lt1"/>
                </a:solidFill>
                <a:effectLst/>
                <a:uLnTx/>
                <a:uFillTx/>
                <a:latin typeface="Arial"/>
                <a:ea typeface="Arial"/>
                <a:cs typeface="Arial"/>
                <a:sym typeface="Arial"/>
              </a:rPr>
              <a:t>supplémentaires</a:t>
            </a:r>
            <a:endParaRPr kumimoji="0" lang="en-CA" sz="3200" b="1" i="0" u="none" strike="noStrike" kern="0" cap="none" spc="0" normalizeH="0" baseline="0" noProof="0" dirty="0">
              <a:ln>
                <a:noFill/>
              </a:ln>
              <a:solidFill>
                <a:schemeClr val="lt1"/>
              </a:solidFill>
              <a:effectLst/>
              <a:uLnTx/>
              <a:uFillTx/>
              <a:latin typeface="Arial"/>
              <a:ea typeface="Arial"/>
              <a:cs typeface="Arial"/>
              <a:sym typeface="Arial"/>
            </a:endParaRPr>
          </a:p>
        </p:txBody>
      </p:sp>
      <p:sp>
        <p:nvSpPr>
          <p:cNvPr id="4" name="Subtitle 3">
            <a:extLst>
              <a:ext uri="{FF2B5EF4-FFF2-40B4-BE49-F238E27FC236}">
                <a16:creationId xmlns:a16="http://schemas.microsoft.com/office/drawing/2014/main" id="{A3AB6EDE-CE2B-3ABA-E4BF-80EA04F8199C}"/>
              </a:ext>
            </a:extLst>
          </p:cNvPr>
          <p:cNvSpPr>
            <a:spLocks noGrp="1"/>
          </p:cNvSpPr>
          <p:nvPr>
            <p:ph type="subTitle" idx="2"/>
          </p:nvPr>
        </p:nvSpPr>
        <p:spPr/>
        <p:txBody>
          <a:bodyPr/>
          <a:lstStyle/>
          <a:p>
            <a:r>
              <a:rPr lang="fr-FR" dirty="0"/>
              <a:t>Les diapositives suivantes fournissent des exemples supplémentaires d’expériences vécues et des vidéos qui pourraient mieux correspondre à la diffusion du matériel IHTR par votre organisation.</a:t>
            </a:r>
          </a:p>
          <a:p>
            <a:r>
              <a:rPr lang="fr-FR" dirty="0"/>
              <a:t>N'hésitez pas à les ajouter dans votre prestation tout au long de la présentation.</a:t>
            </a:r>
            <a:endParaRPr lang="en-CA" dirty="0"/>
          </a:p>
        </p:txBody>
      </p:sp>
    </p:spTree>
    <p:extLst>
      <p:ext uri="{BB962C8B-B14F-4D97-AF65-F5344CB8AC3E}">
        <p14:creationId xmlns:p14="http://schemas.microsoft.com/office/powerpoint/2010/main" val="2167081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1056A-19D3-9357-4B14-844BBCFB55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E198FC-5C76-1584-D121-B605DF464425}"/>
              </a:ext>
            </a:extLst>
          </p:cNvPr>
          <p:cNvSpPr>
            <a:spLocks noGrp="1"/>
          </p:cNvSpPr>
          <p:nvPr>
            <p:ph type="title"/>
          </p:nvPr>
        </p:nvSpPr>
        <p:spPr/>
        <p:txBody>
          <a:bodyPr/>
          <a:lstStyle/>
          <a:p>
            <a:r>
              <a:rPr lang="en-US" dirty="0"/>
              <a:t>Gabriella</a:t>
            </a:r>
            <a:endParaRPr lang="en-CA" dirty="0"/>
          </a:p>
        </p:txBody>
      </p:sp>
      <p:sp>
        <p:nvSpPr>
          <p:cNvPr id="6" name="Google Shape;672;p65">
            <a:extLst>
              <a:ext uri="{FF2B5EF4-FFF2-40B4-BE49-F238E27FC236}">
                <a16:creationId xmlns:a16="http://schemas.microsoft.com/office/drawing/2014/main" id="{3F8CA0F2-E935-31B1-67B0-E3937FA77FBB}"/>
              </a:ext>
              <a:ext uri="{C183D7F6-B498-43B3-948B-1728B52AA6E4}">
                <adec:decorative xmlns:adec="http://schemas.microsoft.com/office/drawing/2017/decorative" val="1"/>
              </a:ext>
            </a:extLst>
          </p:cNvPr>
          <p:cNvSpPr/>
          <p:nvPr/>
        </p:nvSpPr>
        <p:spPr>
          <a:xfrm>
            <a:off x="5557450" y="2600770"/>
            <a:ext cx="4699200" cy="4699200"/>
          </a:xfrm>
          <a:prstGeom prst="ellipse">
            <a:avLst/>
          </a:prstGeom>
          <a:solidFill>
            <a:srgbClr val="FAD9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 name="Google Shape;678;p65">
            <a:extLst>
              <a:ext uri="{FF2B5EF4-FFF2-40B4-BE49-F238E27FC236}">
                <a16:creationId xmlns:a16="http://schemas.microsoft.com/office/drawing/2014/main" id="{A3945BD7-54C7-A90C-0163-7DD72D248016}"/>
              </a:ext>
              <a:ext uri="{C183D7F6-B498-43B3-948B-1728B52AA6E4}">
                <adec:decorative xmlns:adec="http://schemas.microsoft.com/office/drawing/2017/decorative" val="1"/>
              </a:ext>
            </a:extLst>
          </p:cNvPr>
          <p:cNvPicPr preferRelativeResize="0"/>
          <p:nvPr/>
        </p:nvPicPr>
        <p:blipFill rotWithShape="1">
          <a:blip r:embed="rId4">
            <a:alphaModFix amt="42000"/>
          </a:blip>
          <a:srcRect/>
          <a:stretch/>
        </p:blipFill>
        <p:spPr>
          <a:xfrm>
            <a:off x="8098225" y="4140998"/>
            <a:ext cx="707101" cy="707126"/>
          </a:xfrm>
          <a:prstGeom prst="rect">
            <a:avLst/>
          </a:prstGeom>
          <a:noFill/>
          <a:ln>
            <a:noFill/>
          </a:ln>
        </p:spPr>
      </p:pic>
      <p:sp>
        <p:nvSpPr>
          <p:cNvPr id="5" name="TextBox 4">
            <a:extLst>
              <a:ext uri="{FF2B5EF4-FFF2-40B4-BE49-F238E27FC236}">
                <a16:creationId xmlns:a16="http://schemas.microsoft.com/office/drawing/2014/main" id="{F67B7B52-E124-5EF7-3F8D-FCA9E3DE95BD}"/>
              </a:ext>
            </a:extLst>
          </p:cNvPr>
          <p:cNvSpPr txBox="1"/>
          <p:nvPr/>
        </p:nvSpPr>
        <p:spPr>
          <a:xfrm>
            <a:off x="192881" y="4414839"/>
            <a:ext cx="5893594" cy="535531"/>
          </a:xfrm>
          <a:prstGeom prst="rect">
            <a:avLst/>
          </a:prstGeom>
          <a:noFill/>
        </p:spPr>
        <p:txBody>
          <a:bodyPr wrap="square">
            <a:spAutoFit/>
          </a:bodyPr>
          <a:lstStyle/>
          <a:p>
            <a:pPr marL="0" lvl="0" indent="0" algn="l" rtl="0">
              <a:lnSpc>
                <a:spcPct val="80000"/>
              </a:lnSpc>
              <a:spcBef>
                <a:spcPts val="1200"/>
              </a:spcBef>
              <a:spcAft>
                <a:spcPts val="0"/>
              </a:spcAft>
              <a:buNone/>
            </a:pPr>
            <a:r>
              <a:rPr lang="en-US" sz="1800" dirty="0"/>
              <a:t>Gabriella </a:t>
            </a:r>
            <a:r>
              <a:rPr lang="fr-FR" sz="1800" dirty="0"/>
              <a:t>travaille dans une organisation de réadaptation et a un handicap invisibles.</a:t>
            </a:r>
            <a:endParaRPr lang="en-US" sz="1800" dirty="0"/>
          </a:p>
        </p:txBody>
      </p:sp>
      <p:pic>
        <p:nvPicPr>
          <p:cNvPr id="4" name="Online Media 3" title="Disability inclusion: A message from Gabriella">
            <a:hlinkClick r:id="" action="ppaction://media"/>
            <a:extLst>
              <a:ext uri="{FF2B5EF4-FFF2-40B4-BE49-F238E27FC236}">
                <a16:creationId xmlns:a16="http://schemas.microsoft.com/office/drawing/2014/main" id="{51E0022A-1564-5A00-775C-3611DCDB4CE3}"/>
              </a:ext>
            </a:extLst>
          </p:cNvPr>
          <p:cNvPicPr>
            <a:picLocks noRot="1" noChangeAspect="1"/>
          </p:cNvPicPr>
          <p:nvPr>
            <a:videoFile r:link="rId1"/>
          </p:nvPr>
        </p:nvPicPr>
        <p:blipFill>
          <a:blip r:embed="rId5"/>
          <a:stretch>
            <a:fillRect/>
          </a:stretch>
        </p:blipFill>
        <p:spPr>
          <a:xfrm>
            <a:off x="1890713" y="1041591"/>
            <a:ext cx="5667375" cy="3201795"/>
          </a:xfrm>
          <a:prstGeom prst="rect">
            <a:avLst/>
          </a:prstGeom>
        </p:spPr>
      </p:pic>
    </p:spTree>
    <p:extLst>
      <p:ext uri="{BB962C8B-B14F-4D97-AF65-F5344CB8AC3E}">
        <p14:creationId xmlns:p14="http://schemas.microsoft.com/office/powerpoint/2010/main" val="26450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00A1-EDFB-0557-4D90-AD33047A23C7}"/>
              </a:ext>
            </a:extLst>
          </p:cNvPr>
          <p:cNvSpPr>
            <a:spLocks noGrp="1"/>
          </p:cNvSpPr>
          <p:nvPr>
            <p:ph type="title"/>
          </p:nvPr>
        </p:nvSpPr>
        <p:spPr/>
        <p:txBody>
          <a:bodyPr/>
          <a:lstStyle/>
          <a:p>
            <a:r>
              <a:rPr lang="en-US" dirty="0"/>
              <a:t>Karina</a:t>
            </a:r>
            <a:endParaRPr lang="en-CA" dirty="0"/>
          </a:p>
        </p:txBody>
      </p:sp>
      <p:sp>
        <p:nvSpPr>
          <p:cNvPr id="6" name="Google Shape;672;p65">
            <a:extLst>
              <a:ext uri="{FF2B5EF4-FFF2-40B4-BE49-F238E27FC236}">
                <a16:creationId xmlns:a16="http://schemas.microsoft.com/office/drawing/2014/main" id="{EC615382-7290-510E-3022-33533281504D}"/>
              </a:ext>
              <a:ext uri="{C183D7F6-B498-43B3-948B-1728B52AA6E4}">
                <adec:decorative xmlns:adec="http://schemas.microsoft.com/office/drawing/2017/decorative" val="1"/>
              </a:ext>
            </a:extLst>
          </p:cNvPr>
          <p:cNvSpPr/>
          <p:nvPr/>
        </p:nvSpPr>
        <p:spPr>
          <a:xfrm>
            <a:off x="5557450" y="2600770"/>
            <a:ext cx="4699200" cy="4699200"/>
          </a:xfrm>
          <a:prstGeom prst="ellipse">
            <a:avLst/>
          </a:prstGeom>
          <a:solidFill>
            <a:srgbClr val="FAD9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 name="Google Shape;678;p65">
            <a:extLst>
              <a:ext uri="{FF2B5EF4-FFF2-40B4-BE49-F238E27FC236}">
                <a16:creationId xmlns:a16="http://schemas.microsoft.com/office/drawing/2014/main" id="{D132C617-56FE-FA1E-6B3B-F23F43877CFD}"/>
              </a:ext>
              <a:ext uri="{C183D7F6-B498-43B3-948B-1728B52AA6E4}">
                <adec:decorative xmlns:adec="http://schemas.microsoft.com/office/drawing/2017/decorative" val="1"/>
              </a:ext>
            </a:extLst>
          </p:cNvPr>
          <p:cNvPicPr preferRelativeResize="0"/>
          <p:nvPr/>
        </p:nvPicPr>
        <p:blipFill rotWithShape="1">
          <a:blip r:embed="rId4">
            <a:alphaModFix amt="42000"/>
          </a:blip>
          <a:srcRect/>
          <a:stretch/>
        </p:blipFill>
        <p:spPr>
          <a:xfrm>
            <a:off x="8098225" y="4140998"/>
            <a:ext cx="707101" cy="707126"/>
          </a:xfrm>
          <a:prstGeom prst="rect">
            <a:avLst/>
          </a:prstGeom>
          <a:noFill/>
          <a:ln>
            <a:noFill/>
          </a:ln>
        </p:spPr>
      </p:pic>
      <p:sp>
        <p:nvSpPr>
          <p:cNvPr id="5" name="TextBox 4">
            <a:extLst>
              <a:ext uri="{FF2B5EF4-FFF2-40B4-BE49-F238E27FC236}">
                <a16:creationId xmlns:a16="http://schemas.microsoft.com/office/drawing/2014/main" id="{5B265CB3-F6BD-CF3A-BEAC-7F3CD27C1E04}"/>
              </a:ext>
            </a:extLst>
          </p:cNvPr>
          <p:cNvSpPr txBox="1"/>
          <p:nvPr/>
        </p:nvSpPr>
        <p:spPr>
          <a:xfrm>
            <a:off x="192881" y="4414839"/>
            <a:ext cx="5893594" cy="535531"/>
          </a:xfrm>
          <a:prstGeom prst="rect">
            <a:avLst/>
          </a:prstGeom>
          <a:noFill/>
        </p:spPr>
        <p:txBody>
          <a:bodyPr wrap="square">
            <a:spAutoFit/>
          </a:bodyPr>
          <a:lstStyle/>
          <a:p>
            <a:pPr marL="0" lvl="0" indent="0" algn="l" rtl="0">
              <a:lnSpc>
                <a:spcPct val="80000"/>
              </a:lnSpc>
              <a:spcBef>
                <a:spcPts val="1200"/>
              </a:spcBef>
              <a:spcAft>
                <a:spcPts val="0"/>
              </a:spcAft>
              <a:buNone/>
            </a:pPr>
            <a:r>
              <a:rPr lang="fr-ca" sz="1800" b="0" i="0" u="none" baseline="0" dirty="0"/>
              <a:t>Karina travaille dans une organisation de réadaptation et a un handicap invisible.</a:t>
            </a:r>
          </a:p>
        </p:txBody>
      </p:sp>
      <p:pic>
        <p:nvPicPr>
          <p:cNvPr id="8" name="Online Media 7" title="IHTR Lived Experience – Karina">
            <a:hlinkClick r:id="" action="ppaction://media"/>
            <a:extLst>
              <a:ext uri="{FF2B5EF4-FFF2-40B4-BE49-F238E27FC236}">
                <a16:creationId xmlns:a16="http://schemas.microsoft.com/office/drawing/2014/main" id="{4E9CF453-770F-E23D-6026-0F92EBF86A3F}"/>
              </a:ext>
            </a:extLst>
          </p:cNvPr>
          <p:cNvPicPr>
            <a:picLocks noRot="1" noChangeAspect="1"/>
          </p:cNvPicPr>
          <p:nvPr>
            <a:videoFile r:link="rId1"/>
          </p:nvPr>
        </p:nvPicPr>
        <p:blipFill>
          <a:blip r:embed="rId5"/>
          <a:stretch>
            <a:fillRect/>
          </a:stretch>
        </p:blipFill>
        <p:spPr>
          <a:xfrm>
            <a:off x="1802800" y="1097172"/>
            <a:ext cx="5538400" cy="3128930"/>
          </a:xfrm>
          <a:prstGeom prst="rect">
            <a:avLst/>
          </a:prstGeom>
        </p:spPr>
      </p:pic>
    </p:spTree>
    <p:extLst>
      <p:ext uri="{BB962C8B-B14F-4D97-AF65-F5344CB8AC3E}">
        <p14:creationId xmlns:p14="http://schemas.microsoft.com/office/powerpoint/2010/main" val="12064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678CC-28E8-0BB4-ACE5-1ACCA1D5B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A660F-C6A2-223E-29EF-70B99C3DFC01}"/>
              </a:ext>
            </a:extLst>
          </p:cNvPr>
          <p:cNvSpPr>
            <a:spLocks noGrp="1"/>
          </p:cNvSpPr>
          <p:nvPr>
            <p:ph type="title"/>
          </p:nvPr>
        </p:nvSpPr>
        <p:spPr/>
        <p:txBody>
          <a:bodyPr/>
          <a:lstStyle/>
          <a:p>
            <a:r>
              <a:rPr lang="en-US" dirty="0"/>
              <a:t>Leanne</a:t>
            </a:r>
            <a:endParaRPr lang="en-CA" dirty="0"/>
          </a:p>
        </p:txBody>
      </p:sp>
      <p:sp>
        <p:nvSpPr>
          <p:cNvPr id="6" name="Google Shape;672;p65">
            <a:extLst>
              <a:ext uri="{FF2B5EF4-FFF2-40B4-BE49-F238E27FC236}">
                <a16:creationId xmlns:a16="http://schemas.microsoft.com/office/drawing/2014/main" id="{30C75A11-A22D-3D71-25E4-DC7DB8D7046D}"/>
              </a:ext>
              <a:ext uri="{C183D7F6-B498-43B3-948B-1728B52AA6E4}">
                <adec:decorative xmlns:adec="http://schemas.microsoft.com/office/drawing/2017/decorative" val="1"/>
              </a:ext>
            </a:extLst>
          </p:cNvPr>
          <p:cNvSpPr/>
          <p:nvPr/>
        </p:nvSpPr>
        <p:spPr>
          <a:xfrm>
            <a:off x="5557450" y="2600770"/>
            <a:ext cx="4699200" cy="4699200"/>
          </a:xfrm>
          <a:prstGeom prst="ellipse">
            <a:avLst/>
          </a:prstGeom>
          <a:solidFill>
            <a:srgbClr val="FAD9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 name="Google Shape;678;p65">
            <a:extLst>
              <a:ext uri="{FF2B5EF4-FFF2-40B4-BE49-F238E27FC236}">
                <a16:creationId xmlns:a16="http://schemas.microsoft.com/office/drawing/2014/main" id="{ABD56D5B-5B09-23B0-1CE5-1C9B7AE702BB}"/>
              </a:ext>
              <a:ext uri="{C183D7F6-B498-43B3-948B-1728B52AA6E4}">
                <adec:decorative xmlns:adec="http://schemas.microsoft.com/office/drawing/2017/decorative" val="1"/>
              </a:ext>
            </a:extLst>
          </p:cNvPr>
          <p:cNvPicPr preferRelativeResize="0"/>
          <p:nvPr/>
        </p:nvPicPr>
        <p:blipFill rotWithShape="1">
          <a:blip r:embed="rId4">
            <a:alphaModFix amt="42000"/>
          </a:blip>
          <a:srcRect/>
          <a:stretch/>
        </p:blipFill>
        <p:spPr>
          <a:xfrm>
            <a:off x="8098225" y="4140998"/>
            <a:ext cx="707101" cy="707126"/>
          </a:xfrm>
          <a:prstGeom prst="rect">
            <a:avLst/>
          </a:prstGeom>
          <a:noFill/>
          <a:ln>
            <a:noFill/>
          </a:ln>
        </p:spPr>
      </p:pic>
      <p:sp>
        <p:nvSpPr>
          <p:cNvPr id="5" name="TextBox 4">
            <a:extLst>
              <a:ext uri="{FF2B5EF4-FFF2-40B4-BE49-F238E27FC236}">
                <a16:creationId xmlns:a16="http://schemas.microsoft.com/office/drawing/2014/main" id="{98A63708-BF58-772B-A263-6F0ADEA648EA}"/>
              </a:ext>
            </a:extLst>
          </p:cNvPr>
          <p:cNvSpPr txBox="1"/>
          <p:nvPr/>
        </p:nvSpPr>
        <p:spPr>
          <a:xfrm>
            <a:off x="192881" y="4414839"/>
            <a:ext cx="5893594" cy="535531"/>
          </a:xfrm>
          <a:prstGeom prst="rect">
            <a:avLst/>
          </a:prstGeom>
          <a:noFill/>
        </p:spPr>
        <p:txBody>
          <a:bodyPr wrap="square">
            <a:spAutoFit/>
          </a:bodyPr>
          <a:lstStyle/>
          <a:p>
            <a:pPr marL="0" lvl="0" indent="0" algn="l" rtl="0">
              <a:lnSpc>
                <a:spcPct val="80000"/>
              </a:lnSpc>
              <a:spcBef>
                <a:spcPts val="1200"/>
              </a:spcBef>
              <a:spcAft>
                <a:spcPts val="0"/>
              </a:spcAft>
              <a:buNone/>
            </a:pPr>
            <a:r>
              <a:rPr lang="fr-ca" sz="1800" b="0" i="0" u="none" baseline="0" dirty="0"/>
              <a:t>Leanne travaille dans une organisation de réadaptation et a un handicap invisible. </a:t>
            </a:r>
          </a:p>
        </p:txBody>
      </p:sp>
      <p:pic>
        <p:nvPicPr>
          <p:cNvPr id="3" name="Online Media 2" title="IHTR Lived Experience – Leanne">
            <a:hlinkClick r:id="" action="ppaction://media"/>
            <a:extLst>
              <a:ext uri="{FF2B5EF4-FFF2-40B4-BE49-F238E27FC236}">
                <a16:creationId xmlns:a16="http://schemas.microsoft.com/office/drawing/2014/main" id="{064DDC4B-EADF-9F8C-FCAD-5785AC51A96C}"/>
              </a:ext>
            </a:extLst>
          </p:cNvPr>
          <p:cNvPicPr>
            <a:picLocks noRot="1" noChangeAspect="1"/>
          </p:cNvPicPr>
          <p:nvPr>
            <a:videoFile r:link="rId1"/>
          </p:nvPr>
        </p:nvPicPr>
        <p:blipFill>
          <a:blip r:embed="rId5"/>
          <a:stretch>
            <a:fillRect/>
          </a:stretch>
        </p:blipFill>
        <p:spPr>
          <a:xfrm>
            <a:off x="1676403" y="1044093"/>
            <a:ext cx="5738813" cy="3242154"/>
          </a:xfrm>
          <a:prstGeom prst="rect">
            <a:avLst/>
          </a:prstGeom>
        </p:spPr>
      </p:pic>
    </p:spTree>
    <p:extLst>
      <p:ext uri="{BB962C8B-B14F-4D97-AF65-F5344CB8AC3E}">
        <p14:creationId xmlns:p14="http://schemas.microsoft.com/office/powerpoint/2010/main" val="42774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Holland Bloorview">
  <a:themeElements>
    <a:clrScheme name="HB Colours 2022">
      <a:dk1>
        <a:srgbClr val="4C4C4E"/>
      </a:dk1>
      <a:lt1>
        <a:srgbClr val="FFFFFF"/>
      </a:lt1>
      <a:dk2>
        <a:srgbClr val="53BB50"/>
      </a:dk2>
      <a:lt2>
        <a:srgbClr val="F7F7F7"/>
      </a:lt2>
      <a:accent1>
        <a:srgbClr val="1979BE"/>
      </a:accent1>
      <a:accent2>
        <a:srgbClr val="90158C"/>
      </a:accent2>
      <a:accent3>
        <a:srgbClr val="F16122"/>
      </a:accent3>
      <a:accent4>
        <a:srgbClr val="469E44"/>
      </a:accent4>
      <a:accent5>
        <a:srgbClr val="34C3E0"/>
      </a:accent5>
      <a:accent6>
        <a:srgbClr val="FCAF17"/>
      </a:accent6>
      <a:hlink>
        <a:srgbClr val="1979BE"/>
      </a:hlink>
      <a:folHlink>
        <a:srgbClr val="1979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4D872F97966D74188195EB9403F400A" ma:contentTypeVersion="14" ma:contentTypeDescription="Create a new document." ma:contentTypeScope="" ma:versionID="70833071d5ea303594918157c3c73d84">
  <xsd:schema xmlns:xsd="http://www.w3.org/2001/XMLSchema" xmlns:xs="http://www.w3.org/2001/XMLSchema" xmlns:p="http://schemas.microsoft.com/office/2006/metadata/properties" xmlns:ns2="59db3a20-cd76-483e-8241-5de0717f7c1b" xmlns:ns3="6ce987aa-ba57-409a-b474-072a10bf63c3" targetNamespace="http://schemas.microsoft.com/office/2006/metadata/properties" ma:root="true" ma:fieldsID="692f311c14af98ba5e524da31c714cee" ns2:_="" ns3:_="">
    <xsd:import namespace="59db3a20-cd76-483e-8241-5de0717f7c1b"/>
    <xsd:import namespace="6ce987aa-ba57-409a-b474-072a10bf63c3"/>
    <xsd:element name="properties">
      <xsd:complexType>
        <xsd:sequence>
          <xsd:element name="documentManagement">
            <xsd:complexType>
              <xsd:all>
                <xsd:element ref="ns2:MediaServiceMetadata" minOccurs="0"/>
                <xsd:element ref="ns2:MediaServiceFastMetadata" minOccurs="0"/>
                <xsd:element ref="ns2:Date"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b3a20-cd76-483e-8241-5de0717f7c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0" nillable="true" ma:displayName="Date" ma:format="DateOnly" ma:internalName="Date">
      <xsd:simpleType>
        <xsd:restriction base="dms:DateTim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b7f22d1-df36-4656-b771-499c17e378f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e987aa-ba57-409a-b474-072a10bf63c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7575086-76f6-4179-ad90-5d5ea01872cc}" ma:internalName="TaxCatchAll" ma:showField="CatchAllData" ma:web="6ce987aa-ba57-409a-b474-072a10bf63c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ce987aa-ba57-409a-b474-072a10bf63c3" xsi:nil="true"/>
    <lcf76f155ced4ddcb4097134ff3c332f xmlns="59db3a20-cd76-483e-8241-5de0717f7c1b">
      <Terms xmlns="http://schemas.microsoft.com/office/infopath/2007/PartnerControls"/>
    </lcf76f155ced4ddcb4097134ff3c332f>
    <Date xmlns="59db3a20-cd76-483e-8241-5de0717f7c1b" xsi:nil="true"/>
  </documentManagement>
</p:properties>
</file>

<file path=customXml/itemProps1.xml><?xml version="1.0" encoding="utf-8"?>
<ds:datastoreItem xmlns:ds="http://schemas.openxmlformats.org/officeDocument/2006/customXml" ds:itemID="{98D70917-93D5-4FD5-8923-4FA0D8566CB4}">
  <ds:schemaRefs>
    <ds:schemaRef ds:uri="http://schemas.microsoft.com/sharepoint/v3/contenttype/forms"/>
  </ds:schemaRefs>
</ds:datastoreItem>
</file>

<file path=customXml/itemProps2.xml><?xml version="1.0" encoding="utf-8"?>
<ds:datastoreItem xmlns:ds="http://schemas.openxmlformats.org/officeDocument/2006/customXml" ds:itemID="{3DB825CA-27CA-4EF0-A8E8-85BFC230CE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db3a20-cd76-483e-8241-5de0717f7c1b"/>
    <ds:schemaRef ds:uri="6ce987aa-ba57-409a-b474-072a10bf6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276943-31EA-4CA9-8482-15696E02215B}">
  <ds:schemaRefs>
    <ds:schemaRef ds:uri="http://purl.org/dc/dcmitype/"/>
    <ds:schemaRef ds:uri="http://schemas.microsoft.com/office/infopath/2007/PartnerControls"/>
    <ds:schemaRef ds:uri="6ce987aa-ba57-409a-b474-072a10bf63c3"/>
    <ds:schemaRef ds:uri="http://schemas.microsoft.com/office/2006/documentManagement/types"/>
    <ds:schemaRef ds:uri="http://purl.org/dc/terms/"/>
    <ds:schemaRef ds:uri="59db3a20-cd76-483e-8241-5de0717f7c1b"/>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5608</TotalTime>
  <Words>3234</Words>
  <Application>Microsoft Office PowerPoint</Application>
  <PresentationFormat>On-screen Show (16:9)</PresentationFormat>
  <Paragraphs>157</Paragraphs>
  <Slides>24</Slides>
  <Notes>22</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Aptos</vt:lpstr>
      <vt:lpstr>Proxima Nova</vt:lpstr>
      <vt:lpstr>Holland Bloorview</vt:lpstr>
      <vt:lpstr>Clause de non-responsabilité et utilisation</vt:lpstr>
      <vt:lpstr>Formation Inspire, Hire, Train, Retain (IHTR) (inspirer, embaucher, former, fidéliser)</vt:lpstr>
      <vt:lpstr>La formation IHTR a été conçue conjointement par : </vt:lpstr>
      <vt:lpstr>Financement assuré par :</vt:lpstr>
      <vt:lpstr> Pour accéder à nos documents, visitez :</vt:lpstr>
      <vt:lpstr>Diapositives supplémentaires</vt:lpstr>
      <vt:lpstr>Gabriella</vt:lpstr>
      <vt:lpstr>Karina</vt:lpstr>
      <vt:lpstr>Leanne</vt:lpstr>
      <vt:lpstr>Julia</vt:lpstr>
      <vt:lpstr>Lee</vt:lpstr>
      <vt:lpstr>Chloé</vt:lpstr>
      <vt:lpstr>Stéphanie</vt:lpstr>
      <vt:lpstr>Karina</vt:lpstr>
      <vt:lpstr>Cindy</vt:lpstr>
      <vt:lpstr>Leanne</vt:lpstr>
      <vt:lpstr>Ellen</vt:lpstr>
      <vt:lpstr>Maggie</vt:lpstr>
      <vt:lpstr>Shawna</vt:lpstr>
      <vt:lpstr>Eric</vt:lpstr>
      <vt:lpstr>Perspectives vécues</vt:lpstr>
      <vt:lpstr>Perspectives vécues</vt:lpstr>
      <vt:lpstr>Perspectives vécues</vt:lpstr>
      <vt:lpstr>Perspectives vécues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 Hire, Train, Retain Presentation Template</dc:title>
  <dc:creator>Carolyn Mcdougall</dc:creator>
  <cp:lastModifiedBy>Laura Bowman</cp:lastModifiedBy>
  <cp:revision>164</cp:revision>
  <cp:lastPrinted>2025-01-30T15:40:24Z</cp:lastPrinted>
  <dcterms:modified xsi:type="dcterms:W3CDTF">2025-02-18T14:41:08Z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0x01010074D872F97966D74188195EB9403F400A</vt:lpwstr>
  </property>
  <property fmtid="{D5CDD505-2E9C-101B-9397-08002B2CF9AE}" pid="3" name="MediaServiceImageTags">
    <vt:lpwstr/>
  </property>
</Properties>
</file>